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2"/>
  </p:notesMasterIdLst>
  <p:handoutMasterIdLst>
    <p:handoutMasterId r:id="rId93"/>
  </p:handoutMasterIdLst>
  <p:sldIdLst>
    <p:sldId id="2241" r:id="rId2"/>
    <p:sldId id="4655" r:id="rId3"/>
    <p:sldId id="2870" r:id="rId4"/>
    <p:sldId id="2431" r:id="rId5"/>
    <p:sldId id="2880" r:id="rId6"/>
    <p:sldId id="2251" r:id="rId7"/>
    <p:sldId id="4652" r:id="rId8"/>
    <p:sldId id="2290" r:id="rId9"/>
    <p:sldId id="4653" r:id="rId10"/>
    <p:sldId id="2292" r:id="rId11"/>
    <p:sldId id="2446" r:id="rId12"/>
    <p:sldId id="2432" r:id="rId13"/>
    <p:sldId id="292" r:id="rId14"/>
    <p:sldId id="2302" r:id="rId15"/>
    <p:sldId id="2419" r:id="rId16"/>
    <p:sldId id="2304" r:id="rId17"/>
    <p:sldId id="2309" r:id="rId18"/>
    <p:sldId id="2421" r:id="rId19"/>
    <p:sldId id="2867" r:id="rId20"/>
    <p:sldId id="4654" r:id="rId21"/>
    <p:sldId id="2675" r:id="rId22"/>
    <p:sldId id="2676" r:id="rId23"/>
    <p:sldId id="2677" r:id="rId24"/>
    <p:sldId id="2678" r:id="rId25"/>
    <p:sldId id="2679" r:id="rId26"/>
    <p:sldId id="2680" r:id="rId27"/>
    <p:sldId id="2681" r:id="rId28"/>
    <p:sldId id="2702" r:id="rId29"/>
    <p:sldId id="2310" r:id="rId30"/>
    <p:sldId id="2312" r:id="rId31"/>
    <p:sldId id="2313" r:id="rId32"/>
    <p:sldId id="2430" r:id="rId33"/>
    <p:sldId id="2301" r:id="rId34"/>
    <p:sldId id="2433" r:id="rId35"/>
    <p:sldId id="2447" r:id="rId36"/>
    <p:sldId id="2436" r:id="rId37"/>
    <p:sldId id="2437" r:id="rId38"/>
    <p:sldId id="2438" r:id="rId39"/>
    <p:sldId id="2439" r:id="rId40"/>
    <p:sldId id="2440" r:id="rId41"/>
    <p:sldId id="2441" r:id="rId42"/>
    <p:sldId id="2434" r:id="rId43"/>
    <p:sldId id="2449" r:id="rId44"/>
    <p:sldId id="2443" r:id="rId45"/>
    <p:sldId id="2949" r:id="rId46"/>
    <p:sldId id="2840" r:id="rId47"/>
    <p:sldId id="2836" r:id="rId48"/>
    <p:sldId id="4579" r:id="rId49"/>
    <p:sldId id="2843" r:id="rId50"/>
    <p:sldId id="2857" r:id="rId51"/>
    <p:sldId id="2844" r:id="rId52"/>
    <p:sldId id="2850" r:id="rId53"/>
    <p:sldId id="4580" r:id="rId54"/>
    <p:sldId id="4581" r:id="rId55"/>
    <p:sldId id="2969" r:id="rId56"/>
    <p:sldId id="471" r:id="rId57"/>
    <p:sldId id="4578" r:id="rId58"/>
    <p:sldId id="4594" r:id="rId59"/>
    <p:sldId id="4651" r:id="rId60"/>
    <p:sldId id="4593" r:id="rId61"/>
    <p:sldId id="4596" r:id="rId62"/>
    <p:sldId id="4597" r:id="rId63"/>
    <p:sldId id="4598" r:id="rId64"/>
    <p:sldId id="4600" r:id="rId65"/>
    <p:sldId id="4628" r:id="rId66"/>
    <p:sldId id="4601" r:id="rId67"/>
    <p:sldId id="4599" r:id="rId68"/>
    <p:sldId id="4604" r:id="rId69"/>
    <p:sldId id="3011" r:id="rId70"/>
    <p:sldId id="3016" r:id="rId71"/>
    <p:sldId id="4650" r:id="rId72"/>
    <p:sldId id="3015" r:id="rId73"/>
    <p:sldId id="3017" r:id="rId74"/>
    <p:sldId id="3014" r:id="rId75"/>
    <p:sldId id="4614" r:id="rId76"/>
    <p:sldId id="4615" r:id="rId77"/>
    <p:sldId id="4616" r:id="rId78"/>
    <p:sldId id="4617" r:id="rId79"/>
    <p:sldId id="4618" r:id="rId80"/>
    <p:sldId id="4619" r:id="rId81"/>
    <p:sldId id="4620" r:id="rId82"/>
    <p:sldId id="4632" r:id="rId83"/>
    <p:sldId id="4611" r:id="rId84"/>
    <p:sldId id="4610" r:id="rId85"/>
    <p:sldId id="3023" r:id="rId86"/>
    <p:sldId id="4621" r:id="rId87"/>
    <p:sldId id="4622" r:id="rId88"/>
    <p:sldId id="276" r:id="rId89"/>
    <p:sldId id="260" r:id="rId90"/>
    <p:sldId id="4634" r:id="rId9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2925" userDrawn="1">
          <p15:clr>
            <a:srgbClr val="A4A3A4"/>
          </p15:clr>
        </p15:guide>
        <p15:guide id="4" orient="horz" pos="18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  <a:srgbClr val="F6F9D6"/>
    <a:srgbClr val="B0FFD3"/>
    <a:srgbClr val="0432FF"/>
    <a:srgbClr val="BE384B"/>
    <a:srgbClr val="E2EAF7"/>
    <a:srgbClr val="FF5F00"/>
    <a:srgbClr val="FF7E79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945" autoAdjust="0"/>
    <p:restoredTop sz="72184" autoAdjust="0"/>
  </p:normalViewPr>
  <p:slideViewPr>
    <p:cSldViewPr>
      <p:cViewPr varScale="1">
        <p:scale>
          <a:sx n="76" d="100"/>
          <a:sy n="76" d="100"/>
        </p:scale>
        <p:origin x="208" y="336"/>
      </p:cViewPr>
      <p:guideLst>
        <p:guide pos="2925"/>
        <p:guide orient="horz" pos="180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2023/12/7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291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479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具体到实现，以文件作为</a:t>
            </a:r>
            <a:r>
              <a:rPr kumimoji="1" lang="en-US" altLang="zh-CN" dirty="0"/>
              <a:t>input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498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748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98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Source: </a:t>
            </a:r>
            <a:r>
              <a:rPr kumimoji="1" lang="en-US" altLang="zh-CN" dirty="0" err="1"/>
              <a:t>powergraph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519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Paul </a:t>
            </a:r>
            <a:r>
              <a:rPr kumimoji="1" lang="en-US" altLang="zh-CN" dirty="0" err="1"/>
              <a:t>barham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tensorflow</a:t>
            </a:r>
            <a:r>
              <a:rPr kumimoji="1" lang="en-US" altLang="zh-CN" dirty="0"/>
              <a:t>, pathway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071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866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1610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228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361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571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913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很多其他语言， 但是最后都构造成一个统一抽象：计算图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1751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274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https://</a:t>
            </a:r>
            <a:r>
              <a:rPr kumimoji="1" lang="en-US" altLang="zh-CN" err="1"/>
              <a:t>en.wikipedia.org</a:t>
            </a:r>
            <a:r>
              <a:rPr kumimoji="1" lang="en-US" altLang="zh-CN"/>
              <a:t>/wiki/</a:t>
            </a:r>
            <a:r>
              <a:rPr kumimoji="1" lang="en-US" altLang="zh-CN" err="1"/>
              <a:t>Automatic_differentiation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8315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https://</a:t>
            </a:r>
            <a:r>
              <a:rPr kumimoji="1" lang="en-US" altLang="zh-CN" err="1"/>
              <a:t>en.wikipedia.org</a:t>
            </a:r>
            <a:r>
              <a:rPr kumimoji="1" lang="en-US" altLang="zh-CN"/>
              <a:t>/wiki/</a:t>
            </a:r>
            <a:r>
              <a:rPr kumimoji="1" lang="en-US" altLang="zh-CN" err="1"/>
              <a:t>Automatic_differentiation</a:t>
            </a:r>
            <a:endParaRPr kumimoji="1" lang="en-US" altLang="zh-CN"/>
          </a:p>
          <a:p>
            <a:r>
              <a:rPr kumimoji="1" lang="en-US" altLang="zh-CN"/>
              <a:t>There are many other rules </a:t>
            </a:r>
          </a:p>
          <a:p>
            <a:r>
              <a:rPr kumimoji="1" lang="en-US" altLang="zh-CN"/>
              <a:t>Backward</a:t>
            </a:r>
            <a:r>
              <a:rPr kumimoji="1" lang="zh-CN" altLang="en-US"/>
              <a:t> </a:t>
            </a:r>
            <a:r>
              <a:rPr kumimoji="1" lang="en" altLang="zh-CN"/>
              <a:t>propagation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8479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1690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387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997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27878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776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02734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74815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2854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0929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5249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1974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0314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6709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6823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C4116-D153-B645-AD4B-921841F8A6CA}" type="slidenum">
              <a:rPr kumimoji="1" lang="zh-CN" altLang="en-US" smtClean="0"/>
              <a:t>88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5171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GPU</a:t>
            </a:r>
            <a:r>
              <a:rPr kumimoji="1" lang="zh-CN" altLang="en-US"/>
              <a:t>之间会用很多条</a:t>
            </a:r>
            <a:r>
              <a:rPr kumimoji="1" lang="en-US" altLang="zh-CN" err="1"/>
              <a:t>NVLink</a:t>
            </a:r>
            <a:r>
              <a:rPr kumimoji="1" lang="zh-CN" altLang="en-US"/>
              <a:t>链路连接起来。</a:t>
            </a:r>
            <a:endParaRPr kumimoji="1" lang="en-US" altLang="zh-CN"/>
          </a:p>
          <a:p>
            <a:endParaRPr kumimoji="1" lang="en-US" altLang="zh-CN"/>
          </a:p>
          <a:p>
            <a:r>
              <a:rPr kumimoji="1" lang="zh-CN" altLang="en-US"/>
              <a:t>这边的</a:t>
            </a:r>
            <a:r>
              <a:rPr kumimoji="1" lang="en-US" altLang="zh-CN"/>
              <a:t>x16</a:t>
            </a:r>
            <a:r>
              <a:rPr kumimoji="1" lang="zh-CN" altLang="en-US"/>
              <a:t>，</a:t>
            </a:r>
            <a:r>
              <a:rPr kumimoji="1" lang="en-US" altLang="zh-CN"/>
              <a:t>x8</a:t>
            </a:r>
            <a:r>
              <a:rPr kumimoji="1" lang="zh-CN" altLang="en-US"/>
              <a:t>就类似于</a:t>
            </a:r>
            <a:r>
              <a:rPr kumimoji="1" lang="en-US" altLang="zh-CN"/>
              <a:t>PCIe</a:t>
            </a:r>
            <a:r>
              <a:rPr kumimoji="1" lang="zh-CN" altLang="en-US"/>
              <a:t>的宽度，前面的</a:t>
            </a:r>
            <a:r>
              <a:rPr kumimoji="1" lang="en-US" altLang="zh-CN"/>
              <a:t>4</a:t>
            </a:r>
            <a:r>
              <a:rPr kumimoji="1" lang="zh-CN" altLang="en-US"/>
              <a:t>，</a:t>
            </a:r>
            <a:r>
              <a:rPr kumimoji="1" lang="en-US" altLang="zh-CN"/>
              <a:t>6</a:t>
            </a:r>
            <a:r>
              <a:rPr kumimoji="1" lang="zh-CN" altLang="en-US"/>
              <a:t>，</a:t>
            </a:r>
            <a:r>
              <a:rPr kumimoji="1" lang="en-US" altLang="zh-CN"/>
              <a:t>12</a:t>
            </a:r>
            <a:r>
              <a:rPr kumimoji="1" lang="zh-CN" altLang="en-US"/>
              <a:t>，</a:t>
            </a:r>
            <a:r>
              <a:rPr kumimoji="1" lang="en-US" altLang="zh-CN"/>
              <a:t>18</a:t>
            </a:r>
            <a:r>
              <a:rPr kumimoji="1" lang="zh-CN" altLang="en-US"/>
              <a:t>，就是每个</a:t>
            </a:r>
            <a:r>
              <a:rPr kumimoji="1" lang="en-US" altLang="zh-CN"/>
              <a:t>GPU</a:t>
            </a:r>
            <a:r>
              <a:rPr kumimoji="1" lang="zh-CN" altLang="en-US"/>
              <a:t>上最多可以连几条</a:t>
            </a:r>
            <a:r>
              <a:rPr kumimoji="1" lang="en-US" altLang="zh-CN"/>
              <a:t>link</a:t>
            </a:r>
            <a:r>
              <a:rPr kumimoji="1" lang="zh-CN" altLang="en-US"/>
              <a:t>。和前面每个</a:t>
            </a:r>
            <a:r>
              <a:rPr kumimoji="1" lang="en-US" altLang="zh-CN"/>
              <a:t>lane</a:t>
            </a:r>
            <a:r>
              <a:rPr kumimoji="1" lang="zh-CN" altLang="en-US"/>
              <a:t>的带宽乘起来，就能获得最终数百</a:t>
            </a:r>
            <a:r>
              <a:rPr kumimoji="1" lang="en-US" altLang="zh-CN"/>
              <a:t>GB</a:t>
            </a:r>
            <a:r>
              <a:rPr kumimoji="1" lang="zh-CN" altLang="en-US"/>
              <a:t>的带宽。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C4116-D153-B645-AD4B-921841F8A6CA}" type="slidenum">
              <a:rPr kumimoji="1" lang="zh-CN" altLang="en-US" smtClean="0"/>
              <a:t>89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9236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jpeg"/><Relationship Id="rId18" Type="http://schemas.openxmlformats.org/officeDocument/2006/relationships/image" Target="../media/image50.jpeg"/><Relationship Id="rId26" Type="http://schemas.openxmlformats.org/officeDocument/2006/relationships/image" Target="../media/image58.jpeg"/><Relationship Id="rId39" Type="http://schemas.openxmlformats.org/officeDocument/2006/relationships/image" Target="../media/image70.emf"/><Relationship Id="rId21" Type="http://schemas.openxmlformats.org/officeDocument/2006/relationships/image" Target="../media/image53.jpeg"/><Relationship Id="rId34" Type="http://schemas.openxmlformats.org/officeDocument/2006/relationships/image" Target="../media/image66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48.jpeg"/><Relationship Id="rId20" Type="http://schemas.openxmlformats.org/officeDocument/2006/relationships/image" Target="../media/image52.jpeg"/><Relationship Id="rId29" Type="http://schemas.openxmlformats.org/officeDocument/2006/relationships/image" Target="../media/image61.jpeg"/><Relationship Id="rId41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24" Type="http://schemas.openxmlformats.org/officeDocument/2006/relationships/image" Target="../media/image56.jpeg"/><Relationship Id="rId32" Type="http://schemas.openxmlformats.org/officeDocument/2006/relationships/image" Target="../media/image64.jpeg"/><Relationship Id="rId37" Type="http://schemas.openxmlformats.org/officeDocument/2006/relationships/image" Target="../media/image69.png"/><Relationship Id="rId40" Type="http://schemas.openxmlformats.org/officeDocument/2006/relationships/image" Target="../media/image71.emf"/><Relationship Id="rId5" Type="http://schemas.openxmlformats.org/officeDocument/2006/relationships/image" Target="../media/image37.jpeg"/><Relationship Id="rId15" Type="http://schemas.openxmlformats.org/officeDocument/2006/relationships/image" Target="../media/image47.jpeg"/><Relationship Id="rId23" Type="http://schemas.openxmlformats.org/officeDocument/2006/relationships/image" Target="../media/image55.jpeg"/><Relationship Id="rId28" Type="http://schemas.openxmlformats.org/officeDocument/2006/relationships/image" Target="../media/image60.jpeg"/><Relationship Id="rId36" Type="http://schemas.openxmlformats.org/officeDocument/2006/relationships/image" Target="../media/image68.jpeg"/><Relationship Id="rId10" Type="http://schemas.openxmlformats.org/officeDocument/2006/relationships/image" Target="../media/image42.jpeg"/><Relationship Id="rId19" Type="http://schemas.openxmlformats.org/officeDocument/2006/relationships/image" Target="../media/image51.jpeg"/><Relationship Id="rId31" Type="http://schemas.openxmlformats.org/officeDocument/2006/relationships/image" Target="../media/image63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Relationship Id="rId22" Type="http://schemas.openxmlformats.org/officeDocument/2006/relationships/image" Target="../media/image54.jpeg"/><Relationship Id="rId27" Type="http://schemas.openxmlformats.org/officeDocument/2006/relationships/image" Target="../media/image59.jpeg"/><Relationship Id="rId30" Type="http://schemas.openxmlformats.org/officeDocument/2006/relationships/image" Target="../media/image62.jpeg"/><Relationship Id="rId35" Type="http://schemas.openxmlformats.org/officeDocument/2006/relationships/image" Target="../media/image67.jpeg"/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12" Type="http://schemas.openxmlformats.org/officeDocument/2006/relationships/image" Target="../media/image44.jpeg"/><Relationship Id="rId17" Type="http://schemas.openxmlformats.org/officeDocument/2006/relationships/image" Target="../media/image49.jpeg"/><Relationship Id="rId25" Type="http://schemas.openxmlformats.org/officeDocument/2006/relationships/image" Target="../media/image57.jpeg"/><Relationship Id="rId33" Type="http://schemas.openxmlformats.org/officeDocument/2006/relationships/image" Target="../media/image65.jpeg"/><Relationship Id="rId38" Type="http://schemas.openxmlformats.org/officeDocument/2006/relationships/image" Target="../media/image31.e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68.jpeg"/><Relationship Id="rId4" Type="http://schemas.openxmlformats.org/officeDocument/2006/relationships/image" Target="../media/image73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7" Type="http://schemas.openxmlformats.org/officeDocument/2006/relationships/image" Target="../media/image78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emf"/><Relationship Id="rId5" Type="http://schemas.openxmlformats.org/officeDocument/2006/relationships/image" Target="../media/image76.emf"/><Relationship Id="rId4" Type="http://schemas.openxmlformats.org/officeDocument/2006/relationships/image" Target="../media/image75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401" y="1001455"/>
            <a:ext cx="8639311" cy="21047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Distributed Computing frameworks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From MapReduce to computation graph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to distributed training </a:t>
            </a:r>
            <a:endParaRPr kumimoji="1" lang="zh-CN" altLang="en-US" sz="36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6D22CAB8-32D2-2241-80C8-0D6645783B0C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Rong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CMU15-418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1" name="副标题 5">
            <a:extLst>
              <a:ext uri="{FF2B5EF4-FFF2-40B4-BE49-F238E27FC236}">
                <a16:creationId xmlns:a16="http://schemas.microsoft.com/office/drawing/2014/main" id="{A563D869-0A1B-F945-BE40-E508AA7EF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Wei,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FB109D-2A3E-9E6C-B018-3043608B1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simple command-line solution doesn’t scale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7482DB-89C6-DA57-D851-DBA98C419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Example: log processing</a:t>
            </a:r>
          </a:p>
          <a:p>
            <a:pPr lvl="1"/>
            <a:r>
              <a:rPr kumimoji="1" lang="en-US" altLang="zh-CN" dirty="0"/>
              <a:t>Process large data </a:t>
            </a:r>
          </a:p>
          <a:p>
            <a:pPr lvl="1"/>
            <a:r>
              <a:rPr kumimoji="1" lang="en-US" altLang="zh-CN" dirty="0"/>
              <a:t>Many computations can be paralleled processed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03D79A-6D48-8A40-1E0F-DF6B210DA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E02AE7B-B44A-B3F1-7EFF-9BDE0A66B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350" y="3015126"/>
            <a:ext cx="53213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97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3E78FE-A132-3E65-59DE-0516805A3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process to distributed computing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75427-AEE0-F6C4-CF20-1A383A51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1FB447E-3B33-9FC2-D079-1C666A252E9E}"/>
              </a:ext>
            </a:extLst>
          </p:cNvPr>
          <p:cNvSpPr/>
          <p:nvPr/>
        </p:nvSpPr>
        <p:spPr>
          <a:xfrm>
            <a:off x="562726" y="985292"/>
            <a:ext cx="7272808" cy="4982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52D5B9-981A-624B-40CA-49EABF5B6DF5}"/>
              </a:ext>
            </a:extLst>
          </p:cNvPr>
          <p:cNvSpPr txBox="1"/>
          <p:nvPr/>
        </p:nvSpPr>
        <p:spPr>
          <a:xfrm>
            <a:off x="1093236" y="1031495"/>
            <a:ext cx="6427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A large problem to solve, e.g., log processing, AI training </a:t>
            </a:r>
            <a:endParaRPr lang="zh-CN" altLang="en-US" dirty="0"/>
          </a:p>
        </p:txBody>
      </p:sp>
      <p:sp>
        <p:nvSpPr>
          <p:cNvPr id="8" name="下箭头 7">
            <a:extLst>
              <a:ext uri="{FF2B5EF4-FFF2-40B4-BE49-F238E27FC236}">
                <a16:creationId xmlns:a16="http://schemas.microsoft.com/office/drawing/2014/main" id="{53A6110B-13BA-3DA7-AE59-2529C6BC5154}"/>
              </a:ext>
            </a:extLst>
          </p:cNvPr>
          <p:cNvSpPr/>
          <p:nvPr/>
        </p:nvSpPr>
        <p:spPr>
          <a:xfrm>
            <a:off x="4019110" y="1483532"/>
            <a:ext cx="576064" cy="360040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FBD78BA-C102-978C-1203-1FE58E4E2BA5}"/>
              </a:ext>
            </a:extLst>
          </p:cNvPr>
          <p:cNvSpPr/>
          <p:nvPr/>
        </p:nvSpPr>
        <p:spPr>
          <a:xfrm>
            <a:off x="562726" y="1829528"/>
            <a:ext cx="1080120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EA67A68-7C3F-0CA9-FDB1-F1CCEDE4083D}"/>
              </a:ext>
            </a:extLst>
          </p:cNvPr>
          <p:cNvSpPr/>
          <p:nvPr/>
        </p:nvSpPr>
        <p:spPr>
          <a:xfrm>
            <a:off x="1930878" y="1829528"/>
            <a:ext cx="1584176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4EB1AA7-0A62-BFF3-ED06-734E3325D67D}"/>
              </a:ext>
            </a:extLst>
          </p:cNvPr>
          <p:cNvSpPr/>
          <p:nvPr/>
        </p:nvSpPr>
        <p:spPr>
          <a:xfrm>
            <a:off x="3767082" y="1829528"/>
            <a:ext cx="1080120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4F11F23-0AE4-D584-F8BF-EFC421C9A06F}"/>
              </a:ext>
            </a:extLst>
          </p:cNvPr>
          <p:cNvSpPr/>
          <p:nvPr/>
        </p:nvSpPr>
        <p:spPr>
          <a:xfrm>
            <a:off x="5135234" y="1829528"/>
            <a:ext cx="1836204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3E64175-DB6D-3C39-3D07-D2FAD0EFE4C4}"/>
              </a:ext>
            </a:extLst>
          </p:cNvPr>
          <p:cNvSpPr/>
          <p:nvPr/>
        </p:nvSpPr>
        <p:spPr>
          <a:xfrm>
            <a:off x="7223466" y="1829528"/>
            <a:ext cx="612068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1587057-699F-FDAA-E0F7-F5D4BC82A64A}"/>
              </a:ext>
            </a:extLst>
          </p:cNvPr>
          <p:cNvSpPr txBox="1"/>
          <p:nvPr/>
        </p:nvSpPr>
        <p:spPr>
          <a:xfrm>
            <a:off x="539552" y="2305966"/>
            <a:ext cx="7319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Sub-problems. </a:t>
            </a:r>
            <a:r>
              <a:rPr kumimoji="1" lang="en-US" altLang="zh-CN" dirty="0"/>
              <a:t>Many alias, e.g., sub-tasks, sub-jobs (or simply jobs)</a:t>
            </a:r>
            <a:endParaRPr lang="zh-CN" altLang="en-US" dirty="0"/>
          </a:p>
        </p:txBody>
      </p:sp>
      <p:sp>
        <p:nvSpPr>
          <p:cNvPr id="15" name="下箭头 14">
            <a:extLst>
              <a:ext uri="{FF2B5EF4-FFF2-40B4-BE49-F238E27FC236}">
                <a16:creationId xmlns:a16="http://schemas.microsoft.com/office/drawing/2014/main" id="{1293609C-0D22-D5B3-E6EE-DB4B0F2B4338}"/>
              </a:ext>
            </a:extLst>
          </p:cNvPr>
          <p:cNvSpPr/>
          <p:nvPr/>
        </p:nvSpPr>
        <p:spPr>
          <a:xfrm>
            <a:off x="4019110" y="2751671"/>
            <a:ext cx="576064" cy="360040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0597EEB-AF56-52E0-391F-791CB84941AA}"/>
              </a:ext>
            </a:extLst>
          </p:cNvPr>
          <p:cNvSpPr txBox="1"/>
          <p:nvPr/>
        </p:nvSpPr>
        <p:spPr>
          <a:xfrm>
            <a:off x="4847202" y="1447030"/>
            <a:ext cx="23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Decompose</a:t>
            </a:r>
            <a:endParaRPr lang="zh-CN" altLang="en-US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A003D83-848D-6307-3A20-CB4A8903334A}"/>
              </a:ext>
            </a:extLst>
          </p:cNvPr>
          <p:cNvSpPr txBox="1"/>
          <p:nvPr/>
        </p:nvSpPr>
        <p:spPr>
          <a:xfrm>
            <a:off x="4912433" y="2759024"/>
            <a:ext cx="23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Assignment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E249A02-7D9A-2CC2-3378-C7405B751F44}"/>
              </a:ext>
            </a:extLst>
          </p:cNvPr>
          <p:cNvSpPr/>
          <p:nvPr/>
        </p:nvSpPr>
        <p:spPr>
          <a:xfrm>
            <a:off x="562726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5CAD2C-5FB9-772B-98AF-658284E7D05F}"/>
              </a:ext>
            </a:extLst>
          </p:cNvPr>
          <p:cNvSpPr/>
          <p:nvPr/>
        </p:nvSpPr>
        <p:spPr>
          <a:xfrm>
            <a:off x="1157454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F7E232F-8D97-5155-D836-665F07EE1639}"/>
              </a:ext>
            </a:extLst>
          </p:cNvPr>
          <p:cNvSpPr/>
          <p:nvPr/>
        </p:nvSpPr>
        <p:spPr>
          <a:xfrm>
            <a:off x="1750858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74EF838-E55A-3A1E-2E89-88BA2DA33F64}"/>
              </a:ext>
            </a:extLst>
          </p:cNvPr>
          <p:cNvSpPr/>
          <p:nvPr/>
        </p:nvSpPr>
        <p:spPr>
          <a:xfrm>
            <a:off x="2344262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8263E7D-8648-3C40-E9CE-FBF44A926D34}"/>
              </a:ext>
            </a:extLst>
          </p:cNvPr>
          <p:cNvSpPr/>
          <p:nvPr/>
        </p:nvSpPr>
        <p:spPr>
          <a:xfrm>
            <a:off x="2938990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FADC4DC-BBEE-32EB-B58C-48E42AFB0472}"/>
              </a:ext>
            </a:extLst>
          </p:cNvPr>
          <p:cNvSpPr/>
          <p:nvPr/>
        </p:nvSpPr>
        <p:spPr>
          <a:xfrm>
            <a:off x="3533718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6BA0755-AB2A-017C-9F33-D91325E6031A}"/>
              </a:ext>
            </a:extLst>
          </p:cNvPr>
          <p:cNvSpPr/>
          <p:nvPr/>
        </p:nvSpPr>
        <p:spPr>
          <a:xfrm>
            <a:off x="4127122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E778C67-4C2B-5EFE-CF48-E95F10FFF504}"/>
              </a:ext>
            </a:extLst>
          </p:cNvPr>
          <p:cNvSpPr/>
          <p:nvPr/>
        </p:nvSpPr>
        <p:spPr>
          <a:xfrm>
            <a:off x="4720526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269FB5C-3740-C9EA-8265-D855ADCB09FF}"/>
              </a:ext>
            </a:extLst>
          </p:cNvPr>
          <p:cNvSpPr/>
          <p:nvPr/>
        </p:nvSpPr>
        <p:spPr>
          <a:xfrm>
            <a:off x="5315254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C42F6F6-B83C-20BB-44C9-ADC505B26F99}"/>
              </a:ext>
            </a:extLst>
          </p:cNvPr>
          <p:cNvSpPr/>
          <p:nvPr/>
        </p:nvSpPr>
        <p:spPr>
          <a:xfrm>
            <a:off x="5909982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9C275DD-950D-F702-97B3-B8981DCADEBF}"/>
              </a:ext>
            </a:extLst>
          </p:cNvPr>
          <p:cNvSpPr/>
          <p:nvPr/>
        </p:nvSpPr>
        <p:spPr>
          <a:xfrm>
            <a:off x="6503386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42D2143-0CE5-3490-B064-2F760F94E515}"/>
              </a:ext>
            </a:extLst>
          </p:cNvPr>
          <p:cNvSpPr/>
          <p:nvPr/>
        </p:nvSpPr>
        <p:spPr>
          <a:xfrm>
            <a:off x="7096790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899111A-9254-998A-C674-ACCA9CD9BAA8}"/>
              </a:ext>
            </a:extLst>
          </p:cNvPr>
          <p:cNvSpPr/>
          <p:nvPr/>
        </p:nvSpPr>
        <p:spPr>
          <a:xfrm>
            <a:off x="7693057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DCB338F-B9A1-48E7-E63C-0B2F73AF8CF4}"/>
              </a:ext>
            </a:extLst>
          </p:cNvPr>
          <p:cNvSpPr txBox="1"/>
          <p:nvPr/>
        </p:nvSpPr>
        <p:spPr>
          <a:xfrm>
            <a:off x="647564" y="3784903"/>
            <a:ext cx="73191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A set of physical programs that can run on parallel units, e.g., a thread or a GPU kernel </a:t>
            </a:r>
            <a:endParaRPr lang="zh-CN" altLang="en-US" dirty="0"/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4D8542B7-ABD0-903E-EAA5-B943FB362815}"/>
              </a:ext>
            </a:extLst>
          </p:cNvPr>
          <p:cNvSpPr/>
          <p:nvPr/>
        </p:nvSpPr>
        <p:spPr>
          <a:xfrm>
            <a:off x="4019110" y="4419351"/>
            <a:ext cx="576064" cy="360040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1C31927-96AD-3F92-93C4-9110B5EC76B8}"/>
              </a:ext>
            </a:extLst>
          </p:cNvPr>
          <p:cNvSpPr txBox="1"/>
          <p:nvPr/>
        </p:nvSpPr>
        <p:spPr>
          <a:xfrm>
            <a:off x="4490942" y="4414705"/>
            <a:ext cx="4388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Runtime Orchestration (or scheduling)  </a:t>
            </a:r>
            <a:endParaRPr lang="zh-CN" altLang="en-US" b="1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55993BE-C8B3-EF3D-2EEC-31CB575FE22D}"/>
              </a:ext>
            </a:extLst>
          </p:cNvPr>
          <p:cNvSpPr/>
          <p:nvPr/>
        </p:nvSpPr>
        <p:spPr>
          <a:xfrm>
            <a:off x="571753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188E6A2-0CD7-D2DD-D979-299450666495}"/>
              </a:ext>
            </a:extLst>
          </p:cNvPr>
          <p:cNvSpPr/>
          <p:nvPr/>
        </p:nvSpPr>
        <p:spPr>
          <a:xfrm>
            <a:off x="1166481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643E9E7-A2DD-4AA0-D475-A0FE65A7BFEB}"/>
              </a:ext>
            </a:extLst>
          </p:cNvPr>
          <p:cNvSpPr/>
          <p:nvPr/>
        </p:nvSpPr>
        <p:spPr>
          <a:xfrm>
            <a:off x="1759885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AEDA6BE-C694-085F-973E-7AABEBF3EC65}"/>
              </a:ext>
            </a:extLst>
          </p:cNvPr>
          <p:cNvSpPr/>
          <p:nvPr/>
        </p:nvSpPr>
        <p:spPr>
          <a:xfrm>
            <a:off x="2353289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D9F5BA8-B891-F26D-29C2-463FBF2561C7}"/>
              </a:ext>
            </a:extLst>
          </p:cNvPr>
          <p:cNvSpPr/>
          <p:nvPr/>
        </p:nvSpPr>
        <p:spPr>
          <a:xfrm>
            <a:off x="2948017" y="492613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AFC363E-4E7C-81B8-9DD4-62EB3CE6109C}"/>
              </a:ext>
            </a:extLst>
          </p:cNvPr>
          <p:cNvSpPr/>
          <p:nvPr/>
        </p:nvSpPr>
        <p:spPr>
          <a:xfrm>
            <a:off x="3542745" y="492613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590211E-A7DB-26C0-7FA2-947C02603218}"/>
              </a:ext>
            </a:extLst>
          </p:cNvPr>
          <p:cNvSpPr/>
          <p:nvPr/>
        </p:nvSpPr>
        <p:spPr>
          <a:xfrm>
            <a:off x="4136149" y="492613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DB9962F-7081-FF24-F120-48C02DE23BA0}"/>
              </a:ext>
            </a:extLst>
          </p:cNvPr>
          <p:cNvSpPr/>
          <p:nvPr/>
        </p:nvSpPr>
        <p:spPr>
          <a:xfrm>
            <a:off x="4790571" y="492612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37DF843-D65B-E6E9-7C2F-70B3FA2C11E7}"/>
              </a:ext>
            </a:extLst>
          </p:cNvPr>
          <p:cNvSpPr/>
          <p:nvPr/>
        </p:nvSpPr>
        <p:spPr>
          <a:xfrm>
            <a:off x="5387108" y="493712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4E13B13-B8D0-94F7-E925-5F9A54A280B2}"/>
              </a:ext>
            </a:extLst>
          </p:cNvPr>
          <p:cNvSpPr/>
          <p:nvPr/>
        </p:nvSpPr>
        <p:spPr>
          <a:xfrm>
            <a:off x="5919009" y="4924406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993D58F-ABD9-8CC3-870B-9A33F54B5A3D}"/>
              </a:ext>
            </a:extLst>
          </p:cNvPr>
          <p:cNvSpPr/>
          <p:nvPr/>
        </p:nvSpPr>
        <p:spPr>
          <a:xfrm>
            <a:off x="6512413" y="4924406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E3543DC-33DA-102F-D5B6-A15B7FB6FCB1}"/>
              </a:ext>
            </a:extLst>
          </p:cNvPr>
          <p:cNvSpPr/>
          <p:nvPr/>
        </p:nvSpPr>
        <p:spPr>
          <a:xfrm>
            <a:off x="7105817" y="4924406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CEF22E63-3DED-316E-7CAD-6A4F0BF967EE}"/>
              </a:ext>
            </a:extLst>
          </p:cNvPr>
          <p:cNvSpPr/>
          <p:nvPr/>
        </p:nvSpPr>
        <p:spPr>
          <a:xfrm>
            <a:off x="7702084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8" name="肘形连接符 47">
            <a:extLst>
              <a:ext uri="{FF2B5EF4-FFF2-40B4-BE49-F238E27FC236}">
                <a16:creationId xmlns:a16="http://schemas.microsoft.com/office/drawing/2014/main" id="{2E1F04E7-76E7-E56E-19B1-660BF24D86E1}"/>
              </a:ext>
            </a:extLst>
          </p:cNvPr>
          <p:cNvCxnSpPr>
            <a:stCxn id="34" idx="0"/>
            <a:endCxn id="35" idx="0"/>
          </p:cNvCxnSpPr>
          <p:nvPr/>
        </p:nvCxnSpPr>
        <p:spPr>
          <a:xfrm rot="5400000" flipH="1" flipV="1">
            <a:off x="1049137" y="4633415"/>
            <a:ext cx="12700" cy="594728"/>
          </a:xfrm>
          <a:prstGeom prst="bentConnector3">
            <a:avLst>
              <a:gd name="adj1" fmla="val 180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连接符 48">
            <a:extLst>
              <a:ext uri="{FF2B5EF4-FFF2-40B4-BE49-F238E27FC236}">
                <a16:creationId xmlns:a16="http://schemas.microsoft.com/office/drawing/2014/main" id="{92E10B0C-BC77-4A93-6B68-66CDCB67BC2B}"/>
              </a:ext>
            </a:extLst>
          </p:cNvPr>
          <p:cNvCxnSpPr>
            <a:cxnSpLocks/>
            <a:stCxn id="36" idx="2"/>
            <a:endCxn id="35" idx="2"/>
          </p:cNvCxnSpPr>
          <p:nvPr/>
        </p:nvCxnSpPr>
        <p:spPr>
          <a:xfrm rot="5400000">
            <a:off x="1643203" y="4994117"/>
            <a:ext cx="12700" cy="593404"/>
          </a:xfrm>
          <a:prstGeom prst="bentConnector3">
            <a:avLst>
              <a:gd name="adj1" fmla="val 180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肘形连接符 55">
            <a:extLst>
              <a:ext uri="{FF2B5EF4-FFF2-40B4-BE49-F238E27FC236}">
                <a16:creationId xmlns:a16="http://schemas.microsoft.com/office/drawing/2014/main" id="{6DEEC206-807F-1DC5-14CA-03F4059547AB}"/>
              </a:ext>
            </a:extLst>
          </p:cNvPr>
          <p:cNvCxnSpPr>
            <a:cxnSpLocks/>
            <a:endCxn id="38" idx="0"/>
          </p:cNvCxnSpPr>
          <p:nvPr/>
        </p:nvCxnSpPr>
        <p:spPr>
          <a:xfrm flipV="1">
            <a:off x="2531882" y="4926130"/>
            <a:ext cx="596155" cy="10999"/>
          </a:xfrm>
          <a:prstGeom prst="bentConnector4">
            <a:avLst>
              <a:gd name="adj1" fmla="val -13305"/>
              <a:gd name="adj2" fmla="val 2178371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肘形连接符 63">
            <a:extLst>
              <a:ext uri="{FF2B5EF4-FFF2-40B4-BE49-F238E27FC236}">
                <a16:creationId xmlns:a16="http://schemas.microsoft.com/office/drawing/2014/main" id="{3B479CCC-646D-6265-9623-5563794F6BB7}"/>
              </a:ext>
            </a:extLst>
          </p:cNvPr>
          <p:cNvCxnSpPr>
            <a:cxnSpLocks/>
            <a:stCxn id="39" idx="2"/>
            <a:endCxn id="40" idx="2"/>
          </p:cNvCxnSpPr>
          <p:nvPr/>
        </p:nvCxnSpPr>
        <p:spPr>
          <a:xfrm rot="16200000" flipH="1">
            <a:off x="4019467" y="4989468"/>
            <a:ext cx="12700" cy="593404"/>
          </a:xfrm>
          <a:prstGeom prst="bentConnector3">
            <a:avLst>
              <a:gd name="adj1" fmla="val 180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>
            <a:extLst>
              <a:ext uri="{FF2B5EF4-FFF2-40B4-BE49-F238E27FC236}">
                <a16:creationId xmlns:a16="http://schemas.microsoft.com/office/drawing/2014/main" id="{A26F5A65-EB27-8723-AEC5-47F9210AA689}"/>
              </a:ext>
            </a:extLst>
          </p:cNvPr>
          <p:cNvCxnSpPr>
            <a:cxnSpLocks/>
            <a:stCxn id="40" idx="3"/>
            <a:endCxn id="41" idx="1"/>
          </p:cNvCxnSpPr>
          <p:nvPr/>
        </p:nvCxnSpPr>
        <p:spPr>
          <a:xfrm flipV="1">
            <a:off x="4496189" y="5106149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肘形连接符 71">
            <a:extLst>
              <a:ext uri="{FF2B5EF4-FFF2-40B4-BE49-F238E27FC236}">
                <a16:creationId xmlns:a16="http://schemas.microsoft.com/office/drawing/2014/main" id="{B04CAED7-9EDE-BDCC-16E9-339934FCFC17}"/>
              </a:ext>
            </a:extLst>
          </p:cNvPr>
          <p:cNvCxnSpPr>
            <a:cxnSpLocks/>
          </p:cNvCxnSpPr>
          <p:nvPr/>
        </p:nvCxnSpPr>
        <p:spPr>
          <a:xfrm flipV="1">
            <a:off x="5135234" y="5110799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肘形连接符 72">
            <a:extLst>
              <a:ext uri="{FF2B5EF4-FFF2-40B4-BE49-F238E27FC236}">
                <a16:creationId xmlns:a16="http://schemas.microsoft.com/office/drawing/2014/main" id="{D9D4A43F-B931-9B73-62A3-C705C5CA0B25}"/>
              </a:ext>
            </a:extLst>
          </p:cNvPr>
          <p:cNvCxnSpPr>
            <a:cxnSpLocks/>
          </p:cNvCxnSpPr>
          <p:nvPr/>
        </p:nvCxnSpPr>
        <p:spPr>
          <a:xfrm flipV="1">
            <a:off x="5716639" y="5106312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>
            <a:extLst>
              <a:ext uri="{FF2B5EF4-FFF2-40B4-BE49-F238E27FC236}">
                <a16:creationId xmlns:a16="http://schemas.microsoft.com/office/drawing/2014/main" id="{63E5B1E8-0399-0C73-BE6B-4D59C6BAF7F4}"/>
              </a:ext>
            </a:extLst>
          </p:cNvPr>
          <p:cNvCxnSpPr>
            <a:cxnSpLocks/>
          </p:cNvCxnSpPr>
          <p:nvPr/>
        </p:nvCxnSpPr>
        <p:spPr>
          <a:xfrm flipV="1">
            <a:off x="6249636" y="5117006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>
            <a:extLst>
              <a:ext uri="{FF2B5EF4-FFF2-40B4-BE49-F238E27FC236}">
                <a16:creationId xmlns:a16="http://schemas.microsoft.com/office/drawing/2014/main" id="{7109BDD8-9B1E-472B-7ADD-E7FED97C173B}"/>
              </a:ext>
            </a:extLst>
          </p:cNvPr>
          <p:cNvCxnSpPr>
            <a:cxnSpLocks/>
          </p:cNvCxnSpPr>
          <p:nvPr/>
        </p:nvCxnSpPr>
        <p:spPr>
          <a:xfrm flipV="1">
            <a:off x="6840513" y="5120281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肘形连接符 75">
            <a:extLst>
              <a:ext uri="{FF2B5EF4-FFF2-40B4-BE49-F238E27FC236}">
                <a16:creationId xmlns:a16="http://schemas.microsoft.com/office/drawing/2014/main" id="{E647E8DF-A4A6-7574-257D-24B739990EAB}"/>
              </a:ext>
            </a:extLst>
          </p:cNvPr>
          <p:cNvCxnSpPr>
            <a:cxnSpLocks/>
            <a:stCxn id="46" idx="2"/>
            <a:endCxn id="45" idx="2"/>
          </p:cNvCxnSpPr>
          <p:nvPr/>
        </p:nvCxnSpPr>
        <p:spPr>
          <a:xfrm rot="5400000" flipH="1">
            <a:off x="7580784" y="4989500"/>
            <a:ext cx="6373" cy="596267"/>
          </a:xfrm>
          <a:prstGeom prst="bentConnector3">
            <a:avLst>
              <a:gd name="adj1" fmla="val -3587008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52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 animBg="1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29547A-CE1D-B941-91FF-A641F592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Recall, common challenges of  Distributed Computing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AAD7DF-2AB4-E746-9FA4-26B3E4929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Sending </a:t>
            </a:r>
            <a:r>
              <a:rPr kumimoji="1" lang="en-US" altLang="zh-CN" dirty="0">
                <a:solidFill>
                  <a:srgbClr val="C00000"/>
                </a:solidFill>
              </a:rPr>
              <a:t>data</a:t>
            </a:r>
            <a:r>
              <a:rPr kumimoji="1" lang="en-US" altLang="zh-CN" b="0" dirty="0"/>
              <a:t> to/from nodes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C00000"/>
                </a:solidFill>
              </a:rPr>
              <a:t>Coordinating</a:t>
            </a:r>
            <a:r>
              <a:rPr kumimoji="1" lang="en-US" altLang="zh-CN" b="0" dirty="0"/>
              <a:t> among nodes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Recovering from node </a:t>
            </a:r>
            <a:r>
              <a:rPr kumimoji="1" lang="en-US" altLang="zh-CN" dirty="0">
                <a:solidFill>
                  <a:srgbClr val="C00000"/>
                </a:solidFill>
              </a:rPr>
              <a:t>failure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Optimizing for </a:t>
            </a:r>
            <a:r>
              <a:rPr kumimoji="1" lang="en-US" altLang="zh-CN" dirty="0">
                <a:solidFill>
                  <a:srgbClr val="C00000"/>
                </a:solidFill>
              </a:rPr>
              <a:t>locality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C00000"/>
                </a:solidFill>
              </a:rPr>
              <a:t>Partition</a:t>
            </a:r>
            <a:r>
              <a:rPr kumimoji="1" lang="en-US" altLang="zh-CN" b="0" dirty="0">
                <a:solidFill>
                  <a:schemeClr val="tx1"/>
                </a:solidFill>
              </a:rPr>
              <a:t> the data to enable more parallelism </a:t>
            </a:r>
          </a:p>
          <a:p>
            <a:endParaRPr kumimoji="1" lang="en-US" altLang="zh-CN" b="0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74A29C-A43E-C644-BAEF-C90DA9B35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0EBD2520-BE53-8845-B3BC-C07ACFA20F00}"/>
              </a:ext>
            </a:extLst>
          </p:cNvPr>
          <p:cNvSpPr>
            <a:spLocks/>
          </p:cNvSpPr>
          <p:nvPr/>
        </p:nvSpPr>
        <p:spPr bwMode="auto">
          <a:xfrm rot="246088">
            <a:off x="5515505" y="1161147"/>
            <a:ext cx="935888" cy="1843692"/>
          </a:xfrm>
          <a:custGeom>
            <a:avLst/>
            <a:gdLst>
              <a:gd name="T0" fmla="*/ 103 w 672"/>
              <a:gd name="T1" fmla="*/ 125 h 1520"/>
              <a:gd name="T2" fmla="*/ 274 w 672"/>
              <a:gd name="T3" fmla="*/ 125 h 1520"/>
              <a:gd name="T4" fmla="*/ 343 w 672"/>
              <a:gd name="T5" fmla="*/ 874 h 1520"/>
              <a:gd name="T6" fmla="*/ 480 w 672"/>
              <a:gd name="T7" fmla="*/ 989 h 1520"/>
              <a:gd name="T8" fmla="*/ 343 w 672"/>
              <a:gd name="T9" fmla="*/ 1219 h 1520"/>
              <a:gd name="T10" fmla="*/ 240 w 672"/>
              <a:gd name="T11" fmla="*/ 1738 h 1520"/>
              <a:gd name="T12" fmla="*/ 0 w 672"/>
              <a:gd name="T13" fmla="*/ 1738 h 15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1520"/>
              <a:gd name="T23" fmla="*/ 672 w 672"/>
              <a:gd name="T24" fmla="*/ 1520 h 1520"/>
              <a:gd name="connsiteX0" fmla="*/ 2143 w 10000"/>
              <a:gd name="connsiteY0" fmla="*/ 2039 h 11154"/>
              <a:gd name="connsiteX1" fmla="*/ 5457 w 10000"/>
              <a:gd name="connsiteY1" fmla="*/ 128 h 11154"/>
              <a:gd name="connsiteX2" fmla="*/ 7143 w 10000"/>
              <a:gd name="connsiteY2" fmla="*/ 6144 h 11154"/>
              <a:gd name="connsiteX3" fmla="*/ 10000 w 10000"/>
              <a:gd name="connsiteY3" fmla="*/ 6776 h 11154"/>
              <a:gd name="connsiteX4" fmla="*/ 7143 w 10000"/>
              <a:gd name="connsiteY4" fmla="*/ 8039 h 11154"/>
              <a:gd name="connsiteX5" fmla="*/ 5000 w 10000"/>
              <a:gd name="connsiteY5" fmla="*/ 10881 h 11154"/>
              <a:gd name="connsiteX6" fmla="*/ 0 w 10000"/>
              <a:gd name="connsiteY6" fmla="*/ 10881 h 11154"/>
              <a:gd name="connsiteX0" fmla="*/ 0 w 13702"/>
              <a:gd name="connsiteY0" fmla="*/ 511 h 11571"/>
              <a:gd name="connsiteX1" fmla="*/ 9159 w 13702"/>
              <a:gd name="connsiteY1" fmla="*/ 545 h 11571"/>
              <a:gd name="connsiteX2" fmla="*/ 10845 w 13702"/>
              <a:gd name="connsiteY2" fmla="*/ 6561 h 11571"/>
              <a:gd name="connsiteX3" fmla="*/ 13702 w 13702"/>
              <a:gd name="connsiteY3" fmla="*/ 7193 h 11571"/>
              <a:gd name="connsiteX4" fmla="*/ 10845 w 13702"/>
              <a:gd name="connsiteY4" fmla="*/ 8456 h 11571"/>
              <a:gd name="connsiteX5" fmla="*/ 8702 w 13702"/>
              <a:gd name="connsiteY5" fmla="*/ 11298 h 11571"/>
              <a:gd name="connsiteX6" fmla="*/ 3702 w 13702"/>
              <a:gd name="connsiteY6" fmla="*/ 11298 h 11571"/>
              <a:gd name="connsiteX0" fmla="*/ 0 w 13726"/>
              <a:gd name="connsiteY0" fmla="*/ 343 h 11403"/>
              <a:gd name="connsiteX1" fmla="*/ 9159 w 13726"/>
              <a:gd name="connsiteY1" fmla="*/ 377 h 11403"/>
              <a:gd name="connsiteX2" fmla="*/ 9124 w 13726"/>
              <a:gd name="connsiteY2" fmla="*/ 3985 h 11403"/>
              <a:gd name="connsiteX3" fmla="*/ 13702 w 13726"/>
              <a:gd name="connsiteY3" fmla="*/ 7025 h 11403"/>
              <a:gd name="connsiteX4" fmla="*/ 10845 w 13726"/>
              <a:gd name="connsiteY4" fmla="*/ 8288 h 11403"/>
              <a:gd name="connsiteX5" fmla="*/ 8702 w 13726"/>
              <a:gd name="connsiteY5" fmla="*/ 11130 h 11403"/>
              <a:gd name="connsiteX6" fmla="*/ 3702 w 13726"/>
              <a:gd name="connsiteY6" fmla="*/ 11130 h 11403"/>
              <a:gd name="connsiteX0" fmla="*/ 0 w 12542"/>
              <a:gd name="connsiteY0" fmla="*/ 343 h 11403"/>
              <a:gd name="connsiteX1" fmla="*/ 9159 w 12542"/>
              <a:gd name="connsiteY1" fmla="*/ 377 h 11403"/>
              <a:gd name="connsiteX2" fmla="*/ 9124 w 12542"/>
              <a:gd name="connsiteY2" fmla="*/ 3985 h 11403"/>
              <a:gd name="connsiteX3" fmla="*/ 12502 w 12542"/>
              <a:gd name="connsiteY3" fmla="*/ 5362 h 11403"/>
              <a:gd name="connsiteX4" fmla="*/ 10845 w 12542"/>
              <a:gd name="connsiteY4" fmla="*/ 8288 h 11403"/>
              <a:gd name="connsiteX5" fmla="*/ 8702 w 12542"/>
              <a:gd name="connsiteY5" fmla="*/ 11130 h 11403"/>
              <a:gd name="connsiteX6" fmla="*/ 3702 w 12542"/>
              <a:gd name="connsiteY6" fmla="*/ 11130 h 11403"/>
              <a:gd name="connsiteX0" fmla="*/ 0 w 12502"/>
              <a:gd name="connsiteY0" fmla="*/ 343 h 11403"/>
              <a:gd name="connsiteX1" fmla="*/ 9159 w 12502"/>
              <a:gd name="connsiteY1" fmla="*/ 377 h 11403"/>
              <a:gd name="connsiteX2" fmla="*/ 9124 w 12502"/>
              <a:gd name="connsiteY2" fmla="*/ 3985 h 11403"/>
              <a:gd name="connsiteX3" fmla="*/ 12502 w 12502"/>
              <a:gd name="connsiteY3" fmla="*/ 5362 h 11403"/>
              <a:gd name="connsiteX4" fmla="*/ 8755 w 12502"/>
              <a:gd name="connsiteY4" fmla="*/ 6514 h 11403"/>
              <a:gd name="connsiteX5" fmla="*/ 8702 w 12502"/>
              <a:gd name="connsiteY5" fmla="*/ 11130 h 11403"/>
              <a:gd name="connsiteX6" fmla="*/ 3702 w 12502"/>
              <a:gd name="connsiteY6" fmla="*/ 11130 h 11403"/>
              <a:gd name="connsiteX0" fmla="*/ 0 w 12282"/>
              <a:gd name="connsiteY0" fmla="*/ 343 h 11403"/>
              <a:gd name="connsiteX1" fmla="*/ 9159 w 12282"/>
              <a:gd name="connsiteY1" fmla="*/ 377 h 11403"/>
              <a:gd name="connsiteX2" fmla="*/ 9124 w 12282"/>
              <a:gd name="connsiteY2" fmla="*/ 3985 h 11403"/>
              <a:gd name="connsiteX3" fmla="*/ 12281 w 12282"/>
              <a:gd name="connsiteY3" fmla="*/ 4877 h 11403"/>
              <a:gd name="connsiteX4" fmla="*/ 8755 w 12282"/>
              <a:gd name="connsiteY4" fmla="*/ 6514 h 11403"/>
              <a:gd name="connsiteX5" fmla="*/ 8702 w 12282"/>
              <a:gd name="connsiteY5" fmla="*/ 11130 h 11403"/>
              <a:gd name="connsiteX6" fmla="*/ 3702 w 12282"/>
              <a:gd name="connsiteY6" fmla="*/ 11130 h 11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82" h="11403">
                <a:moveTo>
                  <a:pt x="0" y="343"/>
                </a:moveTo>
                <a:cubicBezTo>
                  <a:pt x="1369" y="1"/>
                  <a:pt x="7638" y="-230"/>
                  <a:pt x="9159" y="377"/>
                </a:cubicBezTo>
                <a:cubicBezTo>
                  <a:pt x="10680" y="984"/>
                  <a:pt x="8604" y="3235"/>
                  <a:pt x="9124" y="3985"/>
                </a:cubicBezTo>
                <a:cubicBezTo>
                  <a:pt x="9644" y="4735"/>
                  <a:pt x="12342" y="4456"/>
                  <a:pt x="12281" y="4877"/>
                </a:cubicBezTo>
                <a:cubicBezTo>
                  <a:pt x="12220" y="5298"/>
                  <a:pt x="9352" y="5472"/>
                  <a:pt x="8755" y="6514"/>
                </a:cubicBezTo>
                <a:cubicBezTo>
                  <a:pt x="8159" y="7556"/>
                  <a:pt x="9892" y="10657"/>
                  <a:pt x="8702" y="11130"/>
                </a:cubicBezTo>
                <a:cubicBezTo>
                  <a:pt x="7512" y="11604"/>
                  <a:pt x="5607" y="11367"/>
                  <a:pt x="3702" y="11130"/>
                </a:cubicBezTo>
              </a:path>
            </a:pathLst>
          </a:custGeom>
          <a:noFill/>
          <a:ln w="28575">
            <a:solidFill>
              <a:srgbClr val="BE384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C0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2BD6CCD-783F-B443-8060-BF843F30C372}"/>
              </a:ext>
            </a:extLst>
          </p:cNvPr>
          <p:cNvSpPr/>
          <p:nvPr/>
        </p:nvSpPr>
        <p:spPr>
          <a:xfrm>
            <a:off x="6408160" y="1849388"/>
            <a:ext cx="1836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+mn-ea"/>
                <a:cs typeface="Verdana" pitchFamily="34" charset="0"/>
              </a:rPr>
              <a:t>Same for </a:t>
            </a:r>
          </a:p>
          <a:p>
            <a:pPr algn="ctr"/>
            <a:r>
              <a:rPr lang="en-US" altLang="zh-CN" b="1" dirty="0">
                <a:solidFill>
                  <a:srgbClr val="C00000"/>
                </a:solidFill>
                <a:latin typeface="+mn-ea"/>
                <a:cs typeface="Verdana" pitchFamily="34" charset="0"/>
              </a:rPr>
              <a:t>all problems</a:t>
            </a:r>
          </a:p>
        </p:txBody>
      </p:sp>
    </p:spTree>
    <p:extLst>
      <p:ext uri="{BB962C8B-B14F-4D97-AF65-F5344CB8AC3E}">
        <p14:creationId xmlns:p14="http://schemas.microsoft.com/office/powerpoint/2010/main" val="3805203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07B5E4-2C6E-8712-2357-19AD3F6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we build a framework to hide the above tasks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F2C5EC-09A2-1C1A-306E-F6A1152F1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Goal</a:t>
            </a:r>
          </a:p>
          <a:p>
            <a:pPr lvl="1"/>
            <a:r>
              <a:rPr kumimoji="1" lang="en-US" altLang="zh-CN" dirty="0"/>
              <a:t>Reduce programmer’s effort in solving the above challenges </a:t>
            </a:r>
          </a:p>
          <a:p>
            <a:r>
              <a:rPr kumimoji="1" lang="en-US" altLang="zh-CN" dirty="0"/>
              <a:t>Challenges </a:t>
            </a:r>
          </a:p>
          <a:p>
            <a:pPr lvl="1"/>
            <a:r>
              <a:rPr kumimoji="1" lang="en-US" altLang="zh-CN" dirty="0"/>
              <a:t>What are the abstraction? Thread &amp; RPC is insufficient </a:t>
            </a:r>
          </a:p>
          <a:p>
            <a:pPr lvl="1"/>
            <a:r>
              <a:rPr kumimoji="1" lang="en-US" altLang="zh-CN" dirty="0"/>
              <a:t>More general, harder to provide the above property </a:t>
            </a:r>
          </a:p>
          <a:p>
            <a:pPr lvl="1"/>
            <a:r>
              <a:rPr kumimoji="1" lang="en-US" altLang="zh-CN" dirty="0"/>
              <a:t>E.g., if a thread fails, how can we know its progress? </a:t>
            </a:r>
          </a:p>
          <a:p>
            <a:pPr lvl="2"/>
            <a:r>
              <a:rPr kumimoji="1" lang="en-US" altLang="zh-CN" dirty="0"/>
              <a:t>It’s a very hard problem, we will come back to it later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8F426-7802-663E-340C-86892300A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829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E34CF4-A154-4449-98F0-B92520187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MapReduce:</a:t>
            </a:r>
            <a:r>
              <a:rPr kumimoji="1" lang="zh-CN" altLang="en-US" dirty="0"/>
              <a:t> </a:t>
            </a:r>
            <a:r>
              <a:rPr kumimoji="1" lang="en-US" altLang="zh-CN" dirty="0"/>
              <a:t>a distributed batch processing 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F977A5-AEE8-BD4F-93B6-2C45987BE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Created by </a:t>
            </a:r>
            <a:r>
              <a:rPr kumimoji="1" lang="en-US" altLang="zh-CN" dirty="0">
                <a:solidFill>
                  <a:srgbClr val="C00000"/>
                </a:solidFill>
              </a:rPr>
              <a:t>Google</a:t>
            </a:r>
            <a:r>
              <a:rPr kumimoji="1" lang="en-US" altLang="zh-CN" b="0" dirty="0"/>
              <a:t> (OSDI’04)</a:t>
            </a:r>
          </a:p>
          <a:p>
            <a:pPr lvl="1"/>
            <a:r>
              <a:rPr kumimoji="1" lang="en-US" altLang="zh-CN" dirty="0"/>
              <a:t>Jeffrey Dean </a:t>
            </a:r>
            <a:r>
              <a:rPr kumimoji="1" lang="en-US" altLang="zh-CN" b="0" dirty="0"/>
              <a:t>and Sanjay Ghemawat</a:t>
            </a:r>
          </a:p>
          <a:p>
            <a:r>
              <a:rPr kumimoji="1" lang="en-US" altLang="zh-CN" b="0" dirty="0"/>
              <a:t>Inspired by LISP (function language)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Map</a:t>
            </a:r>
            <a:r>
              <a:rPr kumimoji="1" lang="en-US" altLang="zh-CN" b="0" dirty="0"/>
              <a:t> (function, set of values) </a:t>
            </a:r>
          </a:p>
          <a:p>
            <a:pPr lvl="2"/>
            <a:r>
              <a:rPr kumimoji="1" lang="en-US" altLang="zh-CN" sz="1800" dirty="0"/>
              <a:t>Applies function to each value in the set</a:t>
            </a:r>
          </a:p>
          <a:p>
            <a:pPr lvl="1"/>
            <a:endParaRPr kumimoji="1" lang="en-US" altLang="zh-CN" b="0" dirty="0"/>
          </a:p>
          <a:p>
            <a:pPr lvl="1"/>
            <a:endParaRPr kumimoji="1" lang="en-US" altLang="zh-CN" dirty="0"/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Reduce</a:t>
            </a:r>
            <a:r>
              <a:rPr kumimoji="1" lang="en-US" altLang="zh-CN" dirty="0"/>
              <a:t> (function, set of values)</a:t>
            </a:r>
          </a:p>
          <a:p>
            <a:pPr lvl="2"/>
            <a:r>
              <a:rPr kumimoji="1" lang="en-US" altLang="zh-CN" sz="1800" dirty="0"/>
              <a:t>Combines all the values using a function (e.g., +)</a:t>
            </a:r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E1DEC7-951C-284E-9007-7ACD37748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FFE48A-4BE6-994A-97C9-839CE5E38C8B}"/>
              </a:ext>
            </a:extLst>
          </p:cNvPr>
          <p:cNvSpPr/>
          <p:nvPr/>
        </p:nvSpPr>
        <p:spPr>
          <a:xfrm>
            <a:off x="899592" y="3289548"/>
            <a:ext cx="6696744" cy="4001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3" defTabSz="268288">
              <a:buClr>
                <a:srgbClr val="FF0066"/>
              </a:buClr>
              <a:buNone/>
            </a:pPr>
            <a:r>
              <a:rPr lang="en-US" altLang="zh-TW" sz="2000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b="1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  <a:r>
              <a:rPr lang="en-US" altLang="zh-TW" sz="2000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000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#</a:t>
            </a:r>
            <a:r>
              <a:rPr lang="en-US" altLang="zh-TW" sz="2000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‘length’ (() (a) (a b) (a b c))) </a:t>
            </a:r>
            <a:r>
              <a:rPr lang="en-US" altLang="zh-TW" sz="2000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(0 1 2 3)</a:t>
            </a:r>
            <a:endParaRPr lang="en-US" altLang="zh-TW" sz="2000" dirty="0">
              <a:solidFill>
                <a:srgbClr val="0233B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66EFF6C1-C489-AF4B-B544-0F73F5469262}"/>
              </a:ext>
            </a:extLst>
          </p:cNvPr>
          <p:cNvSpPr/>
          <p:nvPr/>
        </p:nvSpPr>
        <p:spPr>
          <a:xfrm>
            <a:off x="899592" y="4801716"/>
            <a:ext cx="4343400" cy="4001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3" defTabSz="268288">
              <a:buClr>
                <a:srgbClr val="FF0066"/>
              </a:buClr>
              <a:buNone/>
            </a:pPr>
            <a:r>
              <a:rPr lang="en-US" altLang="zh-TW" sz="2000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b="1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reduce</a:t>
            </a:r>
            <a:r>
              <a:rPr lang="en-US" altLang="zh-TW" sz="2000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#‘+’ (1 2 3 4 5)) </a:t>
            </a:r>
            <a:r>
              <a:rPr lang="en-US" altLang="zh-TW" sz="2000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15</a:t>
            </a:r>
            <a:endParaRPr lang="en-US" altLang="zh-TW" sz="2000" dirty="0">
              <a:solidFill>
                <a:srgbClr val="0233B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766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1597F-3750-80C4-D909-28A5A1518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Map &amp; Reduce is slightly different in 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BDF1F1-DFC5-866D-EB90-6D9E2099B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Map(input) -&gt; [</a:t>
            </a:r>
            <a:r>
              <a:rPr kumimoji="1" lang="en-US" altLang="zh-CN" dirty="0" err="1">
                <a:solidFill>
                  <a:srgbClr val="FF0000"/>
                </a:solidFill>
              </a:rPr>
              <a:t>k</a:t>
            </a:r>
            <a:r>
              <a:rPr kumimoji="1" lang="en-US" altLang="zh-CN" dirty="0" err="1"/>
              <a:t>,v</a:t>
            </a:r>
            <a:r>
              <a:rPr kumimoji="1" lang="en-US" altLang="zh-CN" dirty="0"/>
              <a:t>] </a:t>
            </a:r>
          </a:p>
          <a:p>
            <a:pPr lvl="1"/>
            <a:r>
              <a:rPr kumimoji="1" lang="en-US" altLang="zh-CN" dirty="0"/>
              <a:t>No f: the f is inside the Map itself (no high order function)</a:t>
            </a:r>
          </a:p>
          <a:p>
            <a:pPr lvl="1"/>
            <a:r>
              <a:rPr kumimoji="1" lang="en-US" altLang="zh-CN" dirty="0"/>
              <a:t>A map is the same within the lifecycle of a MapReduce calculation </a:t>
            </a:r>
          </a:p>
          <a:p>
            <a:r>
              <a:rPr kumimoji="1" lang="en-US" altLang="zh-CN" dirty="0"/>
              <a:t>Reduce(k, values) </a:t>
            </a:r>
          </a:p>
          <a:p>
            <a:pPr lvl="1"/>
            <a:r>
              <a:rPr kumimoji="1" lang="en-US" altLang="zh-CN" dirty="0"/>
              <a:t>Reduce on different keys can do parallelly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576DA5-66E1-8B02-3C0F-BDD39F83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417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Curved Connector 53">
            <a:extLst>
              <a:ext uri="{FF2B5EF4-FFF2-40B4-BE49-F238E27FC236}">
                <a16:creationId xmlns:a16="http://schemas.microsoft.com/office/drawing/2014/main" id="{093654C1-9CD7-C64B-9096-0A37C932F9FF}"/>
              </a:ext>
            </a:extLst>
          </p:cNvPr>
          <p:cNvCxnSpPr>
            <a:cxnSpLocks/>
            <a:stCxn id="28" idx="3"/>
            <a:endCxn id="24" idx="0"/>
          </p:cNvCxnSpPr>
          <p:nvPr/>
        </p:nvCxnSpPr>
        <p:spPr>
          <a:xfrm>
            <a:off x="5397500" y="1364704"/>
            <a:ext cx="762000" cy="2544925"/>
          </a:xfrm>
          <a:prstGeom prst="curved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 91">
            <a:extLst>
              <a:ext uri="{FF2B5EF4-FFF2-40B4-BE49-F238E27FC236}">
                <a16:creationId xmlns:a16="http://schemas.microsoft.com/office/drawing/2014/main" id="{E4C48398-C24F-1746-830A-7F4DC4E0A846}"/>
              </a:ext>
            </a:extLst>
          </p:cNvPr>
          <p:cNvSpPr/>
          <p:nvPr/>
        </p:nvSpPr>
        <p:spPr>
          <a:xfrm>
            <a:off x="4337298" y="1621443"/>
            <a:ext cx="666750" cy="2506056"/>
          </a:xfrm>
          <a:custGeom>
            <a:avLst/>
            <a:gdLst>
              <a:gd name="connsiteX0" fmla="*/ 993227 w 993227"/>
              <a:gd name="connsiteY0" fmla="*/ 0 h 709448"/>
              <a:gd name="connsiteX1" fmla="*/ 677917 w 993227"/>
              <a:gd name="connsiteY1" fmla="*/ 283779 h 709448"/>
              <a:gd name="connsiteX2" fmla="*/ 157655 w 993227"/>
              <a:gd name="connsiteY2" fmla="*/ 331076 h 709448"/>
              <a:gd name="connsiteX3" fmla="*/ 0 w 993227"/>
              <a:gd name="connsiteY3" fmla="*/ 709448 h 709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227" h="709448">
                <a:moveTo>
                  <a:pt x="993227" y="0"/>
                </a:moveTo>
                <a:cubicBezTo>
                  <a:pt x="905203" y="114300"/>
                  <a:pt x="817179" y="228600"/>
                  <a:pt x="677917" y="283779"/>
                </a:cubicBezTo>
                <a:cubicBezTo>
                  <a:pt x="538655" y="338958"/>
                  <a:pt x="270641" y="260131"/>
                  <a:pt x="157655" y="331076"/>
                </a:cubicBezTo>
                <a:cubicBezTo>
                  <a:pt x="44669" y="402021"/>
                  <a:pt x="22334" y="555734"/>
                  <a:pt x="0" y="709448"/>
                </a:cubicBezTo>
              </a:path>
            </a:pathLst>
          </a:cu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7" name="Freeform 91">
            <a:extLst>
              <a:ext uri="{FF2B5EF4-FFF2-40B4-BE49-F238E27FC236}">
                <a16:creationId xmlns:a16="http://schemas.microsoft.com/office/drawing/2014/main" id="{A14E2520-C282-E342-8DAA-F0CEF6409008}"/>
              </a:ext>
            </a:extLst>
          </p:cNvPr>
          <p:cNvSpPr/>
          <p:nvPr/>
        </p:nvSpPr>
        <p:spPr>
          <a:xfrm>
            <a:off x="4121150" y="1575457"/>
            <a:ext cx="666750" cy="1614863"/>
          </a:xfrm>
          <a:custGeom>
            <a:avLst/>
            <a:gdLst>
              <a:gd name="connsiteX0" fmla="*/ 993227 w 993227"/>
              <a:gd name="connsiteY0" fmla="*/ 0 h 709448"/>
              <a:gd name="connsiteX1" fmla="*/ 677917 w 993227"/>
              <a:gd name="connsiteY1" fmla="*/ 283779 h 709448"/>
              <a:gd name="connsiteX2" fmla="*/ 157655 w 993227"/>
              <a:gd name="connsiteY2" fmla="*/ 331076 h 709448"/>
              <a:gd name="connsiteX3" fmla="*/ 0 w 993227"/>
              <a:gd name="connsiteY3" fmla="*/ 709448 h 709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227" h="709448">
                <a:moveTo>
                  <a:pt x="993227" y="0"/>
                </a:moveTo>
                <a:cubicBezTo>
                  <a:pt x="905203" y="114300"/>
                  <a:pt x="817179" y="228600"/>
                  <a:pt x="677917" y="283779"/>
                </a:cubicBezTo>
                <a:cubicBezTo>
                  <a:pt x="538655" y="338958"/>
                  <a:pt x="270641" y="260131"/>
                  <a:pt x="157655" y="331076"/>
                </a:cubicBezTo>
                <a:cubicBezTo>
                  <a:pt x="44669" y="402021"/>
                  <a:pt x="22334" y="555734"/>
                  <a:pt x="0" y="709448"/>
                </a:cubicBezTo>
              </a:path>
            </a:pathLst>
          </a:cu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AEDE4B-BB3F-2141-AE70-765C00160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The Complete Picture of MapReduce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92AE90-0D16-6E4F-9105-F65981CFC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28C5D46-D9B1-4048-9061-E3E54B13128D}"/>
              </a:ext>
            </a:extLst>
          </p:cNvPr>
          <p:cNvSpPr/>
          <p:nvPr/>
        </p:nvSpPr>
        <p:spPr>
          <a:xfrm>
            <a:off x="1265621" y="2032000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0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481F5D69-2821-9D41-8F69-A051FC9E0E5B}"/>
              </a:ext>
            </a:extLst>
          </p:cNvPr>
          <p:cNvSpPr/>
          <p:nvPr/>
        </p:nvSpPr>
        <p:spPr>
          <a:xfrm>
            <a:off x="1265621" y="2345120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1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id="{6A4EFD59-AB62-1B40-9DE7-CD2D4330D757}"/>
              </a:ext>
            </a:extLst>
          </p:cNvPr>
          <p:cNvSpPr/>
          <p:nvPr/>
        </p:nvSpPr>
        <p:spPr>
          <a:xfrm>
            <a:off x="1265621" y="2662620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2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2AE5ED1A-EAB6-5C4C-901F-4A1BF781D615}"/>
              </a:ext>
            </a:extLst>
          </p:cNvPr>
          <p:cNvSpPr/>
          <p:nvPr/>
        </p:nvSpPr>
        <p:spPr>
          <a:xfrm>
            <a:off x="1265621" y="2971362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3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BED266F8-0A81-3C4D-BD2C-B1E97C357304}"/>
              </a:ext>
            </a:extLst>
          </p:cNvPr>
          <p:cNvSpPr/>
          <p:nvPr/>
        </p:nvSpPr>
        <p:spPr>
          <a:xfrm>
            <a:off x="1265621" y="4008161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M-2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1F94C1CD-5A29-DF46-BCEF-CCEC18B54036}"/>
              </a:ext>
            </a:extLst>
          </p:cNvPr>
          <p:cNvSpPr/>
          <p:nvPr/>
        </p:nvSpPr>
        <p:spPr>
          <a:xfrm>
            <a:off x="1265621" y="4323471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M-1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02D0B7FD-1383-BC48-837B-8F3BE1F12C15}"/>
              </a:ext>
            </a:extLst>
          </p:cNvPr>
          <p:cNvSpPr/>
          <p:nvPr/>
        </p:nvSpPr>
        <p:spPr>
          <a:xfrm>
            <a:off x="4381500" y="2178160"/>
            <a:ext cx="508000" cy="46968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IF</a:t>
            </a:r>
            <a:endParaRPr lang="zh-CN" altLang="en-US" sz="1400" dirty="0">
              <a:cs typeface="Verdana" pitchFamily="34" charset="0"/>
            </a:endParaRPr>
          </a:p>
        </p:txBody>
      </p:sp>
      <p:cxnSp>
        <p:nvCxnSpPr>
          <p:cNvPr id="12" name="Straight Arrow Connector 28">
            <a:extLst>
              <a:ext uri="{FF2B5EF4-FFF2-40B4-BE49-F238E27FC236}">
                <a16:creationId xmlns:a16="http://schemas.microsoft.com/office/drawing/2014/main" id="{AC87FF00-C4A9-B14D-A06B-531F46703EDA}"/>
              </a:ext>
            </a:extLst>
          </p:cNvPr>
          <p:cNvCxnSpPr>
            <a:stCxn id="13" idx="3"/>
            <a:endCxn id="11" idx="1"/>
          </p:cNvCxnSpPr>
          <p:nvPr/>
        </p:nvCxnSpPr>
        <p:spPr>
          <a:xfrm>
            <a:off x="4127500" y="2413000"/>
            <a:ext cx="254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29">
            <a:extLst>
              <a:ext uri="{FF2B5EF4-FFF2-40B4-BE49-F238E27FC236}">
                <a16:creationId xmlns:a16="http://schemas.microsoft.com/office/drawing/2014/main" id="{861C0BA2-0C7B-B446-B906-7E67372C548A}"/>
              </a:ext>
            </a:extLst>
          </p:cNvPr>
          <p:cNvSpPr/>
          <p:nvPr/>
        </p:nvSpPr>
        <p:spPr>
          <a:xfrm>
            <a:off x="3111500" y="2179254"/>
            <a:ext cx="1016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ea typeface="Verdana" pitchFamily="34" charset="0"/>
                <a:cs typeface="Verdana" pitchFamily="34" charset="0"/>
              </a:rPr>
              <a:t>Map</a:t>
            </a:r>
            <a:br>
              <a:rPr lang="en-US" altLang="zh-CN" sz="1400" dirty="0"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ea typeface="Verdana" pitchFamily="34" charset="0"/>
                <a:cs typeface="Verdana" pitchFamily="34" charset="0"/>
              </a:rPr>
              <a:t>Worker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30">
            <a:extLst>
              <a:ext uri="{FF2B5EF4-FFF2-40B4-BE49-F238E27FC236}">
                <a16:creationId xmlns:a16="http://schemas.microsoft.com/office/drawing/2014/main" id="{461037B1-4E0F-AF4F-8918-229D3654D215}"/>
              </a:ext>
            </a:extLst>
          </p:cNvPr>
          <p:cNvSpPr/>
          <p:nvPr/>
        </p:nvSpPr>
        <p:spPr>
          <a:xfrm>
            <a:off x="2984500" y="2032000"/>
            <a:ext cx="2095500" cy="762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5" name="Rectangle 32">
            <a:extLst>
              <a:ext uri="{FF2B5EF4-FFF2-40B4-BE49-F238E27FC236}">
                <a16:creationId xmlns:a16="http://schemas.microsoft.com/office/drawing/2014/main" id="{C3FD2FDD-6634-D448-89CC-A7F8ED6A26E8}"/>
              </a:ext>
            </a:extLst>
          </p:cNvPr>
          <p:cNvSpPr/>
          <p:nvPr/>
        </p:nvSpPr>
        <p:spPr>
          <a:xfrm>
            <a:off x="4381500" y="3301454"/>
            <a:ext cx="508000" cy="46968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IF</a:t>
            </a:r>
            <a:endParaRPr lang="zh-CN" altLang="en-US" sz="1400" dirty="0">
              <a:cs typeface="Verdana" pitchFamily="34" charset="0"/>
            </a:endParaRPr>
          </a:p>
        </p:txBody>
      </p:sp>
      <p:cxnSp>
        <p:nvCxnSpPr>
          <p:cNvPr id="16" name="Straight Arrow Connector 33">
            <a:extLst>
              <a:ext uri="{FF2B5EF4-FFF2-40B4-BE49-F238E27FC236}">
                <a16:creationId xmlns:a16="http://schemas.microsoft.com/office/drawing/2014/main" id="{753BAD26-2D3F-E744-8F14-7FE5C07F8152}"/>
              </a:ext>
            </a:extLst>
          </p:cNvPr>
          <p:cNvCxnSpPr>
            <a:stCxn id="17" idx="3"/>
            <a:endCxn id="15" idx="1"/>
          </p:cNvCxnSpPr>
          <p:nvPr/>
        </p:nvCxnSpPr>
        <p:spPr>
          <a:xfrm>
            <a:off x="4127500" y="3536294"/>
            <a:ext cx="254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34">
            <a:extLst>
              <a:ext uri="{FF2B5EF4-FFF2-40B4-BE49-F238E27FC236}">
                <a16:creationId xmlns:a16="http://schemas.microsoft.com/office/drawing/2014/main" id="{850F6085-A6B4-2C49-8EE3-093AE97DEED4}"/>
              </a:ext>
            </a:extLst>
          </p:cNvPr>
          <p:cNvSpPr/>
          <p:nvPr/>
        </p:nvSpPr>
        <p:spPr>
          <a:xfrm>
            <a:off x="3111500" y="3302548"/>
            <a:ext cx="1016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ea typeface="Verdana" pitchFamily="34" charset="0"/>
                <a:cs typeface="Verdana" pitchFamily="34" charset="0"/>
              </a:rPr>
              <a:t>Map</a:t>
            </a:r>
            <a:br>
              <a:rPr lang="en-US" altLang="zh-CN" sz="1400" dirty="0"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ea typeface="Verdana" pitchFamily="34" charset="0"/>
                <a:cs typeface="Verdana" pitchFamily="34" charset="0"/>
              </a:rPr>
              <a:t>Worker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35">
            <a:extLst>
              <a:ext uri="{FF2B5EF4-FFF2-40B4-BE49-F238E27FC236}">
                <a16:creationId xmlns:a16="http://schemas.microsoft.com/office/drawing/2014/main" id="{ACF17B82-33B6-7942-9AFD-0449086A8969}"/>
              </a:ext>
            </a:extLst>
          </p:cNvPr>
          <p:cNvSpPr/>
          <p:nvPr/>
        </p:nvSpPr>
        <p:spPr>
          <a:xfrm>
            <a:off x="2984500" y="3155294"/>
            <a:ext cx="2095500" cy="762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9" name="Rectangle 36">
            <a:extLst>
              <a:ext uri="{FF2B5EF4-FFF2-40B4-BE49-F238E27FC236}">
                <a16:creationId xmlns:a16="http://schemas.microsoft.com/office/drawing/2014/main" id="{4091823C-2FF4-1147-ACE7-7C91F246DC90}"/>
              </a:ext>
            </a:extLst>
          </p:cNvPr>
          <p:cNvSpPr/>
          <p:nvPr/>
        </p:nvSpPr>
        <p:spPr>
          <a:xfrm>
            <a:off x="4381500" y="4273660"/>
            <a:ext cx="508000" cy="46968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IF</a:t>
            </a:r>
            <a:endParaRPr lang="zh-CN" altLang="en-US" sz="1400" dirty="0">
              <a:cs typeface="Verdana" pitchFamily="34" charset="0"/>
            </a:endParaRPr>
          </a:p>
        </p:txBody>
      </p:sp>
      <p:cxnSp>
        <p:nvCxnSpPr>
          <p:cNvPr id="20" name="Straight Arrow Connector 37">
            <a:extLst>
              <a:ext uri="{FF2B5EF4-FFF2-40B4-BE49-F238E27FC236}">
                <a16:creationId xmlns:a16="http://schemas.microsoft.com/office/drawing/2014/main" id="{D2C07DF7-7551-E941-A9C2-66CCCD9301D1}"/>
              </a:ext>
            </a:extLst>
          </p:cNvPr>
          <p:cNvCxnSpPr>
            <a:stCxn id="21" idx="3"/>
            <a:endCxn id="19" idx="1"/>
          </p:cNvCxnSpPr>
          <p:nvPr/>
        </p:nvCxnSpPr>
        <p:spPr>
          <a:xfrm>
            <a:off x="4127500" y="4508500"/>
            <a:ext cx="254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8">
            <a:extLst>
              <a:ext uri="{FF2B5EF4-FFF2-40B4-BE49-F238E27FC236}">
                <a16:creationId xmlns:a16="http://schemas.microsoft.com/office/drawing/2014/main" id="{C3A4A617-0D94-194C-9EFF-F4F2E3BF73E9}"/>
              </a:ext>
            </a:extLst>
          </p:cNvPr>
          <p:cNvSpPr/>
          <p:nvPr/>
        </p:nvSpPr>
        <p:spPr>
          <a:xfrm>
            <a:off x="3111500" y="4274754"/>
            <a:ext cx="1016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ea typeface="Verdana" pitchFamily="34" charset="0"/>
                <a:cs typeface="Verdana" pitchFamily="34" charset="0"/>
              </a:rPr>
              <a:t>Map</a:t>
            </a:r>
            <a:br>
              <a:rPr lang="en-US" altLang="zh-CN" sz="1400" dirty="0"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ea typeface="Verdana" pitchFamily="34" charset="0"/>
                <a:cs typeface="Verdana" pitchFamily="34" charset="0"/>
              </a:rPr>
              <a:t>Worker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39">
            <a:extLst>
              <a:ext uri="{FF2B5EF4-FFF2-40B4-BE49-F238E27FC236}">
                <a16:creationId xmlns:a16="http://schemas.microsoft.com/office/drawing/2014/main" id="{9BB77A41-F78F-5448-BDE7-F025F41380AA}"/>
              </a:ext>
            </a:extLst>
          </p:cNvPr>
          <p:cNvSpPr/>
          <p:nvPr/>
        </p:nvSpPr>
        <p:spPr>
          <a:xfrm>
            <a:off x="2984500" y="4127500"/>
            <a:ext cx="2095500" cy="762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D62AA615-4B1E-744D-81C0-217065CCCAE6}"/>
              </a:ext>
            </a:extLst>
          </p:cNvPr>
          <p:cNvSpPr/>
          <p:nvPr/>
        </p:nvSpPr>
        <p:spPr>
          <a:xfrm>
            <a:off x="5524500" y="2687802"/>
            <a:ext cx="1016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ea typeface="Verdana" pitchFamily="34" charset="0"/>
                <a:cs typeface="Verdana" pitchFamily="34" charset="0"/>
              </a:rPr>
              <a:t>Reduce</a:t>
            </a:r>
            <a:br>
              <a:rPr lang="en-US" altLang="zh-CN" sz="1400" dirty="0"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ea typeface="Verdana" pitchFamily="34" charset="0"/>
                <a:cs typeface="Verdana" pitchFamily="34" charset="0"/>
              </a:rPr>
              <a:t>Worker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ounded Rectangle 41">
            <a:extLst>
              <a:ext uri="{FF2B5EF4-FFF2-40B4-BE49-F238E27FC236}">
                <a16:creationId xmlns:a16="http://schemas.microsoft.com/office/drawing/2014/main" id="{85E5857F-83B8-A247-854C-808F7A5198FA}"/>
              </a:ext>
            </a:extLst>
          </p:cNvPr>
          <p:cNvSpPr/>
          <p:nvPr/>
        </p:nvSpPr>
        <p:spPr>
          <a:xfrm>
            <a:off x="5651500" y="3909629"/>
            <a:ext cx="1016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ea typeface="Verdana" pitchFamily="34" charset="0"/>
                <a:cs typeface="Verdana" pitchFamily="34" charset="0"/>
              </a:rPr>
              <a:t>Reduce</a:t>
            </a:r>
            <a:br>
              <a:rPr lang="en-US" altLang="zh-CN" sz="1400" dirty="0"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ea typeface="Verdana" pitchFamily="34" charset="0"/>
                <a:cs typeface="Verdana" pitchFamily="34" charset="0"/>
              </a:rPr>
              <a:t>Worker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Rectangle 42">
            <a:extLst>
              <a:ext uri="{FF2B5EF4-FFF2-40B4-BE49-F238E27FC236}">
                <a16:creationId xmlns:a16="http://schemas.microsoft.com/office/drawing/2014/main" id="{F226C3B5-A5F7-C646-A12E-E115F1595C84}"/>
              </a:ext>
            </a:extLst>
          </p:cNvPr>
          <p:cNvSpPr/>
          <p:nvPr/>
        </p:nvSpPr>
        <p:spPr>
          <a:xfrm>
            <a:off x="7112000" y="2612260"/>
            <a:ext cx="825500" cy="57806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Output</a:t>
            </a:r>
          </a:p>
          <a:p>
            <a:pPr algn="ctr">
              <a:lnSpc>
                <a:spcPct val="80000"/>
              </a:lnSpc>
            </a:pPr>
            <a:r>
              <a:rPr lang="en-US" altLang="zh-CN" sz="1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File 1</a:t>
            </a:r>
            <a:endParaRPr lang="zh-CN" altLang="en-US" sz="1400" dirty="0">
              <a:solidFill>
                <a:schemeClr val="tx1"/>
              </a:solidFill>
              <a:cs typeface="Verdana" pitchFamily="34" charset="0"/>
            </a:endParaRPr>
          </a:p>
        </p:txBody>
      </p:sp>
      <p:sp>
        <p:nvSpPr>
          <p:cNvPr id="26" name="Rectangle 43">
            <a:extLst>
              <a:ext uri="{FF2B5EF4-FFF2-40B4-BE49-F238E27FC236}">
                <a16:creationId xmlns:a16="http://schemas.microsoft.com/office/drawing/2014/main" id="{0913D989-C4EE-A24D-B5EA-03B32C9B02EC}"/>
              </a:ext>
            </a:extLst>
          </p:cNvPr>
          <p:cNvSpPr/>
          <p:nvPr/>
        </p:nvSpPr>
        <p:spPr>
          <a:xfrm>
            <a:off x="7112000" y="3854341"/>
            <a:ext cx="825500" cy="57806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Output</a:t>
            </a:r>
          </a:p>
          <a:p>
            <a:pPr algn="ctr">
              <a:lnSpc>
                <a:spcPct val="80000"/>
              </a:lnSpc>
            </a:pPr>
            <a:r>
              <a:rPr lang="en-US" altLang="zh-CN" sz="1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File 2</a:t>
            </a:r>
            <a:endParaRPr lang="zh-CN" altLang="en-US" sz="1400" dirty="0">
              <a:solidFill>
                <a:schemeClr val="tx1"/>
              </a:solidFill>
              <a:cs typeface="Verdana" pitchFamily="34" charset="0"/>
            </a:endParaRPr>
          </a:p>
        </p:txBody>
      </p:sp>
      <p:sp>
        <p:nvSpPr>
          <p:cNvPr id="27" name="Oval 44">
            <a:extLst>
              <a:ext uri="{FF2B5EF4-FFF2-40B4-BE49-F238E27FC236}">
                <a16:creationId xmlns:a16="http://schemas.microsoft.com/office/drawing/2014/main" id="{8FF73CBC-FD7E-324A-954E-B85DB9C5DCD2}"/>
              </a:ext>
            </a:extLst>
          </p:cNvPr>
          <p:cNvSpPr/>
          <p:nvPr/>
        </p:nvSpPr>
        <p:spPr>
          <a:xfrm>
            <a:off x="2730500" y="1079500"/>
            <a:ext cx="825500" cy="5715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45">
            <a:extLst>
              <a:ext uri="{FF2B5EF4-FFF2-40B4-BE49-F238E27FC236}">
                <a16:creationId xmlns:a16="http://schemas.microsoft.com/office/drawing/2014/main" id="{35CFABC2-DF05-CD4F-8FCC-0D706EEB9C03}"/>
              </a:ext>
            </a:extLst>
          </p:cNvPr>
          <p:cNvSpPr/>
          <p:nvPr/>
        </p:nvSpPr>
        <p:spPr>
          <a:xfrm>
            <a:off x="4381500" y="1130958"/>
            <a:ext cx="1016000" cy="467492"/>
          </a:xfrm>
          <a:prstGeom prst="roundRect">
            <a:avLst>
              <a:gd name="adj" fmla="val 39149"/>
            </a:avLst>
          </a:prstGeom>
          <a:solidFill>
            <a:srgbClr val="FFA3C8"/>
          </a:solidFill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Straight Arrow Connector 46">
            <a:extLst>
              <a:ext uri="{FF2B5EF4-FFF2-40B4-BE49-F238E27FC236}">
                <a16:creationId xmlns:a16="http://schemas.microsoft.com/office/drawing/2014/main" id="{78B4868E-8D18-F841-B543-76D6F37A0256}"/>
              </a:ext>
            </a:extLst>
          </p:cNvPr>
          <p:cNvCxnSpPr>
            <a:stCxn id="5" idx="3"/>
          </p:cNvCxnSpPr>
          <p:nvPr/>
        </p:nvCxnSpPr>
        <p:spPr>
          <a:xfrm>
            <a:off x="2413000" y="2190750"/>
            <a:ext cx="698500" cy="15437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53">
            <a:extLst>
              <a:ext uri="{FF2B5EF4-FFF2-40B4-BE49-F238E27FC236}">
                <a16:creationId xmlns:a16="http://schemas.microsoft.com/office/drawing/2014/main" id="{0F849515-70FF-D64C-95FE-C842B311C149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5397500" y="1364704"/>
            <a:ext cx="426139" cy="1329693"/>
          </a:xfrm>
          <a:prstGeom prst="curved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61">
            <a:extLst>
              <a:ext uri="{FF2B5EF4-FFF2-40B4-BE49-F238E27FC236}">
                <a16:creationId xmlns:a16="http://schemas.microsoft.com/office/drawing/2014/main" id="{7B4BEDE6-02D9-B847-B916-E7F8CDA91AF7}"/>
              </a:ext>
            </a:extLst>
          </p:cNvPr>
          <p:cNvCxnSpPr>
            <a:stCxn id="6" idx="3"/>
          </p:cNvCxnSpPr>
          <p:nvPr/>
        </p:nvCxnSpPr>
        <p:spPr>
          <a:xfrm>
            <a:off x="2413000" y="2503870"/>
            <a:ext cx="6985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69">
            <a:extLst>
              <a:ext uri="{FF2B5EF4-FFF2-40B4-BE49-F238E27FC236}">
                <a16:creationId xmlns:a16="http://schemas.microsoft.com/office/drawing/2014/main" id="{330339A5-362C-5E40-B9F5-12C14996A237}"/>
              </a:ext>
            </a:extLst>
          </p:cNvPr>
          <p:cNvCxnSpPr>
            <a:stCxn id="7" idx="3"/>
          </p:cNvCxnSpPr>
          <p:nvPr/>
        </p:nvCxnSpPr>
        <p:spPr>
          <a:xfrm>
            <a:off x="2413000" y="2821370"/>
            <a:ext cx="698500" cy="60763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72">
            <a:extLst>
              <a:ext uri="{FF2B5EF4-FFF2-40B4-BE49-F238E27FC236}">
                <a16:creationId xmlns:a16="http://schemas.microsoft.com/office/drawing/2014/main" id="{25558424-CACC-F84D-9485-A31209C6C5F3}"/>
              </a:ext>
            </a:extLst>
          </p:cNvPr>
          <p:cNvCxnSpPr>
            <a:stCxn id="10" idx="3"/>
          </p:cNvCxnSpPr>
          <p:nvPr/>
        </p:nvCxnSpPr>
        <p:spPr>
          <a:xfrm flipV="1">
            <a:off x="2413000" y="3770040"/>
            <a:ext cx="730250" cy="71218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75">
            <a:extLst>
              <a:ext uri="{FF2B5EF4-FFF2-40B4-BE49-F238E27FC236}">
                <a16:creationId xmlns:a16="http://schemas.microsoft.com/office/drawing/2014/main" id="{3E1B8147-ACDB-BE41-B36E-14C63AAEFA7B}"/>
              </a:ext>
            </a:extLst>
          </p:cNvPr>
          <p:cNvCxnSpPr>
            <a:stCxn id="9" idx="3"/>
            <a:endCxn id="21" idx="1"/>
          </p:cNvCxnSpPr>
          <p:nvPr/>
        </p:nvCxnSpPr>
        <p:spPr>
          <a:xfrm>
            <a:off x="2413000" y="4166911"/>
            <a:ext cx="698500" cy="34158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79">
            <a:extLst>
              <a:ext uri="{FF2B5EF4-FFF2-40B4-BE49-F238E27FC236}">
                <a16:creationId xmlns:a16="http://schemas.microsoft.com/office/drawing/2014/main" id="{2A644E26-D7C6-4447-8F2D-38E02549D40B}"/>
              </a:ext>
            </a:extLst>
          </p:cNvPr>
          <p:cNvCxnSpPr>
            <a:stCxn id="8" idx="3"/>
          </p:cNvCxnSpPr>
          <p:nvPr/>
        </p:nvCxnSpPr>
        <p:spPr>
          <a:xfrm>
            <a:off x="2413000" y="3130112"/>
            <a:ext cx="730250" cy="120759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91">
            <a:extLst>
              <a:ext uri="{FF2B5EF4-FFF2-40B4-BE49-F238E27FC236}">
                <a16:creationId xmlns:a16="http://schemas.microsoft.com/office/drawing/2014/main" id="{D1090DB2-C3FE-E143-863D-033F2E3CB719}"/>
              </a:ext>
            </a:extLst>
          </p:cNvPr>
          <p:cNvSpPr/>
          <p:nvPr/>
        </p:nvSpPr>
        <p:spPr>
          <a:xfrm>
            <a:off x="3968750" y="1598450"/>
            <a:ext cx="666750" cy="592300"/>
          </a:xfrm>
          <a:custGeom>
            <a:avLst/>
            <a:gdLst>
              <a:gd name="connsiteX0" fmla="*/ 993227 w 993227"/>
              <a:gd name="connsiteY0" fmla="*/ 0 h 709448"/>
              <a:gd name="connsiteX1" fmla="*/ 677917 w 993227"/>
              <a:gd name="connsiteY1" fmla="*/ 283779 h 709448"/>
              <a:gd name="connsiteX2" fmla="*/ 157655 w 993227"/>
              <a:gd name="connsiteY2" fmla="*/ 331076 h 709448"/>
              <a:gd name="connsiteX3" fmla="*/ 0 w 993227"/>
              <a:gd name="connsiteY3" fmla="*/ 709448 h 709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227" h="709448">
                <a:moveTo>
                  <a:pt x="993227" y="0"/>
                </a:moveTo>
                <a:cubicBezTo>
                  <a:pt x="905203" y="114300"/>
                  <a:pt x="817179" y="228600"/>
                  <a:pt x="677917" y="283779"/>
                </a:cubicBezTo>
                <a:cubicBezTo>
                  <a:pt x="538655" y="338958"/>
                  <a:pt x="270641" y="260131"/>
                  <a:pt x="157655" y="331076"/>
                </a:cubicBezTo>
                <a:cubicBezTo>
                  <a:pt x="44669" y="402021"/>
                  <a:pt x="22334" y="555734"/>
                  <a:pt x="0" y="709448"/>
                </a:cubicBezTo>
              </a:path>
            </a:pathLst>
          </a:cu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cxnSp>
        <p:nvCxnSpPr>
          <p:cNvPr id="37" name="Straight Arrow Connector 92">
            <a:extLst>
              <a:ext uri="{FF2B5EF4-FFF2-40B4-BE49-F238E27FC236}">
                <a16:creationId xmlns:a16="http://schemas.microsoft.com/office/drawing/2014/main" id="{1499ACC3-7914-0E43-8863-0D8288F91A05}"/>
              </a:ext>
            </a:extLst>
          </p:cNvPr>
          <p:cNvCxnSpPr>
            <a:stCxn id="27" idx="6"/>
            <a:endCxn id="28" idx="1"/>
          </p:cNvCxnSpPr>
          <p:nvPr/>
        </p:nvCxnSpPr>
        <p:spPr>
          <a:xfrm flipV="1">
            <a:off x="3556000" y="1364705"/>
            <a:ext cx="825500" cy="54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105">
            <a:extLst>
              <a:ext uri="{FF2B5EF4-FFF2-40B4-BE49-F238E27FC236}">
                <a16:creationId xmlns:a16="http://schemas.microsoft.com/office/drawing/2014/main" id="{AE39F8A8-2F45-2746-86EC-5867EE249AE5}"/>
              </a:ext>
            </a:extLst>
          </p:cNvPr>
          <p:cNvCxnSpPr>
            <a:stCxn id="11" idx="3"/>
            <a:endCxn id="23" idx="1"/>
          </p:cNvCxnSpPr>
          <p:nvPr/>
        </p:nvCxnSpPr>
        <p:spPr>
          <a:xfrm>
            <a:off x="4889500" y="2413000"/>
            <a:ext cx="635000" cy="5085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108">
            <a:extLst>
              <a:ext uri="{FF2B5EF4-FFF2-40B4-BE49-F238E27FC236}">
                <a16:creationId xmlns:a16="http://schemas.microsoft.com/office/drawing/2014/main" id="{19D63394-4278-8346-AF76-E2A8800B1E22}"/>
              </a:ext>
            </a:extLst>
          </p:cNvPr>
          <p:cNvCxnSpPr/>
          <p:nvPr/>
        </p:nvCxnSpPr>
        <p:spPr>
          <a:xfrm>
            <a:off x="4889500" y="2612259"/>
            <a:ext cx="825500" cy="130503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111">
            <a:extLst>
              <a:ext uri="{FF2B5EF4-FFF2-40B4-BE49-F238E27FC236}">
                <a16:creationId xmlns:a16="http://schemas.microsoft.com/office/drawing/2014/main" id="{5554FF69-75DE-6644-83C4-3D211EF9AAD3}"/>
              </a:ext>
            </a:extLst>
          </p:cNvPr>
          <p:cNvCxnSpPr>
            <a:stCxn id="15" idx="3"/>
          </p:cNvCxnSpPr>
          <p:nvPr/>
        </p:nvCxnSpPr>
        <p:spPr>
          <a:xfrm flipV="1">
            <a:off x="4889500" y="3048549"/>
            <a:ext cx="635000" cy="48774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114">
            <a:extLst>
              <a:ext uri="{FF2B5EF4-FFF2-40B4-BE49-F238E27FC236}">
                <a16:creationId xmlns:a16="http://schemas.microsoft.com/office/drawing/2014/main" id="{AEA63452-BDF7-4547-8545-31A5C3CE99B9}"/>
              </a:ext>
            </a:extLst>
          </p:cNvPr>
          <p:cNvCxnSpPr>
            <a:endCxn id="24" idx="1"/>
          </p:cNvCxnSpPr>
          <p:nvPr/>
        </p:nvCxnSpPr>
        <p:spPr>
          <a:xfrm>
            <a:off x="4889500" y="3619500"/>
            <a:ext cx="762000" cy="5238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119">
            <a:extLst>
              <a:ext uri="{FF2B5EF4-FFF2-40B4-BE49-F238E27FC236}">
                <a16:creationId xmlns:a16="http://schemas.microsoft.com/office/drawing/2014/main" id="{0EAE1C45-9899-2D4F-A1E9-0DAC799CA1FF}"/>
              </a:ext>
            </a:extLst>
          </p:cNvPr>
          <p:cNvCxnSpPr>
            <a:stCxn id="19" idx="3"/>
          </p:cNvCxnSpPr>
          <p:nvPr/>
        </p:nvCxnSpPr>
        <p:spPr>
          <a:xfrm flipV="1">
            <a:off x="4889500" y="4274755"/>
            <a:ext cx="762000" cy="23374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124">
            <a:extLst>
              <a:ext uri="{FF2B5EF4-FFF2-40B4-BE49-F238E27FC236}">
                <a16:creationId xmlns:a16="http://schemas.microsoft.com/office/drawing/2014/main" id="{634C39AE-A484-9048-9D96-D084749DCDC0}"/>
              </a:ext>
            </a:extLst>
          </p:cNvPr>
          <p:cNvCxnSpPr>
            <a:stCxn id="23" idx="3"/>
          </p:cNvCxnSpPr>
          <p:nvPr/>
        </p:nvCxnSpPr>
        <p:spPr>
          <a:xfrm>
            <a:off x="6540500" y="2921548"/>
            <a:ext cx="5715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127">
            <a:extLst>
              <a:ext uri="{FF2B5EF4-FFF2-40B4-BE49-F238E27FC236}">
                <a16:creationId xmlns:a16="http://schemas.microsoft.com/office/drawing/2014/main" id="{789B1F8C-21D3-9D48-AC96-EA94AA0AD59A}"/>
              </a:ext>
            </a:extLst>
          </p:cNvPr>
          <p:cNvCxnSpPr>
            <a:stCxn id="24" idx="3"/>
            <a:endCxn id="26" idx="1"/>
          </p:cNvCxnSpPr>
          <p:nvPr/>
        </p:nvCxnSpPr>
        <p:spPr>
          <a:xfrm>
            <a:off x="6667500" y="4143375"/>
            <a:ext cx="4445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141">
            <a:extLst>
              <a:ext uri="{FF2B5EF4-FFF2-40B4-BE49-F238E27FC236}">
                <a16:creationId xmlns:a16="http://schemas.microsoft.com/office/drawing/2014/main" id="{CDBCCD85-DEE8-0B45-9938-4D9797BC1684}"/>
              </a:ext>
            </a:extLst>
          </p:cNvPr>
          <p:cNvSpPr/>
          <p:nvPr/>
        </p:nvSpPr>
        <p:spPr>
          <a:xfrm>
            <a:off x="1483936" y="5035609"/>
            <a:ext cx="6319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Input </a:t>
            </a:r>
            <a:b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Files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Rectangle 145">
            <a:extLst>
              <a:ext uri="{FF2B5EF4-FFF2-40B4-BE49-F238E27FC236}">
                <a16:creationId xmlns:a16="http://schemas.microsoft.com/office/drawing/2014/main" id="{6DDE9521-B778-364D-931C-C094E43D545F}"/>
              </a:ext>
            </a:extLst>
          </p:cNvPr>
          <p:cNvSpPr/>
          <p:nvPr/>
        </p:nvSpPr>
        <p:spPr>
          <a:xfrm>
            <a:off x="2921000" y="5035609"/>
            <a:ext cx="1130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Map Workers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Rectangle 146">
            <a:extLst>
              <a:ext uri="{FF2B5EF4-FFF2-40B4-BE49-F238E27FC236}">
                <a16:creationId xmlns:a16="http://schemas.microsoft.com/office/drawing/2014/main" id="{35E2F7B0-653A-DA43-B6B7-8608BF1ED30F}"/>
              </a:ext>
            </a:extLst>
          </p:cNvPr>
          <p:cNvSpPr/>
          <p:nvPr/>
        </p:nvSpPr>
        <p:spPr>
          <a:xfrm>
            <a:off x="4000500" y="5035609"/>
            <a:ext cx="157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Intermediate Files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Rectangle 147">
            <a:extLst>
              <a:ext uri="{FF2B5EF4-FFF2-40B4-BE49-F238E27FC236}">
                <a16:creationId xmlns:a16="http://schemas.microsoft.com/office/drawing/2014/main" id="{6DD48BB9-D1B8-ED45-B075-30F2BE0F9535}"/>
              </a:ext>
            </a:extLst>
          </p:cNvPr>
          <p:cNvSpPr/>
          <p:nvPr/>
        </p:nvSpPr>
        <p:spPr>
          <a:xfrm>
            <a:off x="5651500" y="5035609"/>
            <a:ext cx="1130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Reduce Workers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Rectangle 148">
            <a:extLst>
              <a:ext uri="{FF2B5EF4-FFF2-40B4-BE49-F238E27FC236}">
                <a16:creationId xmlns:a16="http://schemas.microsoft.com/office/drawing/2014/main" id="{2BA0258D-87F7-F24B-AD67-840A2E557588}"/>
              </a:ext>
            </a:extLst>
          </p:cNvPr>
          <p:cNvSpPr/>
          <p:nvPr/>
        </p:nvSpPr>
        <p:spPr>
          <a:xfrm>
            <a:off x="7147191" y="5035609"/>
            <a:ext cx="7713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Output </a:t>
            </a:r>
            <a:b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Files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Rectangle 154">
            <a:extLst>
              <a:ext uri="{FF2B5EF4-FFF2-40B4-BE49-F238E27FC236}">
                <a16:creationId xmlns:a16="http://schemas.microsoft.com/office/drawing/2014/main" id="{71BEC9F7-ED3A-6E43-8EEA-176E225845F3}"/>
              </a:ext>
            </a:extLst>
          </p:cNvPr>
          <p:cNvSpPr/>
          <p:nvPr/>
        </p:nvSpPr>
        <p:spPr>
          <a:xfrm>
            <a:off x="2813362" y="2770908"/>
            <a:ext cx="11300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rgbClr val="0233BE"/>
                </a:solidFill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sz="1400" i="1" dirty="0">
                <a:solidFill>
                  <a:srgbClr val="0233BE"/>
                </a:solidFill>
                <a:ea typeface="Verdana" pitchFamily="34" charset="0"/>
                <a:cs typeface="Verdana" pitchFamily="34" charset="0"/>
              </a:rPr>
              <a:t> items</a:t>
            </a:r>
            <a:endParaRPr lang="zh-CN" altLang="en-US" sz="1400" i="1" dirty="0">
              <a:solidFill>
                <a:srgbClr val="0233BE"/>
              </a:solidFill>
            </a:endParaRPr>
          </a:p>
        </p:txBody>
      </p:sp>
      <p:sp>
        <p:nvSpPr>
          <p:cNvPr id="54" name="Rectangle 155">
            <a:extLst>
              <a:ext uri="{FF2B5EF4-FFF2-40B4-BE49-F238E27FC236}">
                <a16:creationId xmlns:a16="http://schemas.microsoft.com/office/drawing/2014/main" id="{FF1E7939-9A3C-A449-B310-A2479FAE7B3B}"/>
              </a:ext>
            </a:extLst>
          </p:cNvPr>
          <p:cNvSpPr/>
          <p:nvPr/>
        </p:nvSpPr>
        <p:spPr>
          <a:xfrm>
            <a:off x="5288861" y="3192401"/>
            <a:ext cx="104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i="1" dirty="0">
                <a:solidFill>
                  <a:srgbClr val="0233BE"/>
                </a:solidFill>
                <a:ea typeface="Verdana" pitchFamily="34" charset="0"/>
                <a:cs typeface="Verdana" pitchFamily="34" charset="0"/>
              </a:rPr>
              <a:t>R</a:t>
            </a:r>
            <a:r>
              <a:rPr lang="en-US" altLang="zh-CN" sz="1400" i="1" dirty="0">
                <a:solidFill>
                  <a:srgbClr val="0233BE"/>
                </a:solidFill>
                <a:ea typeface="Verdana" pitchFamily="34" charset="0"/>
                <a:cs typeface="Verdana" pitchFamily="34" charset="0"/>
              </a:rPr>
              <a:t> items</a:t>
            </a:r>
            <a:endParaRPr lang="zh-CN" altLang="en-US" sz="1400" i="1" dirty="0">
              <a:solidFill>
                <a:srgbClr val="0233BE"/>
              </a:solidFill>
            </a:endParaRPr>
          </a:p>
        </p:txBody>
      </p:sp>
      <p:sp>
        <p:nvSpPr>
          <p:cNvPr id="55" name="Rectangle 156">
            <a:extLst>
              <a:ext uri="{FF2B5EF4-FFF2-40B4-BE49-F238E27FC236}">
                <a16:creationId xmlns:a16="http://schemas.microsoft.com/office/drawing/2014/main" id="{F023DF06-5195-3F41-877A-AEFC46FA4F8D}"/>
              </a:ext>
            </a:extLst>
          </p:cNvPr>
          <p:cNvSpPr/>
          <p:nvPr/>
        </p:nvSpPr>
        <p:spPr>
          <a:xfrm>
            <a:off x="5928540" y="1588099"/>
            <a:ext cx="7521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dk1"/>
                </a:solidFill>
                <a:ea typeface="Verdana" pitchFamily="34" charset="0"/>
                <a:cs typeface="Verdana" pitchFamily="34" charset="0"/>
              </a:rPr>
              <a:t>assign </a:t>
            </a:r>
            <a:br>
              <a:rPr lang="en-US" altLang="zh-CN" sz="1400" dirty="0">
                <a:solidFill>
                  <a:schemeClr val="dk1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solidFill>
                  <a:schemeClr val="dk1"/>
                </a:solidFill>
                <a:ea typeface="Verdana" pitchFamily="34" charset="0"/>
                <a:cs typeface="Verdana" pitchFamily="34" charset="0"/>
              </a:rPr>
              <a:t>tasks</a:t>
            </a:r>
            <a:endParaRPr lang="zh-CN" altLang="en-US" sz="1400" dirty="0"/>
          </a:p>
        </p:txBody>
      </p:sp>
      <p:sp>
        <p:nvSpPr>
          <p:cNvPr id="56" name="Rectangle 141">
            <a:extLst>
              <a:ext uri="{FF2B5EF4-FFF2-40B4-BE49-F238E27FC236}">
                <a16:creationId xmlns:a16="http://schemas.microsoft.com/office/drawing/2014/main" id="{7A04E922-CD0F-1B48-BAC2-3562E70290E5}"/>
              </a:ext>
            </a:extLst>
          </p:cNvPr>
          <p:cNvSpPr/>
          <p:nvPr/>
        </p:nvSpPr>
        <p:spPr>
          <a:xfrm rot="5400000">
            <a:off x="1738805" y="3463272"/>
            <a:ext cx="3577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...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4826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29547A-CE1D-B941-91FF-A641F592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Recall, common challenges of  Distributed Computing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AAD7DF-2AB4-E746-9FA4-26B3E4929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Sending </a:t>
            </a:r>
            <a:r>
              <a:rPr kumimoji="1" lang="en-US" altLang="zh-CN" dirty="0">
                <a:solidFill>
                  <a:srgbClr val="C00000"/>
                </a:solidFill>
              </a:rPr>
              <a:t>data</a:t>
            </a:r>
            <a:r>
              <a:rPr kumimoji="1" lang="en-US" altLang="zh-CN" b="0" dirty="0"/>
              <a:t> to/from nodes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C00000"/>
                </a:solidFill>
              </a:rPr>
              <a:t>Coordinating</a:t>
            </a:r>
            <a:r>
              <a:rPr kumimoji="1" lang="en-US" altLang="zh-CN" b="0" dirty="0"/>
              <a:t> among nodes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Recovering from node </a:t>
            </a:r>
            <a:r>
              <a:rPr kumimoji="1" lang="en-US" altLang="zh-CN" dirty="0">
                <a:solidFill>
                  <a:srgbClr val="C00000"/>
                </a:solidFill>
              </a:rPr>
              <a:t>failure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Optimizing for </a:t>
            </a:r>
            <a:r>
              <a:rPr kumimoji="1" lang="en-US" altLang="zh-CN" dirty="0">
                <a:solidFill>
                  <a:srgbClr val="C00000"/>
                </a:solidFill>
              </a:rPr>
              <a:t>locality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C00000"/>
                </a:solidFill>
              </a:rPr>
              <a:t>Partition</a:t>
            </a:r>
            <a:r>
              <a:rPr kumimoji="1" lang="en-US" altLang="zh-CN" b="0" dirty="0">
                <a:solidFill>
                  <a:schemeClr val="tx1"/>
                </a:solidFill>
              </a:rPr>
              <a:t> the data to enable more parallelism </a:t>
            </a:r>
          </a:p>
          <a:p>
            <a:endParaRPr kumimoji="1" lang="en-US" altLang="zh-CN" b="0" dirty="0">
              <a:solidFill>
                <a:schemeClr val="tx1"/>
              </a:solidFill>
            </a:endParaRP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How does MapReduce handle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these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challenges?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74A29C-A43E-C644-BAEF-C90DA9B35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0EBD2520-BE53-8845-B3BC-C07ACFA20F00}"/>
              </a:ext>
            </a:extLst>
          </p:cNvPr>
          <p:cNvSpPr>
            <a:spLocks/>
          </p:cNvSpPr>
          <p:nvPr/>
        </p:nvSpPr>
        <p:spPr bwMode="auto">
          <a:xfrm rot="246088">
            <a:off x="5515505" y="1161147"/>
            <a:ext cx="935888" cy="1843692"/>
          </a:xfrm>
          <a:custGeom>
            <a:avLst/>
            <a:gdLst>
              <a:gd name="T0" fmla="*/ 103 w 672"/>
              <a:gd name="T1" fmla="*/ 125 h 1520"/>
              <a:gd name="T2" fmla="*/ 274 w 672"/>
              <a:gd name="T3" fmla="*/ 125 h 1520"/>
              <a:gd name="T4" fmla="*/ 343 w 672"/>
              <a:gd name="T5" fmla="*/ 874 h 1520"/>
              <a:gd name="T6" fmla="*/ 480 w 672"/>
              <a:gd name="T7" fmla="*/ 989 h 1520"/>
              <a:gd name="T8" fmla="*/ 343 w 672"/>
              <a:gd name="T9" fmla="*/ 1219 h 1520"/>
              <a:gd name="T10" fmla="*/ 240 w 672"/>
              <a:gd name="T11" fmla="*/ 1738 h 1520"/>
              <a:gd name="T12" fmla="*/ 0 w 672"/>
              <a:gd name="T13" fmla="*/ 1738 h 15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1520"/>
              <a:gd name="T23" fmla="*/ 672 w 672"/>
              <a:gd name="T24" fmla="*/ 1520 h 1520"/>
              <a:gd name="connsiteX0" fmla="*/ 2143 w 10000"/>
              <a:gd name="connsiteY0" fmla="*/ 2039 h 11154"/>
              <a:gd name="connsiteX1" fmla="*/ 5457 w 10000"/>
              <a:gd name="connsiteY1" fmla="*/ 128 h 11154"/>
              <a:gd name="connsiteX2" fmla="*/ 7143 w 10000"/>
              <a:gd name="connsiteY2" fmla="*/ 6144 h 11154"/>
              <a:gd name="connsiteX3" fmla="*/ 10000 w 10000"/>
              <a:gd name="connsiteY3" fmla="*/ 6776 h 11154"/>
              <a:gd name="connsiteX4" fmla="*/ 7143 w 10000"/>
              <a:gd name="connsiteY4" fmla="*/ 8039 h 11154"/>
              <a:gd name="connsiteX5" fmla="*/ 5000 w 10000"/>
              <a:gd name="connsiteY5" fmla="*/ 10881 h 11154"/>
              <a:gd name="connsiteX6" fmla="*/ 0 w 10000"/>
              <a:gd name="connsiteY6" fmla="*/ 10881 h 11154"/>
              <a:gd name="connsiteX0" fmla="*/ 0 w 13702"/>
              <a:gd name="connsiteY0" fmla="*/ 511 h 11571"/>
              <a:gd name="connsiteX1" fmla="*/ 9159 w 13702"/>
              <a:gd name="connsiteY1" fmla="*/ 545 h 11571"/>
              <a:gd name="connsiteX2" fmla="*/ 10845 w 13702"/>
              <a:gd name="connsiteY2" fmla="*/ 6561 h 11571"/>
              <a:gd name="connsiteX3" fmla="*/ 13702 w 13702"/>
              <a:gd name="connsiteY3" fmla="*/ 7193 h 11571"/>
              <a:gd name="connsiteX4" fmla="*/ 10845 w 13702"/>
              <a:gd name="connsiteY4" fmla="*/ 8456 h 11571"/>
              <a:gd name="connsiteX5" fmla="*/ 8702 w 13702"/>
              <a:gd name="connsiteY5" fmla="*/ 11298 h 11571"/>
              <a:gd name="connsiteX6" fmla="*/ 3702 w 13702"/>
              <a:gd name="connsiteY6" fmla="*/ 11298 h 11571"/>
              <a:gd name="connsiteX0" fmla="*/ 0 w 13726"/>
              <a:gd name="connsiteY0" fmla="*/ 343 h 11403"/>
              <a:gd name="connsiteX1" fmla="*/ 9159 w 13726"/>
              <a:gd name="connsiteY1" fmla="*/ 377 h 11403"/>
              <a:gd name="connsiteX2" fmla="*/ 9124 w 13726"/>
              <a:gd name="connsiteY2" fmla="*/ 3985 h 11403"/>
              <a:gd name="connsiteX3" fmla="*/ 13702 w 13726"/>
              <a:gd name="connsiteY3" fmla="*/ 7025 h 11403"/>
              <a:gd name="connsiteX4" fmla="*/ 10845 w 13726"/>
              <a:gd name="connsiteY4" fmla="*/ 8288 h 11403"/>
              <a:gd name="connsiteX5" fmla="*/ 8702 w 13726"/>
              <a:gd name="connsiteY5" fmla="*/ 11130 h 11403"/>
              <a:gd name="connsiteX6" fmla="*/ 3702 w 13726"/>
              <a:gd name="connsiteY6" fmla="*/ 11130 h 11403"/>
              <a:gd name="connsiteX0" fmla="*/ 0 w 12542"/>
              <a:gd name="connsiteY0" fmla="*/ 343 h 11403"/>
              <a:gd name="connsiteX1" fmla="*/ 9159 w 12542"/>
              <a:gd name="connsiteY1" fmla="*/ 377 h 11403"/>
              <a:gd name="connsiteX2" fmla="*/ 9124 w 12542"/>
              <a:gd name="connsiteY2" fmla="*/ 3985 h 11403"/>
              <a:gd name="connsiteX3" fmla="*/ 12502 w 12542"/>
              <a:gd name="connsiteY3" fmla="*/ 5362 h 11403"/>
              <a:gd name="connsiteX4" fmla="*/ 10845 w 12542"/>
              <a:gd name="connsiteY4" fmla="*/ 8288 h 11403"/>
              <a:gd name="connsiteX5" fmla="*/ 8702 w 12542"/>
              <a:gd name="connsiteY5" fmla="*/ 11130 h 11403"/>
              <a:gd name="connsiteX6" fmla="*/ 3702 w 12542"/>
              <a:gd name="connsiteY6" fmla="*/ 11130 h 11403"/>
              <a:gd name="connsiteX0" fmla="*/ 0 w 12502"/>
              <a:gd name="connsiteY0" fmla="*/ 343 h 11403"/>
              <a:gd name="connsiteX1" fmla="*/ 9159 w 12502"/>
              <a:gd name="connsiteY1" fmla="*/ 377 h 11403"/>
              <a:gd name="connsiteX2" fmla="*/ 9124 w 12502"/>
              <a:gd name="connsiteY2" fmla="*/ 3985 h 11403"/>
              <a:gd name="connsiteX3" fmla="*/ 12502 w 12502"/>
              <a:gd name="connsiteY3" fmla="*/ 5362 h 11403"/>
              <a:gd name="connsiteX4" fmla="*/ 8755 w 12502"/>
              <a:gd name="connsiteY4" fmla="*/ 6514 h 11403"/>
              <a:gd name="connsiteX5" fmla="*/ 8702 w 12502"/>
              <a:gd name="connsiteY5" fmla="*/ 11130 h 11403"/>
              <a:gd name="connsiteX6" fmla="*/ 3702 w 12502"/>
              <a:gd name="connsiteY6" fmla="*/ 11130 h 11403"/>
              <a:gd name="connsiteX0" fmla="*/ 0 w 12282"/>
              <a:gd name="connsiteY0" fmla="*/ 343 h 11403"/>
              <a:gd name="connsiteX1" fmla="*/ 9159 w 12282"/>
              <a:gd name="connsiteY1" fmla="*/ 377 h 11403"/>
              <a:gd name="connsiteX2" fmla="*/ 9124 w 12282"/>
              <a:gd name="connsiteY2" fmla="*/ 3985 h 11403"/>
              <a:gd name="connsiteX3" fmla="*/ 12281 w 12282"/>
              <a:gd name="connsiteY3" fmla="*/ 4877 h 11403"/>
              <a:gd name="connsiteX4" fmla="*/ 8755 w 12282"/>
              <a:gd name="connsiteY4" fmla="*/ 6514 h 11403"/>
              <a:gd name="connsiteX5" fmla="*/ 8702 w 12282"/>
              <a:gd name="connsiteY5" fmla="*/ 11130 h 11403"/>
              <a:gd name="connsiteX6" fmla="*/ 3702 w 12282"/>
              <a:gd name="connsiteY6" fmla="*/ 11130 h 11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82" h="11403">
                <a:moveTo>
                  <a:pt x="0" y="343"/>
                </a:moveTo>
                <a:cubicBezTo>
                  <a:pt x="1369" y="1"/>
                  <a:pt x="7638" y="-230"/>
                  <a:pt x="9159" y="377"/>
                </a:cubicBezTo>
                <a:cubicBezTo>
                  <a:pt x="10680" y="984"/>
                  <a:pt x="8604" y="3235"/>
                  <a:pt x="9124" y="3985"/>
                </a:cubicBezTo>
                <a:cubicBezTo>
                  <a:pt x="9644" y="4735"/>
                  <a:pt x="12342" y="4456"/>
                  <a:pt x="12281" y="4877"/>
                </a:cubicBezTo>
                <a:cubicBezTo>
                  <a:pt x="12220" y="5298"/>
                  <a:pt x="9352" y="5472"/>
                  <a:pt x="8755" y="6514"/>
                </a:cubicBezTo>
                <a:cubicBezTo>
                  <a:pt x="8159" y="7556"/>
                  <a:pt x="9892" y="10657"/>
                  <a:pt x="8702" y="11130"/>
                </a:cubicBezTo>
                <a:cubicBezTo>
                  <a:pt x="7512" y="11604"/>
                  <a:pt x="5607" y="11367"/>
                  <a:pt x="3702" y="11130"/>
                </a:cubicBezTo>
              </a:path>
            </a:pathLst>
          </a:custGeom>
          <a:noFill/>
          <a:ln w="28575">
            <a:solidFill>
              <a:srgbClr val="BE384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C0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2BD6CCD-783F-B443-8060-BF843F30C372}"/>
              </a:ext>
            </a:extLst>
          </p:cNvPr>
          <p:cNvSpPr/>
          <p:nvPr/>
        </p:nvSpPr>
        <p:spPr>
          <a:xfrm>
            <a:off x="6408160" y="1849388"/>
            <a:ext cx="1836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+mn-ea"/>
                <a:cs typeface="Verdana" pitchFamily="34" charset="0"/>
              </a:rPr>
              <a:t>Same for </a:t>
            </a:r>
          </a:p>
          <a:p>
            <a:pPr algn="ctr"/>
            <a:r>
              <a:rPr lang="en-US" altLang="zh-CN" b="1" dirty="0">
                <a:solidFill>
                  <a:srgbClr val="C00000"/>
                </a:solidFill>
                <a:latin typeface="+mn-ea"/>
                <a:cs typeface="Verdana" pitchFamily="34" charset="0"/>
              </a:rPr>
              <a:t>all problems</a:t>
            </a:r>
          </a:p>
        </p:txBody>
      </p:sp>
    </p:spTree>
    <p:extLst>
      <p:ext uri="{BB962C8B-B14F-4D97-AF65-F5344CB8AC3E}">
        <p14:creationId xmlns:p14="http://schemas.microsoft.com/office/powerpoint/2010/main" val="883552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9EAB43-D8E6-474B-AEC1-C5D5AB64A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tolerance of 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ED649C-FF00-6A42-BC4A-134AA0E81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Machine </a:t>
            </a:r>
            <a:r>
              <a:rPr kumimoji="1" lang="en-US" altLang="zh-CN" dirty="0">
                <a:solidFill>
                  <a:srgbClr val="C00000"/>
                </a:solidFill>
              </a:rPr>
              <a:t>failures are common </a:t>
            </a:r>
            <a:r>
              <a:rPr kumimoji="1" lang="en-US" altLang="zh-CN" dirty="0"/>
              <a:t>in datacenters</a:t>
            </a:r>
          </a:p>
          <a:p>
            <a:pPr lvl="1"/>
            <a:r>
              <a:rPr kumimoji="1" lang="en-US" altLang="zh-CN" dirty="0"/>
              <a:t>A MapReduce job can possibly run on thousands of machines</a:t>
            </a:r>
          </a:p>
          <a:p>
            <a:endParaRPr lang="en-US" altLang="zh-TW" b="0" dirty="0">
              <a:solidFill>
                <a:prstClr val="black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MapReduce simplifies fault tolerance due to the following two choices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:</a:t>
            </a:r>
            <a:endParaRPr lang="en-US" altLang="zh-TW" dirty="0">
              <a:solidFill>
                <a:prstClr val="black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417150" lvl="1" indent="-342900">
              <a:buAutoNum type="arabicPeriod"/>
            </a:pPr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Programming model simplifies fault recovery</a:t>
            </a:r>
          </a:p>
          <a:p>
            <a:pPr marL="857250" lvl="2" indent="0">
              <a:buNone/>
            </a:pPr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e.g., </a:t>
            </a:r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no side-effect</a:t>
            </a:r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: a map or a reduce can simply re-execute the computation to recover from failures </a:t>
            </a:r>
          </a:p>
          <a:p>
            <a:pPr marL="417150" lvl="1" indent="-342900">
              <a:buAutoNum type="arabicPeriod"/>
            </a:pPr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Builds on </a:t>
            </a:r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 reliable service </a:t>
            </a:r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(i.e., GFS) </a:t>
            </a:r>
            <a:r>
              <a:rPr lang="en-US" altLang="zh-TW" b="0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 </a:t>
            </a:r>
          </a:p>
          <a:p>
            <a:pPr lvl="1"/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175446-F29A-D247-90A2-2B34589A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658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9EAB43-D8E6-474B-AEC1-C5D5AB64A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tolerance of 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ED649C-FF00-6A42-BC4A-134AA0E81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Worker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failure</a:t>
            </a:r>
            <a:endParaRPr kumimoji="1" lang="en-US" altLang="zh-CN" b="0" dirty="0"/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Master pings each worker periodically via heartbeat</a:t>
            </a:r>
          </a:p>
          <a:p>
            <a:pPr lvl="1"/>
            <a:r>
              <a:rPr kumimoji="1" lang="en-US" altLang="zh-CN" dirty="0"/>
              <a:t>If no response is received within a certain time (</a:t>
            </a:r>
            <a:r>
              <a:rPr kumimoji="1" lang="en-US" altLang="zh-CN" b="1" dirty="0">
                <a:solidFill>
                  <a:srgbClr val="C00000"/>
                </a:solidFill>
              </a:rPr>
              <a:t>timeout</a:t>
            </a:r>
            <a:r>
              <a:rPr kumimoji="1" lang="en-US" altLang="zh-CN" dirty="0"/>
              <a:t>), the worker is marked as failed</a:t>
            </a:r>
          </a:p>
          <a:p>
            <a:pPr lvl="1"/>
            <a:r>
              <a:rPr kumimoji="1" lang="en-US" altLang="zh-CN" dirty="0"/>
              <a:t>Map or reduce tasks given to this worker are reset back to the initial state and rescheduled for other worker (</a:t>
            </a:r>
            <a:r>
              <a:rPr kumimoji="1" lang="en-US" altLang="zh-CN" b="1" dirty="0">
                <a:solidFill>
                  <a:srgbClr val="C00000"/>
                </a:solidFill>
              </a:rPr>
              <a:t>re-execution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Robust: lost 1,600 of 1,800 machines once, but finished fine </a:t>
            </a:r>
          </a:p>
          <a:p>
            <a:r>
              <a:rPr kumimoji="1" lang="en-US" altLang="zh-CN" dirty="0"/>
              <a:t>Question: why no side-effect? </a:t>
            </a:r>
          </a:p>
          <a:p>
            <a:pPr lvl="1"/>
            <a:r>
              <a:rPr kumimoji="1" lang="en-US" altLang="zh-CN" dirty="0"/>
              <a:t>Simplify ensuring correctness 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175446-F29A-D247-90A2-2B34589A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273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9EAB43-D8E6-474B-AEC1-C5D5AB64A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tolerance of 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ED649C-FF00-6A42-BC4A-134AA0E81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Master failure</a:t>
            </a:r>
          </a:p>
          <a:p>
            <a:pPr lvl="1"/>
            <a:r>
              <a:rPr kumimoji="1" lang="en-US" altLang="zh-CN" dirty="0">
                <a:solidFill>
                  <a:srgbClr val="C00000"/>
                </a:solidFill>
              </a:rPr>
              <a:t>Can we re-execute? </a:t>
            </a:r>
          </a:p>
          <a:p>
            <a:pPr lvl="1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Master’s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s</a:t>
            </a:r>
            <a:r>
              <a:rPr lang="en-US" altLang="zh-TW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tate is persisted to </a:t>
            </a:r>
            <a:r>
              <a:rPr lang="en-US" altLang="zh-TW" b="1" dirty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GFS</a:t>
            </a:r>
          </a:p>
          <a:p>
            <a:pPr lvl="1"/>
            <a:r>
              <a:rPr lang="en-US" altLang="zh-TW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Recover master from GFS and continue</a:t>
            </a:r>
          </a:p>
          <a:p>
            <a:r>
              <a:rPr kumimoji="1" lang="en-US" altLang="zh-CN" dirty="0"/>
              <a:t>For each mapper &amp; reducer</a:t>
            </a:r>
          </a:p>
          <a:p>
            <a:pPr lvl="1"/>
            <a:r>
              <a:rPr kumimoji="1" lang="en-US" altLang="zh-CN" dirty="0"/>
              <a:t>Executing </a:t>
            </a:r>
            <a:r>
              <a:rPr kumimoji="1" lang="en-US" altLang="zh-CN" b="1" dirty="0">
                <a:solidFill>
                  <a:srgbClr val="C00000"/>
                </a:solidFill>
              </a:rPr>
              <a:t>state</a:t>
            </a:r>
            <a:r>
              <a:rPr kumimoji="1" lang="en-US" altLang="zh-CN" dirty="0"/>
              <a:t>: idle, in-progress or completed </a:t>
            </a:r>
          </a:p>
          <a:p>
            <a:pPr lvl="1"/>
            <a:r>
              <a:rPr kumimoji="1" lang="en-US" altLang="zh-CN" dirty="0"/>
              <a:t>Locations of intermediate files </a:t>
            </a:r>
          </a:p>
          <a:p>
            <a:r>
              <a:rPr kumimoji="1" lang="en-US" altLang="zh-CN" dirty="0"/>
              <a:t>The state is checkpointed to GFS for fault tolerance </a:t>
            </a:r>
          </a:p>
          <a:p>
            <a:pPr lvl="1"/>
            <a:r>
              <a:rPr kumimoji="1" lang="en-US" altLang="zh-CN" dirty="0"/>
              <a:t>Yet, master is unlikely to fail, since there is only one!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175446-F29A-D247-90A2-2B34589A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49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MapReduce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</a:rPr>
              <a:t>Skipping Bad Records</a:t>
            </a:r>
            <a:endParaRPr kumimoji="1" lang="en-US" altLang="zh-CN" sz="2000" dirty="0"/>
          </a:p>
          <a:p>
            <a:pPr lvl="1"/>
            <a:r>
              <a:rPr kumimoji="1" lang="en-US" altLang="zh-CN" dirty="0"/>
              <a:t>Map/Reduce functions sometimes fail for some inputs</a:t>
            </a:r>
          </a:p>
          <a:p>
            <a:pPr lvl="1"/>
            <a:r>
              <a:rPr kumimoji="1" lang="en-US" altLang="zh-CN" sz="1800" dirty="0"/>
              <a:t>Best solution is to debug &amp; fix, but not always possible</a:t>
            </a:r>
          </a:p>
          <a:p>
            <a:pPr lvl="1"/>
            <a:r>
              <a:rPr kumimoji="1" lang="en-US" altLang="zh-CN" sz="1800" dirty="0"/>
              <a:t>On segmentation fault:</a:t>
            </a:r>
          </a:p>
          <a:p>
            <a:pPr lvl="2"/>
            <a:r>
              <a:rPr kumimoji="1" lang="en-US" altLang="zh-CN" sz="1600" dirty="0"/>
              <a:t>Send UDP packet to master from signal handler</a:t>
            </a:r>
          </a:p>
          <a:p>
            <a:pPr lvl="2"/>
            <a:r>
              <a:rPr kumimoji="1" lang="en-US" altLang="zh-CN" sz="1600" dirty="0"/>
              <a:t>Include sequence number of record being processed</a:t>
            </a:r>
          </a:p>
          <a:p>
            <a:pPr lvl="1"/>
            <a:r>
              <a:rPr kumimoji="1" lang="en-US" altLang="zh-CN" sz="1800" dirty="0"/>
              <a:t>If master sees two failures for same record:</a:t>
            </a:r>
          </a:p>
          <a:p>
            <a:pPr lvl="2"/>
            <a:r>
              <a:rPr kumimoji="1" lang="en-US" altLang="zh-CN" sz="1600" dirty="0"/>
              <a:t>Next worker is told to </a:t>
            </a:r>
            <a:r>
              <a:rPr kumimoji="1" lang="en-US" altLang="zh-CN" sz="1600" i="1" dirty="0"/>
              <a:t>skip</a:t>
            </a:r>
            <a:r>
              <a:rPr kumimoji="1" lang="en-US" altLang="zh-CN" sz="1600" dirty="0"/>
              <a:t> the record</a:t>
            </a:r>
          </a:p>
          <a:p>
            <a:r>
              <a:rPr kumimoji="1" lang="en-US" altLang="zh-CN" sz="2000" dirty="0"/>
              <a:t>Effect: Can work around bugs in third-party libraries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4824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1D14F-9746-7D4C-8C87-B3FA03CD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for Locality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63B534-4819-B844-B9EA-A78AE77AB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Problem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the bandwidth of datacenter network (even today) is scarce </a:t>
            </a:r>
          </a:p>
          <a:p>
            <a:pPr lvl="1"/>
            <a:r>
              <a:rPr kumimoji="1" lang="en-US" altLang="zh-CN" b="0" dirty="0"/>
              <a:t>If a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Map worker reads all the data from the network, it would be slow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Google</a:t>
            </a:r>
            <a:r>
              <a:rPr kumimoji="1" lang="en-US" altLang="zh-CN" b="0" dirty="0"/>
              <a:t>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Input and Output files are stored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 GFS </a:t>
            </a:r>
          </a:p>
          <a:p>
            <a:pPr lvl="1"/>
            <a:r>
              <a:rPr kumimoji="1" lang="en-US" altLang="zh-CN" dirty="0"/>
              <a:t>Google File System (SOSP’03), see previous lectures</a:t>
            </a:r>
          </a:p>
          <a:p>
            <a:pPr lvl="1"/>
            <a:r>
              <a:rPr kumimoji="1" lang="en-US" altLang="zh-CN" dirty="0"/>
              <a:t>Each chunk is replicated on multiple servers (3)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FBAC9-FFE5-2341-B4B7-368CFE7D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A02704B4-5D60-AB48-95D7-60D4317D8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3400241"/>
            <a:ext cx="4470896" cy="2085893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BD361148-6AC9-AC49-B62D-15724C56386E}"/>
              </a:ext>
            </a:extLst>
          </p:cNvPr>
          <p:cNvSpPr/>
          <p:nvPr/>
        </p:nvSpPr>
        <p:spPr>
          <a:xfrm>
            <a:off x="2023556" y="3937000"/>
            <a:ext cx="1565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500" dirty="0"/>
              <a:t>A</a:t>
            </a:r>
            <a:r>
              <a:rPr kumimoji="1" lang="zh-CN" altLang="en-US" sz="1500" dirty="0"/>
              <a:t> </a:t>
            </a:r>
            <a:r>
              <a:rPr kumimoji="1" lang="en-US" altLang="zh-CN" sz="1500" dirty="0"/>
              <a:t>review of GFS architecture 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757731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1D14F-9746-7D4C-8C87-B3FA03CD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for Locality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63B534-4819-B844-B9EA-A78AE77AB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Problem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the bandwidth of datacenter network (even today) is scarce </a:t>
            </a:r>
          </a:p>
          <a:p>
            <a:pPr lvl="1"/>
            <a:r>
              <a:rPr kumimoji="1" lang="en-US" altLang="zh-CN" b="0" dirty="0"/>
              <a:t>If a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Map worker reads all the data from the network, it would be slow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Google</a:t>
            </a:r>
            <a:r>
              <a:rPr kumimoji="1" lang="en-US" altLang="zh-CN" b="0" dirty="0"/>
              <a:t>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Input and Output files are stored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 GFS </a:t>
            </a:r>
          </a:p>
          <a:p>
            <a:pPr lvl="1"/>
            <a:r>
              <a:rPr kumimoji="1" lang="en-US" altLang="zh-CN" dirty="0"/>
              <a:t>Google File System (SOSP’03), see previous lectures</a:t>
            </a:r>
          </a:p>
          <a:p>
            <a:pPr lvl="1"/>
            <a:r>
              <a:rPr kumimoji="1" lang="en-US" altLang="zh-CN" dirty="0"/>
              <a:t>Each chunk is replicated on multiple servers (3)</a:t>
            </a:r>
          </a:p>
          <a:p>
            <a:r>
              <a:rPr kumimoji="1" lang="en-US" altLang="zh-CN" b="0" dirty="0"/>
              <a:t>MapReduce runs on </a:t>
            </a:r>
            <a:r>
              <a:rPr kumimoji="1" lang="en-US" altLang="zh-CN" dirty="0">
                <a:solidFill>
                  <a:srgbClr val="C00000"/>
                </a:solidFill>
              </a:rPr>
              <a:t>GFS </a:t>
            </a:r>
            <a:r>
              <a:rPr kumimoji="1" lang="en-US" altLang="zh-CN" dirty="0" err="1">
                <a:solidFill>
                  <a:srgbClr val="C00000"/>
                </a:solidFill>
              </a:rPr>
              <a:t>chunkservers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Collocate computation and storage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Master</a:t>
            </a:r>
            <a:r>
              <a:rPr kumimoji="1" lang="en-US" altLang="zh-CN" b="0" dirty="0"/>
              <a:t> tries to </a:t>
            </a:r>
            <a:r>
              <a:rPr kumimoji="1" lang="en-US" altLang="zh-CN" dirty="0">
                <a:solidFill>
                  <a:srgbClr val="C00000"/>
                </a:solidFill>
              </a:rPr>
              <a:t>schedule</a:t>
            </a:r>
            <a:r>
              <a:rPr kumimoji="1" lang="en-US" altLang="zh-CN" b="0" dirty="0"/>
              <a:t> map workers on one of the nodes that has a copy of the input chunk it needs</a:t>
            </a:r>
          </a:p>
          <a:p>
            <a:pPr lvl="1"/>
            <a:r>
              <a:rPr kumimoji="1" lang="en-US" altLang="zh-CN" dirty="0"/>
              <a:t>A case of system co-design </a:t>
            </a: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FBAC9-FFE5-2341-B4B7-368CFE7D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51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E7EA09-6D21-A943-86C0-BE8E8AF2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Refinement: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redundant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1795AB-BA1D-1141-8754-F2BFB1895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Some workers can be slower than others,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aka,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stragglers</a:t>
            </a:r>
          </a:p>
          <a:p>
            <a:pPr lvl="1"/>
            <a:r>
              <a:rPr kumimoji="1" lang="en-US" altLang="zh-CN" dirty="0"/>
              <a:t>Other jobs consuming resources on machine</a:t>
            </a:r>
          </a:p>
          <a:p>
            <a:pPr lvl="1"/>
            <a:r>
              <a:rPr kumimoji="1" lang="en-US" altLang="zh-CN" dirty="0"/>
              <a:t>Bad disks with soft errors transfer data slowly</a:t>
            </a:r>
          </a:p>
          <a:p>
            <a:pPr lvl="1"/>
            <a:r>
              <a:rPr kumimoji="1" lang="en-US" altLang="zh-CN" dirty="0"/>
              <a:t>Weird things: processor caches disabled </a:t>
            </a:r>
            <a:r>
              <a:rPr lang="en-US" altLang="zh-TW" b="1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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Near end of phase, MapReduce spawn </a:t>
            </a:r>
            <a:r>
              <a:rPr kumimoji="1" lang="en-US" altLang="zh-CN" dirty="0">
                <a:solidFill>
                  <a:srgbClr val="C00000"/>
                </a:solidFill>
              </a:rPr>
              <a:t>backup copies of tasks</a:t>
            </a:r>
          </a:p>
          <a:p>
            <a:pPr lvl="1"/>
            <a:r>
              <a:rPr kumimoji="1" lang="en-US" altLang="zh-CN" dirty="0"/>
              <a:t>Whichever one finishes </a:t>
            </a:r>
            <a:r>
              <a:rPr kumimoji="1" lang="en-US" altLang="zh-CN" b="1" dirty="0">
                <a:solidFill>
                  <a:srgbClr val="C00000"/>
                </a:solidFill>
              </a:rPr>
              <a:t>first</a:t>
            </a:r>
            <a:r>
              <a:rPr kumimoji="1" lang="en-US" altLang="zh-CN" dirty="0"/>
              <a:t> “wins” </a:t>
            </a:r>
            <a:r>
              <a:rPr lang="en-US" altLang="zh-TW" b="1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</a:t>
            </a:r>
          </a:p>
          <a:p>
            <a:pPr lvl="1"/>
            <a:r>
              <a:rPr kumimoji="1" lang="en-US" altLang="zh-CN" dirty="0"/>
              <a:t>Dramatically shortens job completion time:</a:t>
            </a:r>
            <a:r>
              <a:rPr kumimoji="1" lang="zh-CN" altLang="en-US" b="0" dirty="0"/>
              <a:t>“</a:t>
            </a:r>
            <a:r>
              <a:rPr kumimoji="1" lang="en" altLang="zh-CN" i="1" u="sng" dirty="0"/>
              <a:t>significantly reduces the time to complete large MapReduce operations </a:t>
            </a:r>
            <a:r>
              <a:rPr kumimoji="1" lang="zh-CN" altLang="en-US" b="0" dirty="0"/>
              <a:t>”</a:t>
            </a:r>
            <a:r>
              <a:rPr kumimoji="1" lang="en-US" altLang="zh-CN" b="0" dirty="0"/>
              <a:t>(check the paper)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8E430B-B8D0-9D43-906E-36FB7E99F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909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235502-6888-7C4A-A7F5-2BDC5332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MapReduce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522053-FF7B-9D4B-B4BB-E1716969C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Get a lot of data from </a:t>
            </a:r>
            <a:r>
              <a:rPr kumimoji="1" lang="en-US" altLang="zh-CN" dirty="0">
                <a:solidFill>
                  <a:srgbClr val="C00000"/>
                </a:solidFill>
              </a:rPr>
              <a:t>input</a:t>
            </a:r>
            <a:r>
              <a:rPr kumimoji="1" lang="en-US" altLang="zh-CN" b="0" dirty="0"/>
              <a:t> files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Map</a:t>
            </a:r>
          </a:p>
          <a:p>
            <a:pPr lvl="1"/>
            <a:r>
              <a:rPr kumimoji="1" lang="en-US" altLang="zh-CN" dirty="0"/>
              <a:t>Parse &amp; extract items of interest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Partition &amp; Sort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Reduce</a:t>
            </a:r>
          </a:p>
          <a:p>
            <a:pPr lvl="1"/>
            <a:r>
              <a:rPr kumimoji="1" lang="en-US" altLang="zh-CN" dirty="0"/>
              <a:t>Aggregate results</a:t>
            </a:r>
          </a:p>
          <a:p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Write results to </a:t>
            </a:r>
            <a:r>
              <a:rPr kumimoji="1" lang="en-US" altLang="zh-CN" dirty="0">
                <a:solidFill>
                  <a:srgbClr val="C00000"/>
                </a:solidFill>
              </a:rPr>
              <a:t>output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files</a:t>
            </a:r>
          </a:p>
          <a:p>
            <a:r>
              <a:rPr lang="en-US" altLang="zh-CN" b="0" u="sng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All the other issues, scheduling, fault-tolerance, data partitioning, are handled by the framework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55B7A6-5BB6-1F45-BC6E-487768AA8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077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235502-6888-7C4A-A7F5-2BDC5332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MapReduce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522053-FF7B-9D4B-B4BB-E1716969C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The user does not need to care </a:t>
            </a:r>
            <a:r>
              <a:rPr kumimoji="1" lang="en-US" altLang="zh-CN" b="0" strike="sngStrike" dirty="0"/>
              <a:t>concurrency</a:t>
            </a:r>
            <a:r>
              <a:rPr kumimoji="1" lang="en-US" altLang="zh-CN" b="0" dirty="0"/>
              <a:t>, </a:t>
            </a:r>
            <a:r>
              <a:rPr kumimoji="1" lang="en-US" altLang="zh-CN" b="0" strike="sngStrike" dirty="0"/>
              <a:t>fault-tolerant</a:t>
            </a:r>
            <a:r>
              <a:rPr kumimoji="1" lang="en-US" altLang="zh-CN" b="0" dirty="0"/>
              <a:t>, </a:t>
            </a:r>
            <a:r>
              <a:rPr kumimoji="1" lang="en-US" altLang="zh-CN" b="0" strike="sngStrike" dirty="0"/>
              <a:t>data transfer</a:t>
            </a:r>
            <a:r>
              <a:rPr kumimoji="1" lang="en-US" altLang="zh-CN" b="0" dirty="0"/>
              <a:t>, etc. </a:t>
            </a:r>
          </a:p>
          <a:p>
            <a:r>
              <a:rPr kumimoji="1" lang="en-US" altLang="zh-CN" b="0" dirty="0"/>
              <a:t>Reduce the user code burden and quality: </a:t>
            </a:r>
          </a:p>
          <a:p>
            <a:pPr lvl="1"/>
            <a:r>
              <a:rPr kumimoji="1" lang="en-US" altLang="zh-CN" dirty="0"/>
              <a:t>Sort: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 needs 50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</a:t>
            </a:r>
          </a:p>
          <a:p>
            <a:pPr lvl="1"/>
            <a:r>
              <a:rPr kumimoji="1" lang="en-US" altLang="zh-CN" b="0" dirty="0"/>
              <a:t>Indexing: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reduce the code lines from 3800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L</a:t>
            </a:r>
            <a:r>
              <a:rPr kumimoji="1" lang="en-US" altLang="zh-CN" dirty="0"/>
              <a:t>oC to 700LoC</a:t>
            </a:r>
            <a:r>
              <a:rPr kumimoji="1" lang="zh-CN" altLang="en-US" dirty="0"/>
              <a:t>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55B7A6-5BB6-1F45-BC6E-487768AA8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8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048F68-C0D2-F8AA-6CC3-C61EB5B1F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MapReduce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B934A1-F3CD-D242-AB5D-3782D2682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690523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Pros:</a:t>
            </a:r>
          </a:p>
          <a:p>
            <a:pPr lvl="1"/>
            <a:r>
              <a:rPr kumimoji="1" lang="en-US" altLang="zh-CN" dirty="0"/>
              <a:t>Easy to scale</a:t>
            </a:r>
          </a:p>
          <a:p>
            <a:pPr lvl="1"/>
            <a:r>
              <a:rPr kumimoji="1" lang="en-US" altLang="zh-CN" dirty="0"/>
              <a:t>Fault tolerant </a:t>
            </a:r>
          </a:p>
          <a:p>
            <a:pPr lvl="1"/>
            <a:r>
              <a:rPr kumimoji="1" lang="en-US" altLang="zh-CN" dirty="0"/>
              <a:t>Good performance (depends!)</a:t>
            </a:r>
          </a:p>
          <a:p>
            <a:pPr lvl="2"/>
            <a:r>
              <a:rPr kumimoji="1" lang="en-US" altLang="zh-CN" dirty="0"/>
              <a:t>Good for tasks that suits MapReduce, e.g., wordcount </a:t>
            </a:r>
          </a:p>
          <a:p>
            <a:r>
              <a:rPr kumimoji="1" lang="en-US" altLang="zh-CN" dirty="0"/>
              <a:t>Cons </a:t>
            </a:r>
          </a:p>
          <a:p>
            <a:pPr lvl="1"/>
            <a:r>
              <a:rPr kumimoji="1" lang="en-US" altLang="zh-CN" dirty="0"/>
              <a:t>Limited programming abstraction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8AF4AC-147E-2E1B-7146-E83F9F99F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EFCCE80-02E7-ABC7-3B7B-C766B0F2A284}"/>
              </a:ext>
            </a:extLst>
          </p:cNvPr>
          <p:cNvGrpSpPr/>
          <p:nvPr/>
        </p:nvGrpSpPr>
        <p:grpSpPr>
          <a:xfrm>
            <a:off x="4183440" y="1485792"/>
            <a:ext cx="4905419" cy="3471841"/>
            <a:chOff x="3938787" y="1490302"/>
            <a:chExt cx="5208447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4806379-F9E0-544A-7C40-C01433F94CC7}"/>
                </a:ext>
              </a:extLst>
            </p:cNvPr>
            <p:cNvSpPr/>
            <p:nvPr/>
          </p:nvSpPr>
          <p:spPr>
            <a:xfrm>
              <a:off x="5962809" y="1490302"/>
              <a:ext cx="129898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Scalability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B4FA07C-2B5B-D2F2-0358-D851DB6A58AD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Consistency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267C76E-661F-E4D5-305A-B688621FA4C7}"/>
                </a:ext>
              </a:extLst>
            </p:cNvPr>
            <p:cNvSpPr/>
            <p:nvPr/>
          </p:nvSpPr>
          <p:spPr>
            <a:xfrm>
              <a:off x="6950899" y="4737080"/>
              <a:ext cx="1884485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215E04B-47CD-7AFA-80F4-8C4936929E24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Ease of </a:t>
              </a:r>
            </a:p>
            <a:p>
              <a:r>
                <a:rPr kumimoji="1" lang="en-US" altLang="zh-CN" dirty="0"/>
                <a:t>programming</a:t>
              </a:r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87CD2B5-283C-ED01-2F0B-0A046E4DE769}"/>
                </a:ext>
              </a:extLst>
            </p:cNvPr>
            <p:cNvSpPr/>
            <p:nvPr/>
          </p:nvSpPr>
          <p:spPr>
            <a:xfrm>
              <a:off x="7548691" y="2281436"/>
              <a:ext cx="159854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lang="zh-CN" altLang="en-US" dirty="0"/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F6FE1555-CFB9-949E-2A1A-B6A29BD730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F3C61DAC-8FA3-69B5-CD86-E16FFE475B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836164"/>
              <a:ext cx="1668636" cy="1772433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  <a:gd name="connsiteX0" fmla="*/ 0 w 477304"/>
                <a:gd name="connsiteY0" fmla="*/ 37015 h 506995"/>
                <a:gd name="connsiteX1" fmla="*/ 406069 w 477304"/>
                <a:gd name="connsiteY1" fmla="*/ 0 h 506995"/>
                <a:gd name="connsiteX2" fmla="*/ 436696 w 477304"/>
                <a:gd name="connsiteY2" fmla="*/ 184015 h 506995"/>
                <a:gd name="connsiteX3" fmla="*/ 477304 w 477304"/>
                <a:gd name="connsiteY3" fmla="*/ 293192 h 506995"/>
                <a:gd name="connsiteX4" fmla="*/ 153757 w 477304"/>
                <a:gd name="connsiteY4" fmla="*/ 506995 h 506995"/>
                <a:gd name="connsiteX5" fmla="*/ 0 w 477304"/>
                <a:gd name="connsiteY5" fmla="*/ 37015 h 50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304" h="506995">
                  <a:moveTo>
                    <a:pt x="0" y="37015"/>
                  </a:moveTo>
                  <a:lnTo>
                    <a:pt x="406069" y="0"/>
                  </a:lnTo>
                  <a:lnTo>
                    <a:pt x="436696" y="184015"/>
                  </a:lnTo>
                  <a:lnTo>
                    <a:pt x="477304" y="293192"/>
                  </a:lnTo>
                  <a:lnTo>
                    <a:pt x="153757" y="506995"/>
                  </a:lnTo>
                  <a:lnTo>
                    <a:pt x="0" y="3701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AAC47EE5-48AC-3B87-3B94-CD0ED2ED9B80}"/>
              </a:ext>
            </a:extLst>
          </p:cNvPr>
          <p:cNvSpPr>
            <a:spLocks noChangeAspect="1"/>
          </p:cNvSpPr>
          <p:nvPr/>
        </p:nvSpPr>
        <p:spPr>
          <a:xfrm>
            <a:off x="5580112" y="2194796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344341C2-F79F-CC08-C957-E622A27FAB09}"/>
              </a:ext>
            </a:extLst>
          </p:cNvPr>
          <p:cNvSpPr>
            <a:spLocks noChangeAspect="1"/>
          </p:cNvSpPr>
          <p:nvPr/>
        </p:nvSpPr>
        <p:spPr>
          <a:xfrm>
            <a:off x="5810956" y="2474654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7B99743A-0EA1-3D13-44AF-F405C976621B}"/>
              </a:ext>
            </a:extLst>
          </p:cNvPr>
          <p:cNvSpPr>
            <a:spLocks noChangeAspect="1"/>
          </p:cNvSpPr>
          <p:nvPr/>
        </p:nvSpPr>
        <p:spPr>
          <a:xfrm>
            <a:off x="6064338" y="2747685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18BFAF0C-FCA1-8926-06F2-B8D59F5AC724}"/>
              </a:ext>
            </a:extLst>
          </p:cNvPr>
          <p:cNvSpPr>
            <a:spLocks noChangeAspect="1"/>
          </p:cNvSpPr>
          <p:nvPr/>
        </p:nvSpPr>
        <p:spPr>
          <a:xfrm>
            <a:off x="6307836" y="3030339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4A55901-36C8-C441-14A9-E78A2552DE9C}"/>
              </a:ext>
            </a:extLst>
          </p:cNvPr>
          <p:cNvSpPr/>
          <p:nvPr/>
        </p:nvSpPr>
        <p:spPr>
          <a:xfrm>
            <a:off x="5062664" y="903992"/>
            <a:ext cx="3097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Single device computing</a:t>
            </a:r>
          </a:p>
        </p:txBody>
      </p:sp>
      <p:sp>
        <p:nvSpPr>
          <p:cNvPr id="18" name="多边形">
            <a:extLst>
              <a:ext uri="{FF2B5EF4-FFF2-40B4-BE49-F238E27FC236}">
                <a16:creationId xmlns:a16="http://schemas.microsoft.com/office/drawing/2014/main" id="{47605A04-E9A9-5EC4-4DD2-C703B5240F1C}"/>
              </a:ext>
            </a:extLst>
          </p:cNvPr>
          <p:cNvSpPr>
            <a:spLocks noChangeAspect="1"/>
          </p:cNvSpPr>
          <p:nvPr/>
        </p:nvSpPr>
        <p:spPr>
          <a:xfrm>
            <a:off x="5873893" y="1945857"/>
            <a:ext cx="1833525" cy="2504737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  <a:gd name="connsiteX0" fmla="*/ 0 w 440520"/>
              <a:gd name="connsiteY0" fmla="*/ 37015 h 445844"/>
              <a:gd name="connsiteX1" fmla="*/ 406069 w 440520"/>
              <a:gd name="connsiteY1" fmla="*/ 0 h 445844"/>
              <a:gd name="connsiteX2" fmla="*/ 436696 w 440520"/>
              <a:gd name="connsiteY2" fmla="*/ 184015 h 445844"/>
              <a:gd name="connsiteX3" fmla="*/ 440520 w 440520"/>
              <a:gd name="connsiteY3" fmla="*/ 291379 h 445844"/>
              <a:gd name="connsiteX4" fmla="*/ 180347 w 440520"/>
              <a:gd name="connsiteY4" fmla="*/ 445844 h 445844"/>
              <a:gd name="connsiteX5" fmla="*/ 0 w 440520"/>
              <a:gd name="connsiteY5" fmla="*/ 37015 h 445844"/>
              <a:gd name="connsiteX0" fmla="*/ 0 w 331206"/>
              <a:gd name="connsiteY0" fmla="*/ 92342 h 445844"/>
              <a:gd name="connsiteX1" fmla="*/ 296755 w 331206"/>
              <a:gd name="connsiteY1" fmla="*/ 0 h 445844"/>
              <a:gd name="connsiteX2" fmla="*/ 327382 w 331206"/>
              <a:gd name="connsiteY2" fmla="*/ 184015 h 445844"/>
              <a:gd name="connsiteX3" fmla="*/ 331206 w 331206"/>
              <a:gd name="connsiteY3" fmla="*/ 291379 h 445844"/>
              <a:gd name="connsiteX4" fmla="*/ 71033 w 331206"/>
              <a:gd name="connsiteY4" fmla="*/ 445844 h 445844"/>
              <a:gd name="connsiteX5" fmla="*/ 0 w 331206"/>
              <a:gd name="connsiteY5" fmla="*/ 92342 h 445844"/>
              <a:gd name="connsiteX0" fmla="*/ 0 w 409023"/>
              <a:gd name="connsiteY0" fmla="*/ 182612 h 536114"/>
              <a:gd name="connsiteX1" fmla="*/ 409023 w 409023"/>
              <a:gd name="connsiteY1" fmla="*/ 0 h 536114"/>
              <a:gd name="connsiteX2" fmla="*/ 327382 w 409023"/>
              <a:gd name="connsiteY2" fmla="*/ 274285 h 536114"/>
              <a:gd name="connsiteX3" fmla="*/ 331206 w 409023"/>
              <a:gd name="connsiteY3" fmla="*/ 381649 h 536114"/>
              <a:gd name="connsiteX4" fmla="*/ 71033 w 409023"/>
              <a:gd name="connsiteY4" fmla="*/ 536114 h 536114"/>
              <a:gd name="connsiteX5" fmla="*/ 0 w 409023"/>
              <a:gd name="connsiteY5" fmla="*/ 182612 h 536114"/>
              <a:gd name="connsiteX0" fmla="*/ 0 w 379479"/>
              <a:gd name="connsiteY0" fmla="*/ 217555 h 571057"/>
              <a:gd name="connsiteX1" fmla="*/ 379479 w 379479"/>
              <a:gd name="connsiteY1" fmla="*/ 0 h 571057"/>
              <a:gd name="connsiteX2" fmla="*/ 327382 w 379479"/>
              <a:gd name="connsiteY2" fmla="*/ 309228 h 571057"/>
              <a:gd name="connsiteX3" fmla="*/ 331206 w 379479"/>
              <a:gd name="connsiteY3" fmla="*/ 416592 h 571057"/>
              <a:gd name="connsiteX4" fmla="*/ 71033 w 379479"/>
              <a:gd name="connsiteY4" fmla="*/ 571057 h 571057"/>
              <a:gd name="connsiteX5" fmla="*/ 0 w 379479"/>
              <a:gd name="connsiteY5" fmla="*/ 217555 h 571057"/>
              <a:gd name="connsiteX0" fmla="*/ 0 w 381732"/>
              <a:gd name="connsiteY0" fmla="*/ 217555 h 571057"/>
              <a:gd name="connsiteX1" fmla="*/ 379479 w 381732"/>
              <a:gd name="connsiteY1" fmla="*/ 0 h 571057"/>
              <a:gd name="connsiteX2" fmla="*/ 381732 w 381732"/>
              <a:gd name="connsiteY2" fmla="*/ 9724 h 571057"/>
              <a:gd name="connsiteX3" fmla="*/ 327382 w 381732"/>
              <a:gd name="connsiteY3" fmla="*/ 309228 h 571057"/>
              <a:gd name="connsiteX4" fmla="*/ 331206 w 381732"/>
              <a:gd name="connsiteY4" fmla="*/ 416592 h 571057"/>
              <a:gd name="connsiteX5" fmla="*/ 71033 w 381732"/>
              <a:gd name="connsiteY5" fmla="*/ 571057 h 571057"/>
              <a:gd name="connsiteX6" fmla="*/ 0 w 381732"/>
              <a:gd name="connsiteY6" fmla="*/ 217555 h 571057"/>
              <a:gd name="connsiteX0" fmla="*/ 0 w 408322"/>
              <a:gd name="connsiteY0" fmla="*/ 217555 h 571057"/>
              <a:gd name="connsiteX1" fmla="*/ 379479 w 408322"/>
              <a:gd name="connsiteY1" fmla="*/ 0 h 571057"/>
              <a:gd name="connsiteX2" fmla="*/ 408322 w 408322"/>
              <a:gd name="connsiteY2" fmla="*/ 47579 h 571057"/>
              <a:gd name="connsiteX3" fmla="*/ 327382 w 408322"/>
              <a:gd name="connsiteY3" fmla="*/ 309228 h 571057"/>
              <a:gd name="connsiteX4" fmla="*/ 331206 w 408322"/>
              <a:gd name="connsiteY4" fmla="*/ 416592 h 571057"/>
              <a:gd name="connsiteX5" fmla="*/ 71033 w 408322"/>
              <a:gd name="connsiteY5" fmla="*/ 571057 h 571057"/>
              <a:gd name="connsiteX6" fmla="*/ 0 w 408322"/>
              <a:gd name="connsiteY6" fmla="*/ 217555 h 571057"/>
              <a:gd name="connsiteX0" fmla="*/ 0 w 408322"/>
              <a:gd name="connsiteY0" fmla="*/ 223379 h 576881"/>
              <a:gd name="connsiteX1" fmla="*/ 311527 w 408322"/>
              <a:gd name="connsiteY1" fmla="*/ 0 h 576881"/>
              <a:gd name="connsiteX2" fmla="*/ 408322 w 408322"/>
              <a:gd name="connsiteY2" fmla="*/ 53403 h 576881"/>
              <a:gd name="connsiteX3" fmla="*/ 327382 w 408322"/>
              <a:gd name="connsiteY3" fmla="*/ 315052 h 576881"/>
              <a:gd name="connsiteX4" fmla="*/ 331206 w 408322"/>
              <a:gd name="connsiteY4" fmla="*/ 422416 h 576881"/>
              <a:gd name="connsiteX5" fmla="*/ 71033 w 408322"/>
              <a:gd name="connsiteY5" fmla="*/ 576881 h 576881"/>
              <a:gd name="connsiteX6" fmla="*/ 0 w 408322"/>
              <a:gd name="connsiteY6" fmla="*/ 223379 h 576881"/>
              <a:gd name="connsiteX0" fmla="*/ 0 w 491046"/>
              <a:gd name="connsiteY0" fmla="*/ 223379 h 576881"/>
              <a:gd name="connsiteX1" fmla="*/ 311527 w 491046"/>
              <a:gd name="connsiteY1" fmla="*/ 0 h 576881"/>
              <a:gd name="connsiteX2" fmla="*/ 491046 w 491046"/>
              <a:gd name="connsiteY2" fmla="*/ 152409 h 576881"/>
              <a:gd name="connsiteX3" fmla="*/ 327382 w 491046"/>
              <a:gd name="connsiteY3" fmla="*/ 315052 h 576881"/>
              <a:gd name="connsiteX4" fmla="*/ 331206 w 491046"/>
              <a:gd name="connsiteY4" fmla="*/ 422416 h 576881"/>
              <a:gd name="connsiteX5" fmla="*/ 71033 w 491046"/>
              <a:gd name="connsiteY5" fmla="*/ 576881 h 576881"/>
              <a:gd name="connsiteX6" fmla="*/ 0 w 491046"/>
              <a:gd name="connsiteY6" fmla="*/ 223379 h 576881"/>
              <a:gd name="connsiteX0" fmla="*/ 0 w 478422"/>
              <a:gd name="connsiteY0" fmla="*/ 202643 h 576881"/>
              <a:gd name="connsiteX1" fmla="*/ 298903 w 478422"/>
              <a:gd name="connsiteY1" fmla="*/ 0 h 576881"/>
              <a:gd name="connsiteX2" fmla="*/ 478422 w 478422"/>
              <a:gd name="connsiteY2" fmla="*/ 152409 h 576881"/>
              <a:gd name="connsiteX3" fmla="*/ 314758 w 478422"/>
              <a:gd name="connsiteY3" fmla="*/ 315052 h 576881"/>
              <a:gd name="connsiteX4" fmla="*/ 318582 w 478422"/>
              <a:gd name="connsiteY4" fmla="*/ 422416 h 576881"/>
              <a:gd name="connsiteX5" fmla="*/ 58409 w 478422"/>
              <a:gd name="connsiteY5" fmla="*/ 576881 h 576881"/>
              <a:gd name="connsiteX6" fmla="*/ 0 w 478422"/>
              <a:gd name="connsiteY6" fmla="*/ 202643 h 576881"/>
              <a:gd name="connsiteX0" fmla="*/ 0 w 478422"/>
              <a:gd name="connsiteY0" fmla="*/ 320947 h 695185"/>
              <a:gd name="connsiteX1" fmla="*/ 273014 w 478422"/>
              <a:gd name="connsiteY1" fmla="*/ 0 h 695185"/>
              <a:gd name="connsiteX2" fmla="*/ 478422 w 478422"/>
              <a:gd name="connsiteY2" fmla="*/ 270713 h 695185"/>
              <a:gd name="connsiteX3" fmla="*/ 314758 w 478422"/>
              <a:gd name="connsiteY3" fmla="*/ 433356 h 695185"/>
              <a:gd name="connsiteX4" fmla="*/ 318582 w 478422"/>
              <a:gd name="connsiteY4" fmla="*/ 540720 h 695185"/>
              <a:gd name="connsiteX5" fmla="*/ 58409 w 478422"/>
              <a:gd name="connsiteY5" fmla="*/ 695185 h 695185"/>
              <a:gd name="connsiteX6" fmla="*/ 0 w 478422"/>
              <a:gd name="connsiteY6" fmla="*/ 320947 h 695185"/>
              <a:gd name="connsiteX0" fmla="*/ 0 w 683179"/>
              <a:gd name="connsiteY0" fmla="*/ 320947 h 695185"/>
              <a:gd name="connsiteX1" fmla="*/ 273014 w 683179"/>
              <a:gd name="connsiteY1" fmla="*/ 0 h 695185"/>
              <a:gd name="connsiteX2" fmla="*/ 683179 w 683179"/>
              <a:gd name="connsiteY2" fmla="*/ 291590 h 695185"/>
              <a:gd name="connsiteX3" fmla="*/ 314758 w 683179"/>
              <a:gd name="connsiteY3" fmla="*/ 433356 h 695185"/>
              <a:gd name="connsiteX4" fmla="*/ 318582 w 683179"/>
              <a:gd name="connsiteY4" fmla="*/ 540720 h 695185"/>
              <a:gd name="connsiteX5" fmla="*/ 58409 w 683179"/>
              <a:gd name="connsiteY5" fmla="*/ 695185 h 695185"/>
              <a:gd name="connsiteX6" fmla="*/ 0 w 683179"/>
              <a:gd name="connsiteY6" fmla="*/ 320947 h 695185"/>
              <a:gd name="connsiteX0" fmla="*/ 0 w 683179"/>
              <a:gd name="connsiteY0" fmla="*/ 320947 h 695185"/>
              <a:gd name="connsiteX1" fmla="*/ 273014 w 683179"/>
              <a:gd name="connsiteY1" fmla="*/ 0 h 695185"/>
              <a:gd name="connsiteX2" fmla="*/ 683179 w 683179"/>
              <a:gd name="connsiteY2" fmla="*/ 291590 h 695185"/>
              <a:gd name="connsiteX3" fmla="*/ 430081 w 683179"/>
              <a:gd name="connsiteY3" fmla="*/ 577176 h 695185"/>
              <a:gd name="connsiteX4" fmla="*/ 318582 w 683179"/>
              <a:gd name="connsiteY4" fmla="*/ 540720 h 695185"/>
              <a:gd name="connsiteX5" fmla="*/ 58409 w 683179"/>
              <a:gd name="connsiteY5" fmla="*/ 695185 h 695185"/>
              <a:gd name="connsiteX6" fmla="*/ 0 w 683179"/>
              <a:gd name="connsiteY6" fmla="*/ 320947 h 695185"/>
              <a:gd name="connsiteX0" fmla="*/ 0 w 683179"/>
              <a:gd name="connsiteY0" fmla="*/ 320947 h 762456"/>
              <a:gd name="connsiteX1" fmla="*/ 273014 w 683179"/>
              <a:gd name="connsiteY1" fmla="*/ 0 h 762456"/>
              <a:gd name="connsiteX2" fmla="*/ 683179 w 683179"/>
              <a:gd name="connsiteY2" fmla="*/ 291590 h 762456"/>
              <a:gd name="connsiteX3" fmla="*/ 430081 w 683179"/>
              <a:gd name="connsiteY3" fmla="*/ 577176 h 762456"/>
              <a:gd name="connsiteX4" fmla="*/ 318582 w 683179"/>
              <a:gd name="connsiteY4" fmla="*/ 540720 h 762456"/>
              <a:gd name="connsiteX5" fmla="*/ 34873 w 683179"/>
              <a:gd name="connsiteY5" fmla="*/ 762456 h 762456"/>
              <a:gd name="connsiteX6" fmla="*/ 0 w 683179"/>
              <a:gd name="connsiteY6" fmla="*/ 320947 h 762456"/>
              <a:gd name="connsiteX0" fmla="*/ 0 w 652583"/>
              <a:gd name="connsiteY0" fmla="*/ 276873 h 762456"/>
              <a:gd name="connsiteX1" fmla="*/ 242418 w 652583"/>
              <a:gd name="connsiteY1" fmla="*/ 0 h 762456"/>
              <a:gd name="connsiteX2" fmla="*/ 652583 w 652583"/>
              <a:gd name="connsiteY2" fmla="*/ 291590 h 762456"/>
              <a:gd name="connsiteX3" fmla="*/ 399485 w 652583"/>
              <a:gd name="connsiteY3" fmla="*/ 577176 h 762456"/>
              <a:gd name="connsiteX4" fmla="*/ 287986 w 652583"/>
              <a:gd name="connsiteY4" fmla="*/ 540720 h 762456"/>
              <a:gd name="connsiteX5" fmla="*/ 4277 w 652583"/>
              <a:gd name="connsiteY5" fmla="*/ 762456 h 762456"/>
              <a:gd name="connsiteX6" fmla="*/ 0 w 652583"/>
              <a:gd name="connsiteY6" fmla="*/ 276873 h 762456"/>
              <a:gd name="connsiteX0" fmla="*/ 153420 w 648316"/>
              <a:gd name="connsiteY0" fmla="*/ 249037 h 762456"/>
              <a:gd name="connsiteX1" fmla="*/ 238151 w 648316"/>
              <a:gd name="connsiteY1" fmla="*/ 0 h 762456"/>
              <a:gd name="connsiteX2" fmla="*/ 648316 w 648316"/>
              <a:gd name="connsiteY2" fmla="*/ 291590 h 762456"/>
              <a:gd name="connsiteX3" fmla="*/ 395218 w 648316"/>
              <a:gd name="connsiteY3" fmla="*/ 577176 h 762456"/>
              <a:gd name="connsiteX4" fmla="*/ 283719 w 648316"/>
              <a:gd name="connsiteY4" fmla="*/ 540720 h 762456"/>
              <a:gd name="connsiteX5" fmla="*/ 10 w 648316"/>
              <a:gd name="connsiteY5" fmla="*/ 762456 h 762456"/>
              <a:gd name="connsiteX6" fmla="*/ 153420 w 648316"/>
              <a:gd name="connsiteY6" fmla="*/ 249037 h 762456"/>
              <a:gd name="connsiteX0" fmla="*/ 153420 w 648316"/>
              <a:gd name="connsiteY0" fmla="*/ 249037 h 762456"/>
              <a:gd name="connsiteX1" fmla="*/ 238151 w 648316"/>
              <a:gd name="connsiteY1" fmla="*/ 0 h 762456"/>
              <a:gd name="connsiteX2" fmla="*/ 648316 w 648316"/>
              <a:gd name="connsiteY2" fmla="*/ 291590 h 762456"/>
              <a:gd name="connsiteX3" fmla="*/ 487790 w 648316"/>
              <a:gd name="connsiteY3" fmla="*/ 741916 h 762456"/>
              <a:gd name="connsiteX4" fmla="*/ 283719 w 648316"/>
              <a:gd name="connsiteY4" fmla="*/ 540720 h 762456"/>
              <a:gd name="connsiteX5" fmla="*/ 10 w 648316"/>
              <a:gd name="connsiteY5" fmla="*/ 762456 h 762456"/>
              <a:gd name="connsiteX6" fmla="*/ 153420 w 648316"/>
              <a:gd name="connsiteY6" fmla="*/ 249037 h 762456"/>
              <a:gd name="connsiteX0" fmla="*/ 153420 w 648316"/>
              <a:gd name="connsiteY0" fmla="*/ 249037 h 749783"/>
              <a:gd name="connsiteX1" fmla="*/ 238151 w 648316"/>
              <a:gd name="connsiteY1" fmla="*/ 0 h 749783"/>
              <a:gd name="connsiteX2" fmla="*/ 648316 w 648316"/>
              <a:gd name="connsiteY2" fmla="*/ 291590 h 749783"/>
              <a:gd name="connsiteX3" fmla="*/ 487790 w 648316"/>
              <a:gd name="connsiteY3" fmla="*/ 741916 h 749783"/>
              <a:gd name="connsiteX4" fmla="*/ 283719 w 648316"/>
              <a:gd name="connsiteY4" fmla="*/ 540720 h 749783"/>
              <a:gd name="connsiteX5" fmla="*/ 10 w 648316"/>
              <a:gd name="connsiteY5" fmla="*/ 749783 h 749783"/>
              <a:gd name="connsiteX6" fmla="*/ 153420 w 648316"/>
              <a:gd name="connsiteY6" fmla="*/ 249037 h 749783"/>
              <a:gd name="connsiteX0" fmla="*/ 153420 w 550601"/>
              <a:gd name="connsiteY0" fmla="*/ 249037 h 749783"/>
              <a:gd name="connsiteX1" fmla="*/ 238151 w 550601"/>
              <a:gd name="connsiteY1" fmla="*/ 0 h 749783"/>
              <a:gd name="connsiteX2" fmla="*/ 550601 w 550601"/>
              <a:gd name="connsiteY2" fmla="*/ 283987 h 749783"/>
              <a:gd name="connsiteX3" fmla="*/ 487790 w 550601"/>
              <a:gd name="connsiteY3" fmla="*/ 741916 h 749783"/>
              <a:gd name="connsiteX4" fmla="*/ 283719 w 550601"/>
              <a:gd name="connsiteY4" fmla="*/ 540720 h 749783"/>
              <a:gd name="connsiteX5" fmla="*/ 10 w 550601"/>
              <a:gd name="connsiteY5" fmla="*/ 749783 h 749783"/>
              <a:gd name="connsiteX6" fmla="*/ 153420 w 550601"/>
              <a:gd name="connsiteY6" fmla="*/ 249037 h 749783"/>
              <a:gd name="connsiteX0" fmla="*/ 153420 w 550601"/>
              <a:gd name="connsiteY0" fmla="*/ 249037 h 756407"/>
              <a:gd name="connsiteX1" fmla="*/ 238151 w 550601"/>
              <a:gd name="connsiteY1" fmla="*/ 0 h 756407"/>
              <a:gd name="connsiteX2" fmla="*/ 550601 w 550601"/>
              <a:gd name="connsiteY2" fmla="*/ 283987 h 756407"/>
              <a:gd name="connsiteX3" fmla="*/ 487790 w 550601"/>
              <a:gd name="connsiteY3" fmla="*/ 741916 h 756407"/>
              <a:gd name="connsiteX4" fmla="*/ 283719 w 550601"/>
              <a:gd name="connsiteY4" fmla="*/ 734328 h 756407"/>
              <a:gd name="connsiteX5" fmla="*/ 10 w 550601"/>
              <a:gd name="connsiteY5" fmla="*/ 749783 h 756407"/>
              <a:gd name="connsiteX6" fmla="*/ 153420 w 550601"/>
              <a:gd name="connsiteY6" fmla="*/ 249037 h 756407"/>
              <a:gd name="connsiteX0" fmla="*/ 153420 w 550601"/>
              <a:gd name="connsiteY0" fmla="*/ 249037 h 749783"/>
              <a:gd name="connsiteX1" fmla="*/ 238151 w 550601"/>
              <a:gd name="connsiteY1" fmla="*/ 0 h 749783"/>
              <a:gd name="connsiteX2" fmla="*/ 550601 w 550601"/>
              <a:gd name="connsiteY2" fmla="*/ 283987 h 749783"/>
              <a:gd name="connsiteX3" fmla="*/ 487790 w 550601"/>
              <a:gd name="connsiteY3" fmla="*/ 741916 h 749783"/>
              <a:gd name="connsiteX4" fmla="*/ 10 w 550601"/>
              <a:gd name="connsiteY4" fmla="*/ 749783 h 749783"/>
              <a:gd name="connsiteX5" fmla="*/ 153420 w 550601"/>
              <a:gd name="connsiteY5" fmla="*/ 249037 h 749783"/>
              <a:gd name="connsiteX0" fmla="*/ 65268 w 550613"/>
              <a:gd name="connsiteY0" fmla="*/ 236003 h 749783"/>
              <a:gd name="connsiteX1" fmla="*/ 238163 w 550613"/>
              <a:gd name="connsiteY1" fmla="*/ 0 h 749783"/>
              <a:gd name="connsiteX2" fmla="*/ 550613 w 550613"/>
              <a:gd name="connsiteY2" fmla="*/ 283987 h 749783"/>
              <a:gd name="connsiteX3" fmla="*/ 487802 w 550613"/>
              <a:gd name="connsiteY3" fmla="*/ 741916 h 749783"/>
              <a:gd name="connsiteX4" fmla="*/ 22 w 550613"/>
              <a:gd name="connsiteY4" fmla="*/ 749783 h 749783"/>
              <a:gd name="connsiteX5" fmla="*/ 65268 w 550613"/>
              <a:gd name="connsiteY5" fmla="*/ 236003 h 749783"/>
              <a:gd name="connsiteX0" fmla="*/ 12441 w 550685"/>
              <a:gd name="connsiteY0" fmla="*/ 283796 h 749783"/>
              <a:gd name="connsiteX1" fmla="*/ 238235 w 550685"/>
              <a:gd name="connsiteY1" fmla="*/ 0 h 749783"/>
              <a:gd name="connsiteX2" fmla="*/ 550685 w 550685"/>
              <a:gd name="connsiteY2" fmla="*/ 283987 h 749783"/>
              <a:gd name="connsiteX3" fmla="*/ 487874 w 550685"/>
              <a:gd name="connsiteY3" fmla="*/ 741916 h 749783"/>
              <a:gd name="connsiteX4" fmla="*/ 94 w 550685"/>
              <a:gd name="connsiteY4" fmla="*/ 749783 h 749783"/>
              <a:gd name="connsiteX5" fmla="*/ 12441 w 550685"/>
              <a:gd name="connsiteY5" fmla="*/ 283796 h 749783"/>
              <a:gd name="connsiteX0" fmla="*/ 10614 w 550697"/>
              <a:gd name="connsiteY0" fmla="*/ 352680 h 749783"/>
              <a:gd name="connsiteX1" fmla="*/ 238247 w 550697"/>
              <a:gd name="connsiteY1" fmla="*/ 0 h 749783"/>
              <a:gd name="connsiteX2" fmla="*/ 550697 w 550697"/>
              <a:gd name="connsiteY2" fmla="*/ 283987 h 749783"/>
              <a:gd name="connsiteX3" fmla="*/ 487886 w 550697"/>
              <a:gd name="connsiteY3" fmla="*/ 741916 h 749783"/>
              <a:gd name="connsiteX4" fmla="*/ 106 w 550697"/>
              <a:gd name="connsiteY4" fmla="*/ 749783 h 749783"/>
              <a:gd name="connsiteX5" fmla="*/ 10614 w 550697"/>
              <a:gd name="connsiteY5" fmla="*/ 352680 h 749783"/>
              <a:gd name="connsiteX0" fmla="*/ 10614 w 556868"/>
              <a:gd name="connsiteY0" fmla="*/ 352680 h 749783"/>
              <a:gd name="connsiteX1" fmla="*/ 238247 w 556868"/>
              <a:gd name="connsiteY1" fmla="*/ 0 h 749783"/>
              <a:gd name="connsiteX2" fmla="*/ 556868 w 556868"/>
              <a:gd name="connsiteY2" fmla="*/ 306291 h 749783"/>
              <a:gd name="connsiteX3" fmla="*/ 487886 w 556868"/>
              <a:gd name="connsiteY3" fmla="*/ 741916 h 749783"/>
              <a:gd name="connsiteX4" fmla="*/ 106 w 556868"/>
              <a:gd name="connsiteY4" fmla="*/ 749783 h 749783"/>
              <a:gd name="connsiteX5" fmla="*/ 10614 w 556868"/>
              <a:gd name="connsiteY5" fmla="*/ 352680 h 74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868" h="749783">
                <a:moveTo>
                  <a:pt x="10614" y="352680"/>
                </a:moveTo>
                <a:lnTo>
                  <a:pt x="238247" y="0"/>
                </a:lnTo>
                <a:lnTo>
                  <a:pt x="556868" y="306291"/>
                </a:lnTo>
                <a:lnTo>
                  <a:pt x="487886" y="741916"/>
                </a:lnTo>
                <a:lnTo>
                  <a:pt x="106" y="749783"/>
                </a:lnTo>
                <a:cubicBezTo>
                  <a:pt x="-1320" y="587922"/>
                  <a:pt x="12040" y="514541"/>
                  <a:pt x="10614" y="352680"/>
                </a:cubicBezTo>
                <a:close/>
              </a:path>
            </a:pathLst>
          </a:custGeom>
          <a:noFill/>
          <a:ln w="28575">
            <a:solidFill>
              <a:schemeClr val="tx1">
                <a:lumMod val="85000"/>
                <a:lumOff val="1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4DF323B-A722-E001-52AD-2DC5769303A5}"/>
              </a:ext>
            </a:extLst>
          </p:cNvPr>
          <p:cNvSpPr/>
          <p:nvPr/>
        </p:nvSpPr>
        <p:spPr>
          <a:xfrm>
            <a:off x="6089704" y="515077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MapReduce</a:t>
            </a:r>
            <a:r>
              <a:rPr kumimoji="1" lang="zh-CN" altLang="en-US" dirty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3275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Question: is a scale system (like MapReduce) always better than a traditional system? </a:t>
            </a:r>
            <a:endParaRPr kumimoji="1" lang="zh-CN" alt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775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7AE636-E1B0-17C2-5D97-A2F3D03B6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6" name="内容占位符 5" descr="表格&#10;&#10;描述已自动生成">
            <a:extLst>
              <a:ext uri="{FF2B5EF4-FFF2-40B4-BE49-F238E27FC236}">
                <a16:creationId xmlns:a16="http://schemas.microsoft.com/office/drawing/2014/main" id="{61803FF2-69F9-5363-18EA-8ABFE4A92C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38" y="542107"/>
            <a:ext cx="7200800" cy="5059126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1B4CBF-700C-E559-9D01-3F56F885D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6004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4A02BE-E6A2-14A9-6802-16FD34976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5A192E-3A54-340B-C272-7CF38DEE0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D0D2AF-CCFE-6CCA-FEF6-615141D97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F8484A-6C38-764D-D727-B3B2B3C0F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4339"/>
            <a:ext cx="7772400" cy="560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815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798525-DA86-9F8C-6615-1EB4B7E8E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which system is better? </a:t>
            </a:r>
            <a:endParaRPr kumimoji="1" lang="zh-CN" altLang="en-US" dirty="0"/>
          </a:p>
        </p:txBody>
      </p:sp>
      <p:pic>
        <p:nvPicPr>
          <p:cNvPr id="6" name="内容占位符 5" descr="图示&#10;&#10;中度可信度描述已自动生成">
            <a:extLst>
              <a:ext uri="{FF2B5EF4-FFF2-40B4-BE49-F238E27FC236}">
                <a16:creationId xmlns:a16="http://schemas.microsoft.com/office/drawing/2014/main" id="{45510023-A4A7-DF01-33D6-0B0D27D21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50"/>
          <a:stretch/>
        </p:blipFill>
        <p:spPr>
          <a:xfrm>
            <a:off x="457200" y="1573491"/>
            <a:ext cx="3970784" cy="327928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C501D2-37D8-ED46-D5DA-2278AB9CA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3694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798525-DA86-9F8C-6615-1EB4B7E8E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which system is better? </a:t>
            </a:r>
            <a:endParaRPr kumimoji="1" lang="zh-CN" altLang="en-US" dirty="0"/>
          </a:p>
        </p:txBody>
      </p:sp>
      <p:pic>
        <p:nvPicPr>
          <p:cNvPr id="6" name="内容占位符 5" descr="图示&#10;&#10;中度可信度描述已自动生成">
            <a:extLst>
              <a:ext uri="{FF2B5EF4-FFF2-40B4-BE49-F238E27FC236}">
                <a16:creationId xmlns:a16="http://schemas.microsoft.com/office/drawing/2014/main" id="{45510023-A4A7-DF01-33D6-0B0D27D21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73491"/>
            <a:ext cx="8229600" cy="327928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C501D2-37D8-ED46-D5DA-2278AB9CA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1708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1D89C4-1EFE-9096-23AC-6B7AFBF09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Workload: graph processing </a:t>
            </a:r>
            <a:endParaRPr kumimoji="1" lang="zh-CN" altLang="en-US" dirty="0"/>
          </a:p>
        </p:txBody>
      </p:sp>
      <p:pic>
        <p:nvPicPr>
          <p:cNvPr id="6" name="内容占位符 5" descr="图示&#10;&#10;描述已自动生成">
            <a:extLst>
              <a:ext uri="{FF2B5EF4-FFF2-40B4-BE49-F238E27FC236}">
                <a16:creationId xmlns:a16="http://schemas.microsoft.com/office/drawing/2014/main" id="{217D1B0A-3650-99F0-A1FB-05FB93FD06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070" y="1128713"/>
            <a:ext cx="4941859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4156E9-E74C-7B1A-E405-FF844A37C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7470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420412-7A05-190F-CC66-E3E085578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Workload: graph processing </a:t>
            </a:r>
            <a:endParaRPr kumimoji="1" lang="zh-CN" altLang="en-US" dirty="0"/>
          </a:p>
        </p:txBody>
      </p:sp>
      <p:pic>
        <p:nvPicPr>
          <p:cNvPr id="6" name="内容占位符 5" descr="图示&#10;&#10;描述已自动生成">
            <a:extLst>
              <a:ext uri="{FF2B5EF4-FFF2-40B4-BE49-F238E27FC236}">
                <a16:creationId xmlns:a16="http://schemas.microsoft.com/office/drawing/2014/main" id="{A8D1BB19-4B00-98A0-B481-B4FB220A41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128713"/>
            <a:ext cx="5029200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CFB49A-5606-BED8-355A-C0EAA46A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9477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6D43B6-3901-508F-7918-8420E2BAD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can go wrong?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2C550F-E887-DBAA-B134-2857C9EEE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Scalability has the cost </a:t>
            </a:r>
          </a:p>
          <a:p>
            <a:pPr lvl="1"/>
            <a:r>
              <a:rPr kumimoji="1" lang="en-US" altLang="zh-CN" dirty="0"/>
              <a:t>E.g. network communication is much slower than local accesses </a:t>
            </a:r>
          </a:p>
          <a:p>
            <a:pPr lvl="1"/>
            <a:r>
              <a:rPr kumimoji="1" lang="en-US" altLang="zh-CN" dirty="0"/>
              <a:t>Synchronizations overhead to ensure correctness </a:t>
            </a:r>
          </a:p>
          <a:p>
            <a:pPr lvl="1"/>
            <a:r>
              <a:rPr kumimoji="1" lang="en-US" altLang="zh-CN" dirty="0"/>
              <a:t>Fault tolerance mechanisms</a:t>
            </a:r>
          </a:p>
          <a:p>
            <a:pPr lvl="2"/>
            <a:r>
              <a:rPr kumimoji="1" lang="en-US" altLang="zh-CN" sz="1800" dirty="0"/>
              <a:t>Components in a distributed system can easily fail!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3BAFC0-F8CE-B2A3-0EFF-3FBDB7386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3044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EF79F2-6069-7A70-0B80-9BE1FAA5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6" name="内容占位符 5" descr="图形用户界面, 文本, 应用程序, 电子邮件&#10;&#10;描述已自动生成">
            <a:extLst>
              <a:ext uri="{FF2B5EF4-FFF2-40B4-BE49-F238E27FC236}">
                <a16:creationId xmlns:a16="http://schemas.microsoft.com/office/drawing/2014/main" id="{DFBC3498-04C9-AA65-C6CF-DCEC27AC6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80273"/>
            <a:ext cx="8229600" cy="3468779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941AB2-8655-0264-084D-D866975B9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EB5D36-AABA-BA87-7DF1-E80FE9DABFA4}"/>
              </a:ext>
            </a:extLst>
          </p:cNvPr>
          <p:cNvSpPr/>
          <p:nvPr/>
        </p:nvSpPr>
        <p:spPr>
          <a:xfrm>
            <a:off x="-334888" y="193204"/>
            <a:ext cx="792088" cy="1087069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7618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78996D-B094-224E-893E-622A7BF31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MapReduce cannot address all the issues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8EF78F-F51D-1845-8112-1AF479BCD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/>
          <a:lstStyle/>
          <a:p>
            <a:r>
              <a:rPr kumimoji="1" lang="en-US" altLang="zh-CN" dirty="0"/>
              <a:t>MapReduce was used to process webpage data collected by Google’s crawlers</a:t>
            </a:r>
          </a:p>
          <a:p>
            <a:pPr lvl="1"/>
            <a:r>
              <a:rPr kumimoji="1" lang="en-US" altLang="zh-CN" dirty="0"/>
              <a:t>It would extract the links and metadata needed to search the pages</a:t>
            </a:r>
          </a:p>
          <a:p>
            <a:pPr lvl="1"/>
            <a:r>
              <a:rPr kumimoji="1" lang="en-US" altLang="zh-CN" dirty="0"/>
              <a:t>Determine the site’s </a:t>
            </a:r>
            <a:r>
              <a:rPr kumimoji="1" lang="en-US" altLang="zh-CN" dirty="0">
                <a:highlight>
                  <a:srgbClr val="FFFF00"/>
                </a:highlight>
              </a:rPr>
              <a:t>PageRank</a:t>
            </a:r>
          </a:p>
          <a:p>
            <a:r>
              <a:rPr kumimoji="1" lang="en-US" altLang="zh-CN" b="0" dirty="0"/>
              <a:t>The process took around </a:t>
            </a:r>
            <a:r>
              <a:rPr kumimoji="1" lang="en-US" altLang="zh-CN" dirty="0">
                <a:solidFill>
                  <a:srgbClr val="C00000"/>
                </a:solidFill>
              </a:rPr>
              <a:t>eight</a:t>
            </a:r>
            <a:r>
              <a:rPr kumimoji="1" lang="en-US" altLang="zh-CN" b="0" dirty="0"/>
              <a:t> hours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Results were moved to search servers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This was done </a:t>
            </a:r>
            <a:r>
              <a:rPr kumimoji="1" lang="en-US" altLang="zh-CN" b="1" dirty="0">
                <a:solidFill>
                  <a:srgbClr val="C00000"/>
                </a:solidFill>
              </a:rPr>
              <a:t>continuously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2E7EE1-DCB2-034D-858C-CBA6AFC19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74000" y="5296962"/>
            <a:ext cx="8128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622A59D-279F-E642-BE3D-720D4E814A43}"/>
              </a:ext>
            </a:extLst>
          </p:cNvPr>
          <p:cNvSpPr/>
          <p:nvPr/>
        </p:nvSpPr>
        <p:spPr>
          <a:xfrm>
            <a:off x="3673872" y="4361861"/>
            <a:ext cx="1397000" cy="46968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MapReduce</a:t>
            </a:r>
            <a:endParaRPr lang="zh-CN" altLang="en-US" sz="1667" dirty="0"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6" name="Straight Arrow Connector 8">
            <a:extLst>
              <a:ext uri="{FF2B5EF4-FFF2-40B4-BE49-F238E27FC236}">
                <a16:creationId xmlns:a16="http://schemas.microsoft.com/office/drawing/2014/main" id="{04101097-0DD1-2141-BB96-54D6975115B1}"/>
              </a:ext>
            </a:extLst>
          </p:cNvPr>
          <p:cNvCxnSpPr>
            <a:stCxn id="7" idx="3"/>
            <a:endCxn id="5" idx="1"/>
          </p:cNvCxnSpPr>
          <p:nvPr/>
        </p:nvCxnSpPr>
        <p:spPr>
          <a:xfrm>
            <a:off x="3038872" y="4596701"/>
            <a:ext cx="63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5C01C546-9089-D842-BD08-85C5D13B7EA9}"/>
              </a:ext>
            </a:extLst>
          </p:cNvPr>
          <p:cNvSpPr/>
          <p:nvPr/>
        </p:nvSpPr>
        <p:spPr>
          <a:xfrm>
            <a:off x="1895872" y="4362955"/>
            <a:ext cx="1143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Web</a:t>
            </a:r>
            <a:b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crawlers</a:t>
            </a:r>
            <a:endParaRPr lang="zh-CN" altLang="en-US" sz="1667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8B3DDCD6-0680-4C49-A5FF-1CA0E0C4429A}"/>
              </a:ext>
            </a:extLst>
          </p:cNvPr>
          <p:cNvSpPr/>
          <p:nvPr/>
        </p:nvSpPr>
        <p:spPr>
          <a:xfrm>
            <a:off x="3419872" y="4215701"/>
            <a:ext cx="3810000" cy="762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69E5E5CB-DF1A-4145-8F5C-D8BEA21EA6D3}"/>
              </a:ext>
            </a:extLst>
          </p:cNvPr>
          <p:cNvSpPr/>
          <p:nvPr/>
        </p:nvSpPr>
        <p:spPr>
          <a:xfrm>
            <a:off x="5324872" y="4361861"/>
            <a:ext cx="17145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Migrate to </a:t>
            </a:r>
            <a:b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latin typeface="Verdana" pitchFamily="34" charset="0"/>
                <a:ea typeface="Verdana" pitchFamily="34" charset="0"/>
                <a:cs typeface="Verdana" pitchFamily="34" charset="0"/>
              </a:rPr>
              <a:t>search server</a:t>
            </a:r>
          </a:p>
        </p:txBody>
      </p: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56ED2CBA-AB7E-D142-A4A7-FC22411F9870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V="1">
            <a:off x="5070872" y="4595607"/>
            <a:ext cx="254000" cy="10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0">
            <a:extLst>
              <a:ext uri="{FF2B5EF4-FFF2-40B4-BE49-F238E27FC236}">
                <a16:creationId xmlns:a16="http://schemas.microsoft.com/office/drawing/2014/main" id="{CEB21BEC-4EF8-BC4C-B784-9DC027CEA270}"/>
              </a:ext>
            </a:extLst>
          </p:cNvPr>
          <p:cNvSpPr/>
          <p:nvPr/>
        </p:nvSpPr>
        <p:spPr>
          <a:xfrm>
            <a:off x="4658213" y="4961776"/>
            <a:ext cx="136515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~8 hours!</a:t>
            </a:r>
            <a:endParaRPr lang="zh-CN" altLang="en-US" sz="1667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50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69298DC-17F4-1045-A701-B56CA847E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1129308"/>
            <a:ext cx="3322712" cy="26497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27133CE-90AE-FF47-AE75-A77DB5C35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MapReduce cannot address all the issues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F34403-CB05-B94E-8C6F-0314AA5E5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987008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Web has become more </a:t>
            </a:r>
            <a:r>
              <a:rPr kumimoji="1" lang="en-US" altLang="zh-CN" dirty="0">
                <a:solidFill>
                  <a:srgbClr val="C00000"/>
                </a:solidFill>
              </a:rPr>
              <a:t>dynamic</a:t>
            </a:r>
          </a:p>
          <a:p>
            <a:pPr lvl="1"/>
            <a:r>
              <a:rPr kumimoji="1" lang="en-US" altLang="zh-CN" b="0" dirty="0"/>
              <a:t>An 8+ hour delay is a lot for some sites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Goal</a:t>
            </a:r>
            <a:r>
              <a:rPr kumimoji="1" lang="en-US" altLang="zh-CN" b="0" dirty="0"/>
              <a:t>: refresh certain pages within seconds</a:t>
            </a:r>
          </a:p>
          <a:p>
            <a:endParaRPr kumimoji="1" lang="en-US" altLang="zh-CN" b="0" dirty="0"/>
          </a:p>
          <a:p>
            <a:r>
              <a:rPr kumimoji="1" lang="en-US" altLang="zh-CN" dirty="0"/>
              <a:t>MapReduce</a:t>
            </a:r>
          </a:p>
          <a:p>
            <a:pPr lvl="1"/>
            <a:r>
              <a:rPr kumimoji="1" lang="en-US" altLang="zh-CN" dirty="0"/>
              <a:t>Batch-oriented</a:t>
            </a:r>
          </a:p>
          <a:p>
            <a:pPr lvl="1"/>
            <a:r>
              <a:rPr kumimoji="1" lang="en-US" altLang="zh-CN" dirty="0"/>
              <a:t>Huge performance overhead </a:t>
            </a:r>
          </a:p>
          <a:p>
            <a:pPr lvl="1"/>
            <a:r>
              <a:rPr kumimoji="1" lang="en-US" altLang="zh-CN" dirty="0"/>
              <a:t>Not suited for </a:t>
            </a:r>
            <a:r>
              <a:rPr kumimoji="1" lang="en-US" altLang="zh-CN" b="1" dirty="0">
                <a:solidFill>
                  <a:srgbClr val="C00000"/>
                </a:solidFill>
              </a:rPr>
              <a:t>near-real-time</a:t>
            </a:r>
            <a:r>
              <a:rPr kumimoji="1" lang="en-US" altLang="zh-CN" dirty="0"/>
              <a:t> processes</a:t>
            </a:r>
          </a:p>
          <a:p>
            <a:pPr lvl="1"/>
            <a:r>
              <a:rPr kumimoji="1" lang="en-US" altLang="zh-CN" dirty="0"/>
              <a:t>Cannot start a new phase util previous completed </a:t>
            </a:r>
          </a:p>
          <a:p>
            <a:pPr lvl="1"/>
            <a:r>
              <a:rPr kumimoji="1" lang="en-US" altLang="zh-CN" dirty="0"/>
              <a:t>Not optimized for specific tasks (e.g., Graph, ML)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696359-92BB-9742-8086-A13F8DBB6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302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GraphLab: Big Data Analytics Scaled From Inspiration to Production | AWS  Startups Blog">
            <a:extLst>
              <a:ext uri="{FF2B5EF4-FFF2-40B4-BE49-F238E27FC236}">
                <a16:creationId xmlns:a16="http://schemas.microsoft.com/office/drawing/2014/main" id="{8D906E62-54BE-FA4F-A9E7-0F296EA36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046" y="1347140"/>
            <a:ext cx="1539908" cy="108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ensorFlow">
            <a:extLst>
              <a:ext uri="{FF2B5EF4-FFF2-40B4-BE49-F238E27FC236}">
                <a16:creationId xmlns:a16="http://schemas.microsoft.com/office/drawing/2014/main" id="{B84F5C65-DAE0-F94F-BD73-A62B2F793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324" y="2857500"/>
            <a:ext cx="2031476" cy="113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B38E0F6-34F4-D849-A21F-8323E019D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MapReduce cannot address all the issues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676CA8-2E96-AF47-A178-360664737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5921AFE-B14E-D140-A58C-68BAA58E0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416" y="1353956"/>
            <a:ext cx="1080120" cy="108012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5D1ABDA-8151-E543-BE71-463572BBF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7664" y="2634364"/>
            <a:ext cx="1080120" cy="10801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837DB95-DE21-684C-8AE1-E6194ADFC5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2477" y="4369668"/>
            <a:ext cx="1080120" cy="108012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5AEA9C7-D26E-AF4E-91A3-2E20B4FBA8F1}"/>
              </a:ext>
            </a:extLst>
          </p:cNvPr>
          <p:cNvSpPr/>
          <p:nvPr/>
        </p:nvSpPr>
        <p:spPr>
          <a:xfrm>
            <a:off x="540000" y="3035903"/>
            <a:ext cx="10823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</a:t>
            </a:r>
          </a:p>
          <a:p>
            <a:r>
              <a:rPr kumimoji="1" lang="en-US" altLang="zh-CN" dirty="0"/>
              <a:t>Learning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C9E96D2-D1AD-684D-983A-4BB3A414068D}"/>
              </a:ext>
            </a:extLst>
          </p:cNvPr>
          <p:cNvSpPr/>
          <p:nvPr/>
        </p:nvSpPr>
        <p:spPr>
          <a:xfrm>
            <a:off x="540000" y="1731135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Graph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0356F22-9CB0-B846-9503-D9725E0B119A}"/>
              </a:ext>
            </a:extLst>
          </p:cNvPr>
          <p:cNvSpPr/>
          <p:nvPr/>
        </p:nvSpPr>
        <p:spPr>
          <a:xfrm>
            <a:off x="540000" y="4804281"/>
            <a:ext cx="9156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Search</a:t>
            </a:r>
          </a:p>
          <a:p>
            <a:r>
              <a:rPr kumimoji="1" lang="en-US" altLang="zh-CN" dirty="0"/>
              <a:t>Engine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6A745ED-7A5E-0744-8D8B-3D7275E7DC92}"/>
              </a:ext>
            </a:extLst>
          </p:cNvPr>
          <p:cNvSpPr/>
          <p:nvPr/>
        </p:nvSpPr>
        <p:spPr>
          <a:xfrm rot="5400000">
            <a:off x="1861109" y="3775020"/>
            <a:ext cx="67197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800" dirty="0"/>
              <a:t>…</a:t>
            </a:r>
            <a:endParaRPr lang="zh-CN" altLang="en-US" sz="38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75E9924-97D9-2B4B-98F0-CFAD6F2056C0}"/>
              </a:ext>
            </a:extLst>
          </p:cNvPr>
          <p:cNvSpPr/>
          <p:nvPr/>
        </p:nvSpPr>
        <p:spPr>
          <a:xfrm>
            <a:off x="3229933" y="2659169"/>
            <a:ext cx="2811988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800" dirty="0">
                <a:solidFill>
                  <a:srgbClr val="FF0066"/>
                </a:solidFill>
              </a:rPr>
              <a:t>MapReduce</a:t>
            </a:r>
            <a:endParaRPr lang="zh-CN" altLang="en-US" sz="3800" dirty="0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EFDDC6D9-84B0-1D4C-B73F-80C142B6430F}"/>
              </a:ext>
            </a:extLst>
          </p:cNvPr>
          <p:cNvSpPr/>
          <p:nvPr/>
        </p:nvSpPr>
        <p:spPr>
          <a:xfrm>
            <a:off x="2592371" y="1730629"/>
            <a:ext cx="518474" cy="1031425"/>
          </a:xfrm>
          <a:custGeom>
            <a:avLst/>
            <a:gdLst>
              <a:gd name="connsiteX0" fmla="*/ 0 w 518474"/>
              <a:gd name="connsiteY0" fmla="*/ 3903 h 1031425"/>
              <a:gd name="connsiteX1" fmla="*/ 367645 w 518474"/>
              <a:gd name="connsiteY1" fmla="*/ 107598 h 1031425"/>
              <a:gd name="connsiteX2" fmla="*/ 282804 w 518474"/>
              <a:gd name="connsiteY2" fmla="*/ 720340 h 1031425"/>
              <a:gd name="connsiteX3" fmla="*/ 518474 w 518474"/>
              <a:gd name="connsiteY3" fmla="*/ 1031425 h 103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474" h="1031425">
                <a:moveTo>
                  <a:pt x="0" y="3903"/>
                </a:moveTo>
                <a:cubicBezTo>
                  <a:pt x="160255" y="-3953"/>
                  <a:pt x="320511" y="-11808"/>
                  <a:pt x="367645" y="107598"/>
                </a:cubicBezTo>
                <a:cubicBezTo>
                  <a:pt x="414779" y="227004"/>
                  <a:pt x="257666" y="566369"/>
                  <a:pt x="282804" y="720340"/>
                </a:cubicBezTo>
                <a:cubicBezTo>
                  <a:pt x="307942" y="874311"/>
                  <a:pt x="413208" y="952868"/>
                  <a:pt x="518474" y="1031425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任意形状 13">
            <a:extLst>
              <a:ext uri="{FF2B5EF4-FFF2-40B4-BE49-F238E27FC236}">
                <a16:creationId xmlns:a16="http://schemas.microsoft.com/office/drawing/2014/main" id="{BF0EC24A-D662-5E44-BC7F-41A08B6086E2}"/>
              </a:ext>
            </a:extLst>
          </p:cNvPr>
          <p:cNvSpPr/>
          <p:nvPr/>
        </p:nvSpPr>
        <p:spPr>
          <a:xfrm>
            <a:off x="2545237" y="3035431"/>
            <a:ext cx="518474" cy="104073"/>
          </a:xfrm>
          <a:custGeom>
            <a:avLst/>
            <a:gdLst>
              <a:gd name="connsiteX0" fmla="*/ 0 w 518474"/>
              <a:gd name="connsiteY0" fmla="*/ 28280 h 104073"/>
              <a:gd name="connsiteX1" fmla="*/ 207390 w 518474"/>
              <a:gd name="connsiteY1" fmla="*/ 103695 h 104073"/>
              <a:gd name="connsiteX2" fmla="*/ 518474 w 518474"/>
              <a:gd name="connsiteY2" fmla="*/ 0 h 10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8474" h="104073">
                <a:moveTo>
                  <a:pt x="0" y="28280"/>
                </a:moveTo>
                <a:cubicBezTo>
                  <a:pt x="60489" y="68344"/>
                  <a:pt x="120978" y="108408"/>
                  <a:pt x="207390" y="103695"/>
                </a:cubicBezTo>
                <a:cubicBezTo>
                  <a:pt x="293802" y="98982"/>
                  <a:pt x="406138" y="49491"/>
                  <a:pt x="518474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51C07794-57D7-D14A-A026-538CA740032C}"/>
              </a:ext>
            </a:extLst>
          </p:cNvPr>
          <p:cNvSpPr/>
          <p:nvPr/>
        </p:nvSpPr>
        <p:spPr>
          <a:xfrm>
            <a:off x="2771480" y="3374796"/>
            <a:ext cx="503165" cy="1704005"/>
          </a:xfrm>
          <a:custGeom>
            <a:avLst/>
            <a:gdLst>
              <a:gd name="connsiteX0" fmla="*/ 0 w 503165"/>
              <a:gd name="connsiteY0" fmla="*/ 1668544 h 1704005"/>
              <a:gd name="connsiteX1" fmla="*/ 499621 w 503165"/>
              <a:gd name="connsiteY1" fmla="*/ 1574276 h 1704005"/>
              <a:gd name="connsiteX2" fmla="*/ 235671 w 503165"/>
              <a:gd name="connsiteY2" fmla="*/ 612742 h 1704005"/>
              <a:gd name="connsiteX3" fmla="*/ 480767 w 503165"/>
              <a:gd name="connsiteY3" fmla="*/ 0 h 1704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3165" h="1704005">
                <a:moveTo>
                  <a:pt x="0" y="1668544"/>
                </a:moveTo>
                <a:cubicBezTo>
                  <a:pt x="230171" y="1709393"/>
                  <a:pt x="460343" y="1750243"/>
                  <a:pt x="499621" y="1574276"/>
                </a:cubicBezTo>
                <a:cubicBezTo>
                  <a:pt x="538899" y="1398309"/>
                  <a:pt x="238813" y="875121"/>
                  <a:pt x="235671" y="612742"/>
                </a:cubicBezTo>
                <a:cubicBezTo>
                  <a:pt x="232529" y="350363"/>
                  <a:pt x="356648" y="175181"/>
                  <a:pt x="480767" y="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C8045A35-BDAE-F04B-9761-5A1060369B27}"/>
              </a:ext>
            </a:extLst>
          </p:cNvPr>
          <p:cNvSpPr/>
          <p:nvPr/>
        </p:nvSpPr>
        <p:spPr>
          <a:xfrm>
            <a:off x="6080289" y="2037585"/>
            <a:ext cx="575035" cy="987102"/>
          </a:xfrm>
          <a:custGeom>
            <a:avLst/>
            <a:gdLst>
              <a:gd name="connsiteX0" fmla="*/ 0 w 575035"/>
              <a:gd name="connsiteY0" fmla="*/ 922431 h 987102"/>
              <a:gd name="connsiteX1" fmla="*/ 320511 w 575035"/>
              <a:gd name="connsiteY1" fmla="*/ 903578 h 987102"/>
              <a:gd name="connsiteX2" fmla="*/ 216816 w 575035"/>
              <a:gd name="connsiteY2" fmla="*/ 102300 h 987102"/>
              <a:gd name="connsiteX3" fmla="*/ 575035 w 575035"/>
              <a:gd name="connsiteY3" fmla="*/ 36312 h 98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5035" h="987102">
                <a:moveTo>
                  <a:pt x="0" y="922431"/>
                </a:moveTo>
                <a:cubicBezTo>
                  <a:pt x="142187" y="981349"/>
                  <a:pt x="284375" y="1040267"/>
                  <a:pt x="320511" y="903578"/>
                </a:cubicBezTo>
                <a:cubicBezTo>
                  <a:pt x="356647" y="766889"/>
                  <a:pt x="174395" y="246844"/>
                  <a:pt x="216816" y="102300"/>
                </a:cubicBezTo>
                <a:cubicBezTo>
                  <a:pt x="259237" y="-42244"/>
                  <a:pt x="417136" y="-2966"/>
                  <a:pt x="575035" y="36312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FD9CDF99-92F4-1640-A2FA-9EE144ADCB37}"/>
              </a:ext>
            </a:extLst>
          </p:cNvPr>
          <p:cNvSpPr/>
          <p:nvPr/>
        </p:nvSpPr>
        <p:spPr>
          <a:xfrm>
            <a:off x="6014301" y="3063711"/>
            <a:ext cx="735291" cy="728563"/>
          </a:xfrm>
          <a:custGeom>
            <a:avLst/>
            <a:gdLst>
              <a:gd name="connsiteX0" fmla="*/ 0 w 735291"/>
              <a:gd name="connsiteY0" fmla="*/ 0 h 728563"/>
              <a:gd name="connsiteX1" fmla="*/ 386499 w 735291"/>
              <a:gd name="connsiteY1" fmla="*/ 301658 h 728563"/>
              <a:gd name="connsiteX2" fmla="*/ 386499 w 735291"/>
              <a:gd name="connsiteY2" fmla="*/ 688157 h 728563"/>
              <a:gd name="connsiteX3" fmla="*/ 735291 w 735291"/>
              <a:gd name="connsiteY3" fmla="*/ 697584 h 728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291" h="728563">
                <a:moveTo>
                  <a:pt x="0" y="0"/>
                </a:moveTo>
                <a:cubicBezTo>
                  <a:pt x="161041" y="93482"/>
                  <a:pt x="322083" y="186965"/>
                  <a:pt x="386499" y="301658"/>
                </a:cubicBezTo>
                <a:cubicBezTo>
                  <a:pt x="450915" y="416351"/>
                  <a:pt x="328367" y="622169"/>
                  <a:pt x="386499" y="688157"/>
                </a:cubicBezTo>
                <a:cubicBezTo>
                  <a:pt x="444631" y="754145"/>
                  <a:pt x="589961" y="725864"/>
                  <a:pt x="735291" y="69758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3A632196-2C86-6344-9457-E1F6501B5728}"/>
              </a:ext>
            </a:extLst>
          </p:cNvPr>
          <p:cNvSpPr/>
          <p:nvPr/>
        </p:nvSpPr>
        <p:spPr>
          <a:xfrm>
            <a:off x="6052008" y="3195687"/>
            <a:ext cx="1036949" cy="1688202"/>
          </a:xfrm>
          <a:custGeom>
            <a:avLst/>
            <a:gdLst>
              <a:gd name="connsiteX0" fmla="*/ 0 w 1036949"/>
              <a:gd name="connsiteY0" fmla="*/ 0 h 1688202"/>
              <a:gd name="connsiteX1" fmla="*/ 339365 w 1036949"/>
              <a:gd name="connsiteY1" fmla="*/ 1102936 h 1688202"/>
              <a:gd name="connsiteX2" fmla="*/ 424206 w 1036949"/>
              <a:gd name="connsiteY2" fmla="*/ 1630837 h 1688202"/>
              <a:gd name="connsiteX3" fmla="*/ 1036949 w 1036949"/>
              <a:gd name="connsiteY3" fmla="*/ 1649690 h 1688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6949" h="1688202">
                <a:moveTo>
                  <a:pt x="0" y="0"/>
                </a:moveTo>
                <a:cubicBezTo>
                  <a:pt x="134332" y="415565"/>
                  <a:pt x="268664" y="831130"/>
                  <a:pt x="339365" y="1102936"/>
                </a:cubicBezTo>
                <a:cubicBezTo>
                  <a:pt x="410066" y="1374742"/>
                  <a:pt x="307942" y="1539711"/>
                  <a:pt x="424206" y="1630837"/>
                </a:cubicBezTo>
                <a:cubicBezTo>
                  <a:pt x="540470" y="1721963"/>
                  <a:pt x="788709" y="1685826"/>
                  <a:pt x="1036949" y="164969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D399123-2C40-264D-B7C8-F9FC595870CC}"/>
              </a:ext>
            </a:extLst>
          </p:cNvPr>
          <p:cNvSpPr/>
          <p:nvPr/>
        </p:nvSpPr>
        <p:spPr>
          <a:xfrm>
            <a:off x="7164288" y="4682047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Caffeine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49DFF04-3852-8B43-8AD4-BFD66206999D}"/>
              </a:ext>
            </a:extLst>
          </p:cNvPr>
          <p:cNvSpPr/>
          <p:nvPr/>
        </p:nvSpPr>
        <p:spPr>
          <a:xfrm>
            <a:off x="7088957" y="4983203"/>
            <a:ext cx="1656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/>
              <a:t>Google’s new search </a:t>
            </a:r>
          </a:p>
          <a:p>
            <a:r>
              <a:rPr kumimoji="1" lang="en-US" altLang="zh-CN" sz="1200" dirty="0"/>
              <a:t>engine</a:t>
            </a:r>
            <a:endParaRPr lang="zh-CN" altLang="en-US" sz="12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1898704-041D-1148-924C-C6FD04EB2480}"/>
              </a:ext>
            </a:extLst>
          </p:cNvPr>
          <p:cNvSpPr/>
          <p:nvPr/>
        </p:nvSpPr>
        <p:spPr>
          <a:xfrm>
            <a:off x="7126664" y="3751962"/>
            <a:ext cx="135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/>
              <a:t>Machine learning</a:t>
            </a:r>
          </a:p>
          <a:p>
            <a:r>
              <a:rPr kumimoji="1" lang="en-US" altLang="zh-CN" sz="1200" dirty="0"/>
              <a:t>frameworks </a:t>
            </a:r>
            <a:endParaRPr lang="zh-CN" altLang="en-US" sz="12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5D95598-FD08-FE47-837E-7EC14FEEFA23}"/>
              </a:ext>
            </a:extLst>
          </p:cNvPr>
          <p:cNvSpPr/>
          <p:nvPr/>
        </p:nvSpPr>
        <p:spPr>
          <a:xfrm>
            <a:off x="7176059" y="2395835"/>
            <a:ext cx="17179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200" dirty="0"/>
              <a:t>Graph analytics frameworks</a:t>
            </a: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CB142CAA-751F-5D4E-9F58-46D7DFC00316}"/>
              </a:ext>
            </a:extLst>
          </p:cNvPr>
          <p:cNvCxnSpPr>
            <a:cxnSpLocks/>
          </p:cNvCxnSpPr>
          <p:nvPr/>
        </p:nvCxnSpPr>
        <p:spPr>
          <a:xfrm>
            <a:off x="683568" y="1201316"/>
            <a:ext cx="7551092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CD66620F-147B-2547-8718-FD3CBA59BBC4}"/>
              </a:ext>
            </a:extLst>
          </p:cNvPr>
          <p:cNvSpPr/>
          <p:nvPr/>
        </p:nvSpPr>
        <p:spPr>
          <a:xfrm>
            <a:off x="4291410" y="1016650"/>
            <a:ext cx="68903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9281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4887A0-3901-EE4E-816B-3F7B06D3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Restrictiveness of MapReduce Programming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15160E-32E6-7F42-AAC0-953465C2C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Question#1</a:t>
            </a:r>
          </a:p>
          <a:p>
            <a:pPr lvl="1"/>
            <a:r>
              <a:rPr lang="en-US" altLang="zh-CN" dirty="0"/>
              <a:t>How can we use MapReduce to implement “find the five most popular pages”?</a:t>
            </a:r>
          </a:p>
          <a:p>
            <a:r>
              <a:rPr lang="en-US" altLang="zh-CN" dirty="0"/>
              <a:t>Hint:</a:t>
            </a:r>
          </a:p>
          <a:p>
            <a:pPr lvl="1"/>
            <a:r>
              <a:rPr lang="en-US" altLang="zh-CN" dirty="0"/>
              <a:t>We can </a:t>
            </a:r>
            <a:r>
              <a:rPr lang="en-US" altLang="zh-CN" dirty="0">
                <a:highlight>
                  <a:srgbClr val="FFFF00"/>
                </a:highlight>
              </a:rPr>
              <a:t>chain</a:t>
            </a:r>
            <a:r>
              <a:rPr lang="en-US" altLang="zh-CN" dirty="0"/>
              <a:t> multiple MapReduce tasks together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FC5951-8358-DB4A-94FF-AE815872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DCEC24-3773-014B-954F-8BE74A168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3210493"/>
            <a:ext cx="53213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4887A0-3901-EE4E-816B-3F7B06D3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Restrictiveness of MapReduce Programming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15160E-32E6-7F42-AAC0-953465C2C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Question#2: </a:t>
            </a:r>
          </a:p>
          <a:p>
            <a:pPr lvl="1"/>
            <a:r>
              <a:rPr kumimoji="1" lang="en-US" altLang="zh-CN" dirty="0"/>
              <a:t>Is chaining multiple MapReduce tasks a good solution? </a:t>
            </a:r>
          </a:p>
          <a:p>
            <a:pPr lvl="2"/>
            <a:r>
              <a:rPr kumimoji="1" lang="en-US" altLang="zh-CN" dirty="0"/>
              <a:t>E.g., programming is not easy</a:t>
            </a:r>
          </a:p>
          <a:p>
            <a:pPr lvl="2"/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map-reduce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supported,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</a:p>
          <a:p>
            <a:pPr lvl="2"/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 due to chaining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FC5951-8358-DB4A-94FF-AE815872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DCEC24-3773-014B-954F-8BE74A168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350" y="3375285"/>
            <a:ext cx="53213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039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899544-9A97-DC4C-A5F6-E96B7E763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sz="2300" dirty="0"/>
              <a:t>Performance issues of multiple-sages execution</a:t>
            </a:r>
            <a:endParaRPr kumimoji="1" lang="zh-CN" altLang="en-US" sz="23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1CB072-A3BC-7249-AD33-74218069B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MapReduce</a:t>
            </a:r>
            <a:r>
              <a:rPr kumimoji="1" lang="en-US" altLang="zh-CN" b="0" dirty="0"/>
              <a:t> runtime is not optimized for </a:t>
            </a:r>
            <a:r>
              <a:rPr kumimoji="1" lang="en-US" altLang="zh-CN" dirty="0">
                <a:solidFill>
                  <a:srgbClr val="C00000"/>
                </a:solidFill>
              </a:rPr>
              <a:t>iteration</a:t>
            </a:r>
          </a:p>
          <a:p>
            <a:pPr lvl="1"/>
            <a:r>
              <a:rPr kumimoji="1" lang="en-US" altLang="zh-CN" b="0" dirty="0"/>
              <a:t>Persistent I/O (e.g., GFS)</a:t>
            </a:r>
          </a:p>
          <a:p>
            <a:pPr marL="74250" lvl="1" indent="0">
              <a:buNone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257E26-F88D-C046-A57F-7F4800878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TextBox 172">
            <a:extLst>
              <a:ext uri="{FF2B5EF4-FFF2-40B4-BE49-F238E27FC236}">
                <a16:creationId xmlns:a16="http://schemas.microsoft.com/office/drawing/2014/main" id="{773BD134-340C-CC41-9C83-76575FA0D161}"/>
              </a:ext>
            </a:extLst>
          </p:cNvPr>
          <p:cNvSpPr txBox="1"/>
          <p:nvPr/>
        </p:nvSpPr>
        <p:spPr>
          <a:xfrm>
            <a:off x="7491394" y="2530378"/>
            <a:ext cx="5966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Time</a:t>
            </a:r>
          </a:p>
        </p:txBody>
      </p:sp>
      <p:cxnSp>
        <p:nvCxnSpPr>
          <p:cNvPr id="6" name="Straight Arrow Connector 4">
            <a:extLst>
              <a:ext uri="{FF2B5EF4-FFF2-40B4-BE49-F238E27FC236}">
                <a16:creationId xmlns:a16="http://schemas.microsoft.com/office/drawing/2014/main" id="{5FAFD43B-0A05-604A-A587-1785FB38BF47}"/>
              </a:ext>
            </a:extLst>
          </p:cNvPr>
          <p:cNvCxnSpPr/>
          <p:nvPr/>
        </p:nvCxnSpPr>
        <p:spPr>
          <a:xfrm flipV="1">
            <a:off x="1333500" y="2433030"/>
            <a:ext cx="6690000" cy="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19">
            <a:extLst>
              <a:ext uri="{FF2B5EF4-FFF2-40B4-BE49-F238E27FC236}">
                <a16:creationId xmlns:a16="http://schemas.microsoft.com/office/drawing/2014/main" id="{5103B455-1F26-1241-B333-F29447AC2E06}"/>
              </a:ext>
            </a:extLst>
          </p:cNvPr>
          <p:cNvSpPr/>
          <p:nvPr/>
        </p:nvSpPr>
        <p:spPr>
          <a:xfrm>
            <a:off x="1333500" y="2699077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8" name="Rectangle 121">
            <a:extLst>
              <a:ext uri="{FF2B5EF4-FFF2-40B4-BE49-F238E27FC236}">
                <a16:creationId xmlns:a16="http://schemas.microsoft.com/office/drawing/2014/main" id="{1816729A-26A1-B141-A600-534A6582BC8A}"/>
              </a:ext>
            </a:extLst>
          </p:cNvPr>
          <p:cNvSpPr/>
          <p:nvPr/>
        </p:nvSpPr>
        <p:spPr>
          <a:xfrm>
            <a:off x="1333500" y="3329697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9" name="Rectangle 122">
            <a:extLst>
              <a:ext uri="{FF2B5EF4-FFF2-40B4-BE49-F238E27FC236}">
                <a16:creationId xmlns:a16="http://schemas.microsoft.com/office/drawing/2014/main" id="{BC0C8E43-8FA9-F84B-B8BA-FC7E75905BF3}"/>
              </a:ext>
            </a:extLst>
          </p:cNvPr>
          <p:cNvSpPr/>
          <p:nvPr/>
        </p:nvSpPr>
        <p:spPr>
          <a:xfrm>
            <a:off x="1333500" y="3706848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0" name="Rectangle 123">
            <a:extLst>
              <a:ext uri="{FF2B5EF4-FFF2-40B4-BE49-F238E27FC236}">
                <a16:creationId xmlns:a16="http://schemas.microsoft.com/office/drawing/2014/main" id="{8AA53DCD-8089-9046-B47E-161ED030FD17}"/>
              </a:ext>
            </a:extLst>
          </p:cNvPr>
          <p:cNvSpPr/>
          <p:nvPr/>
        </p:nvSpPr>
        <p:spPr>
          <a:xfrm>
            <a:off x="1333500" y="423072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1" name="Rectangle 124">
            <a:extLst>
              <a:ext uri="{FF2B5EF4-FFF2-40B4-BE49-F238E27FC236}">
                <a16:creationId xmlns:a16="http://schemas.microsoft.com/office/drawing/2014/main" id="{D8CC3109-C540-454F-BB15-C275C8858F0E}"/>
              </a:ext>
            </a:extLst>
          </p:cNvPr>
          <p:cNvSpPr/>
          <p:nvPr/>
        </p:nvSpPr>
        <p:spPr>
          <a:xfrm>
            <a:off x="1333500" y="4546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12" name="Group 6148">
            <a:extLst>
              <a:ext uri="{FF2B5EF4-FFF2-40B4-BE49-F238E27FC236}">
                <a16:creationId xmlns:a16="http://schemas.microsoft.com/office/drawing/2014/main" id="{1229FC61-BF47-4244-93D5-93D48FC94A6C}"/>
              </a:ext>
            </a:extLst>
          </p:cNvPr>
          <p:cNvGrpSpPr/>
          <p:nvPr/>
        </p:nvGrpSpPr>
        <p:grpSpPr>
          <a:xfrm>
            <a:off x="2466251" y="2846331"/>
            <a:ext cx="1494669" cy="300000"/>
            <a:chOff x="2045100" y="3620161"/>
            <a:chExt cx="1793603" cy="360000"/>
          </a:xfrm>
        </p:grpSpPr>
        <p:sp>
          <p:nvSpPr>
            <p:cNvPr id="13" name="Rounded Rectangle 127">
              <a:extLst>
                <a:ext uri="{FF2B5EF4-FFF2-40B4-BE49-F238E27FC236}">
                  <a16:creationId xmlns:a16="http://schemas.microsoft.com/office/drawing/2014/main" id="{173F6603-40B6-7540-BCAB-28AD55B460ED}"/>
                </a:ext>
              </a:extLst>
            </p:cNvPr>
            <p:cNvSpPr/>
            <p:nvPr/>
          </p:nvSpPr>
          <p:spPr>
            <a:xfrm>
              <a:off x="2045100" y="3620161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4" name="Rounded Rectangle 136">
              <a:extLst>
                <a:ext uri="{FF2B5EF4-FFF2-40B4-BE49-F238E27FC236}">
                  <a16:creationId xmlns:a16="http://schemas.microsoft.com/office/drawing/2014/main" id="{D53D1B23-6B07-A740-A59F-7442DAEE3D75}"/>
                </a:ext>
              </a:extLst>
            </p:cNvPr>
            <p:cNvSpPr/>
            <p:nvPr/>
          </p:nvSpPr>
          <p:spPr>
            <a:xfrm>
              <a:off x="2758703" y="3620161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5" name="Straight Arrow Connector 138">
            <a:extLst>
              <a:ext uri="{FF2B5EF4-FFF2-40B4-BE49-F238E27FC236}">
                <a16:creationId xmlns:a16="http://schemas.microsoft.com/office/drawing/2014/main" id="{A0AC1E8F-C440-F342-BF29-EA501D430616}"/>
              </a:ext>
            </a:extLst>
          </p:cNvPr>
          <p:cNvCxnSpPr>
            <a:stCxn id="7" idx="3"/>
            <a:endCxn id="13" idx="1"/>
          </p:cNvCxnSpPr>
          <p:nvPr/>
        </p:nvCxnSpPr>
        <p:spPr>
          <a:xfrm>
            <a:off x="1933500" y="2849077"/>
            <a:ext cx="532750" cy="14725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40">
            <a:extLst>
              <a:ext uri="{FF2B5EF4-FFF2-40B4-BE49-F238E27FC236}">
                <a16:creationId xmlns:a16="http://schemas.microsoft.com/office/drawing/2014/main" id="{8FB96427-D0FC-AE45-8B58-2F79902DBE12}"/>
              </a:ext>
            </a:extLst>
          </p:cNvPr>
          <p:cNvCxnSpPr>
            <a:stCxn id="8" idx="3"/>
          </p:cNvCxnSpPr>
          <p:nvPr/>
        </p:nvCxnSpPr>
        <p:spPr>
          <a:xfrm>
            <a:off x="1933500" y="3479697"/>
            <a:ext cx="532750" cy="8565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41">
            <a:extLst>
              <a:ext uri="{FF2B5EF4-FFF2-40B4-BE49-F238E27FC236}">
                <a16:creationId xmlns:a16="http://schemas.microsoft.com/office/drawing/2014/main" id="{8F7C119C-8FA6-2441-BE1C-2F34ED559D0A}"/>
              </a:ext>
            </a:extLst>
          </p:cNvPr>
          <p:cNvCxnSpPr>
            <a:stCxn id="11" idx="3"/>
            <a:endCxn id="24" idx="1"/>
          </p:cNvCxnSpPr>
          <p:nvPr/>
        </p:nvCxnSpPr>
        <p:spPr>
          <a:xfrm flipV="1">
            <a:off x="1933500" y="4647313"/>
            <a:ext cx="532750" cy="4871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42">
            <a:extLst>
              <a:ext uri="{FF2B5EF4-FFF2-40B4-BE49-F238E27FC236}">
                <a16:creationId xmlns:a16="http://schemas.microsoft.com/office/drawing/2014/main" id="{F7409640-03A6-184D-9B4D-EEF90DAFB93B}"/>
              </a:ext>
            </a:extLst>
          </p:cNvPr>
          <p:cNvCxnSpPr>
            <a:stCxn id="10" idx="3"/>
          </p:cNvCxnSpPr>
          <p:nvPr/>
        </p:nvCxnSpPr>
        <p:spPr>
          <a:xfrm>
            <a:off x="1933500" y="4380720"/>
            <a:ext cx="532750" cy="150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43">
            <a:extLst>
              <a:ext uri="{FF2B5EF4-FFF2-40B4-BE49-F238E27FC236}">
                <a16:creationId xmlns:a16="http://schemas.microsoft.com/office/drawing/2014/main" id="{B72BDADB-CC91-BE47-B0F8-D56E8CC7EA80}"/>
              </a:ext>
            </a:extLst>
          </p:cNvPr>
          <p:cNvCxnSpPr>
            <a:stCxn id="9" idx="3"/>
            <a:endCxn id="21" idx="1"/>
          </p:cNvCxnSpPr>
          <p:nvPr/>
        </p:nvCxnSpPr>
        <p:spPr>
          <a:xfrm flipV="1">
            <a:off x="1933500" y="3675108"/>
            <a:ext cx="532750" cy="18174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6146">
            <a:extLst>
              <a:ext uri="{FF2B5EF4-FFF2-40B4-BE49-F238E27FC236}">
                <a16:creationId xmlns:a16="http://schemas.microsoft.com/office/drawing/2014/main" id="{3B10985D-44BB-C943-91B2-13E66CCE2756}"/>
              </a:ext>
            </a:extLst>
          </p:cNvPr>
          <p:cNvGrpSpPr/>
          <p:nvPr/>
        </p:nvGrpSpPr>
        <p:grpSpPr>
          <a:xfrm>
            <a:off x="2466251" y="3516366"/>
            <a:ext cx="1494669" cy="308742"/>
            <a:chOff x="2045100" y="4424203"/>
            <a:chExt cx="1793603" cy="370490"/>
          </a:xfrm>
        </p:grpSpPr>
        <p:sp>
          <p:nvSpPr>
            <p:cNvPr id="21" name="Rounded Rectangle 131">
              <a:extLst>
                <a:ext uri="{FF2B5EF4-FFF2-40B4-BE49-F238E27FC236}">
                  <a16:creationId xmlns:a16="http://schemas.microsoft.com/office/drawing/2014/main" id="{D2E6CCCD-ABE1-1A4F-82C5-E67AF2691E23}"/>
                </a:ext>
              </a:extLst>
            </p:cNvPr>
            <p:cNvSpPr/>
            <p:nvPr/>
          </p:nvSpPr>
          <p:spPr>
            <a:xfrm>
              <a:off x="2045100" y="4434693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2" name="Rounded Rectangle 151">
              <a:extLst>
                <a:ext uri="{FF2B5EF4-FFF2-40B4-BE49-F238E27FC236}">
                  <a16:creationId xmlns:a16="http://schemas.microsoft.com/office/drawing/2014/main" id="{8587584D-5606-9F42-A6ED-2E2BD0BC0D14}"/>
                </a:ext>
              </a:extLst>
            </p:cNvPr>
            <p:cNvSpPr/>
            <p:nvPr/>
          </p:nvSpPr>
          <p:spPr>
            <a:xfrm>
              <a:off x="2758703" y="4424203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23" name="Group 6145">
            <a:extLst>
              <a:ext uri="{FF2B5EF4-FFF2-40B4-BE49-F238E27FC236}">
                <a16:creationId xmlns:a16="http://schemas.microsoft.com/office/drawing/2014/main" id="{D6A34F03-62C0-CD4A-A129-70A832FDB5E1}"/>
              </a:ext>
            </a:extLst>
          </p:cNvPr>
          <p:cNvGrpSpPr/>
          <p:nvPr/>
        </p:nvGrpSpPr>
        <p:grpSpPr>
          <a:xfrm>
            <a:off x="2466251" y="4497313"/>
            <a:ext cx="1494669" cy="300000"/>
            <a:chOff x="2045100" y="5601340"/>
            <a:chExt cx="1793603" cy="360000"/>
          </a:xfrm>
        </p:grpSpPr>
        <p:sp>
          <p:nvSpPr>
            <p:cNvPr id="24" name="Rounded Rectangle 135">
              <a:extLst>
                <a:ext uri="{FF2B5EF4-FFF2-40B4-BE49-F238E27FC236}">
                  <a16:creationId xmlns:a16="http://schemas.microsoft.com/office/drawing/2014/main" id="{47597F52-0B9E-5849-AA54-E14C81B19B20}"/>
                </a:ext>
              </a:extLst>
            </p:cNvPr>
            <p:cNvSpPr/>
            <p:nvPr/>
          </p:nvSpPr>
          <p:spPr>
            <a:xfrm>
              <a:off x="2045100" y="560134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5" name="Rounded Rectangle 152">
              <a:extLst>
                <a:ext uri="{FF2B5EF4-FFF2-40B4-BE49-F238E27FC236}">
                  <a16:creationId xmlns:a16="http://schemas.microsoft.com/office/drawing/2014/main" id="{7D6F634E-2369-0E46-80D1-F39895FC47E6}"/>
                </a:ext>
              </a:extLst>
            </p:cNvPr>
            <p:cNvSpPr/>
            <p:nvPr/>
          </p:nvSpPr>
          <p:spPr>
            <a:xfrm>
              <a:off x="2758703" y="560134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26" name="Straight Arrow Connector 173">
            <a:extLst>
              <a:ext uri="{FF2B5EF4-FFF2-40B4-BE49-F238E27FC236}">
                <a16:creationId xmlns:a16="http://schemas.microsoft.com/office/drawing/2014/main" id="{4E0A7654-4812-ED42-ABC1-E6CBD2A80B52}"/>
              </a:ext>
            </a:extLst>
          </p:cNvPr>
          <p:cNvCxnSpPr>
            <a:stCxn id="8" idx="3"/>
          </p:cNvCxnSpPr>
          <p:nvPr/>
        </p:nvCxnSpPr>
        <p:spPr>
          <a:xfrm flipV="1">
            <a:off x="1933500" y="3114030"/>
            <a:ext cx="532750" cy="36566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74">
            <a:extLst>
              <a:ext uri="{FF2B5EF4-FFF2-40B4-BE49-F238E27FC236}">
                <a16:creationId xmlns:a16="http://schemas.microsoft.com/office/drawing/2014/main" id="{1EE86BB6-8EB6-D644-9FDE-521635D24317}"/>
              </a:ext>
            </a:extLst>
          </p:cNvPr>
          <p:cNvSpPr/>
          <p:nvPr/>
        </p:nvSpPr>
        <p:spPr>
          <a:xfrm>
            <a:off x="4254500" y="2687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8" name="Rectangle 175">
            <a:extLst>
              <a:ext uri="{FF2B5EF4-FFF2-40B4-BE49-F238E27FC236}">
                <a16:creationId xmlns:a16="http://schemas.microsoft.com/office/drawing/2014/main" id="{C38A408E-2567-224B-AACF-9966EC7719B5}"/>
              </a:ext>
            </a:extLst>
          </p:cNvPr>
          <p:cNvSpPr/>
          <p:nvPr/>
        </p:nvSpPr>
        <p:spPr>
          <a:xfrm>
            <a:off x="4254500" y="331765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9" name="Rectangle 176">
            <a:extLst>
              <a:ext uri="{FF2B5EF4-FFF2-40B4-BE49-F238E27FC236}">
                <a16:creationId xmlns:a16="http://schemas.microsoft.com/office/drawing/2014/main" id="{58BB703C-8F3B-2A4E-9403-4948E416E19C}"/>
              </a:ext>
            </a:extLst>
          </p:cNvPr>
          <p:cNvSpPr/>
          <p:nvPr/>
        </p:nvSpPr>
        <p:spPr>
          <a:xfrm>
            <a:off x="4254500" y="3830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0" name="Rectangle 177">
            <a:extLst>
              <a:ext uri="{FF2B5EF4-FFF2-40B4-BE49-F238E27FC236}">
                <a16:creationId xmlns:a16="http://schemas.microsoft.com/office/drawing/2014/main" id="{77569E9E-C973-774D-B928-431F2F603FD9}"/>
              </a:ext>
            </a:extLst>
          </p:cNvPr>
          <p:cNvSpPr/>
          <p:nvPr/>
        </p:nvSpPr>
        <p:spPr>
          <a:xfrm>
            <a:off x="4254500" y="47365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31" name="Group 6149">
            <a:extLst>
              <a:ext uri="{FF2B5EF4-FFF2-40B4-BE49-F238E27FC236}">
                <a16:creationId xmlns:a16="http://schemas.microsoft.com/office/drawing/2014/main" id="{7EC84DBB-AE08-0746-8767-C7E765A71E3D}"/>
              </a:ext>
            </a:extLst>
          </p:cNvPr>
          <p:cNvGrpSpPr/>
          <p:nvPr/>
        </p:nvGrpSpPr>
        <p:grpSpPr>
          <a:xfrm>
            <a:off x="5363331" y="2834284"/>
            <a:ext cx="1494669" cy="300000"/>
            <a:chOff x="5550300" y="3605705"/>
            <a:chExt cx="1793603" cy="360000"/>
          </a:xfrm>
        </p:grpSpPr>
        <p:sp>
          <p:nvSpPr>
            <p:cNvPr id="32" name="Rounded Rectangle 179">
              <a:extLst>
                <a:ext uri="{FF2B5EF4-FFF2-40B4-BE49-F238E27FC236}">
                  <a16:creationId xmlns:a16="http://schemas.microsoft.com/office/drawing/2014/main" id="{8FC93DDB-08C7-2740-8624-646A47E6560A}"/>
                </a:ext>
              </a:extLst>
            </p:cNvPr>
            <p:cNvSpPr/>
            <p:nvPr/>
          </p:nvSpPr>
          <p:spPr>
            <a:xfrm>
              <a:off x="5550300" y="3605705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33" name="Rounded Rectangle 182">
              <a:extLst>
                <a:ext uri="{FF2B5EF4-FFF2-40B4-BE49-F238E27FC236}">
                  <a16:creationId xmlns:a16="http://schemas.microsoft.com/office/drawing/2014/main" id="{86938B1A-8DF5-794D-8B90-F7A2F8285F26}"/>
                </a:ext>
              </a:extLst>
            </p:cNvPr>
            <p:cNvSpPr/>
            <p:nvPr/>
          </p:nvSpPr>
          <p:spPr>
            <a:xfrm>
              <a:off x="6263903" y="3605705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34" name="Straight Arrow Connector 183">
            <a:extLst>
              <a:ext uri="{FF2B5EF4-FFF2-40B4-BE49-F238E27FC236}">
                <a16:creationId xmlns:a16="http://schemas.microsoft.com/office/drawing/2014/main" id="{06B13549-D978-2340-A206-D1D78468CAC9}"/>
              </a:ext>
            </a:extLst>
          </p:cNvPr>
          <p:cNvCxnSpPr>
            <a:stCxn id="27" idx="3"/>
            <a:endCxn id="32" idx="1"/>
          </p:cNvCxnSpPr>
          <p:nvPr/>
        </p:nvCxnSpPr>
        <p:spPr>
          <a:xfrm>
            <a:off x="4854500" y="2837031"/>
            <a:ext cx="508831" cy="14725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184">
            <a:extLst>
              <a:ext uri="{FF2B5EF4-FFF2-40B4-BE49-F238E27FC236}">
                <a16:creationId xmlns:a16="http://schemas.microsoft.com/office/drawing/2014/main" id="{F459AF22-D56F-E642-9869-5A73CB063602}"/>
              </a:ext>
            </a:extLst>
          </p:cNvPr>
          <p:cNvCxnSpPr>
            <a:stCxn id="28" idx="3"/>
            <a:endCxn id="39" idx="1"/>
          </p:cNvCxnSpPr>
          <p:nvPr/>
        </p:nvCxnSpPr>
        <p:spPr>
          <a:xfrm>
            <a:off x="4854500" y="3467650"/>
            <a:ext cx="508831" cy="19541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186">
            <a:extLst>
              <a:ext uri="{FF2B5EF4-FFF2-40B4-BE49-F238E27FC236}">
                <a16:creationId xmlns:a16="http://schemas.microsoft.com/office/drawing/2014/main" id="{074206D9-826D-4C45-BC27-D9C419F4328A}"/>
              </a:ext>
            </a:extLst>
          </p:cNvPr>
          <p:cNvCxnSpPr>
            <a:stCxn id="30" idx="3"/>
          </p:cNvCxnSpPr>
          <p:nvPr/>
        </p:nvCxnSpPr>
        <p:spPr>
          <a:xfrm flipV="1">
            <a:off x="4854500" y="4320530"/>
            <a:ext cx="508831" cy="566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187">
            <a:extLst>
              <a:ext uri="{FF2B5EF4-FFF2-40B4-BE49-F238E27FC236}">
                <a16:creationId xmlns:a16="http://schemas.microsoft.com/office/drawing/2014/main" id="{307925DD-103E-214E-B00E-9B9E9918F79C}"/>
              </a:ext>
            </a:extLst>
          </p:cNvPr>
          <p:cNvCxnSpPr>
            <a:stCxn id="29" idx="3"/>
          </p:cNvCxnSpPr>
          <p:nvPr/>
        </p:nvCxnSpPr>
        <p:spPr>
          <a:xfrm>
            <a:off x="4854500" y="3980030"/>
            <a:ext cx="508831" cy="9525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6152">
            <a:extLst>
              <a:ext uri="{FF2B5EF4-FFF2-40B4-BE49-F238E27FC236}">
                <a16:creationId xmlns:a16="http://schemas.microsoft.com/office/drawing/2014/main" id="{8A1ED3D2-01EE-4A49-B4A7-754EC2A17A45}"/>
              </a:ext>
            </a:extLst>
          </p:cNvPr>
          <p:cNvGrpSpPr/>
          <p:nvPr/>
        </p:nvGrpSpPr>
        <p:grpSpPr>
          <a:xfrm>
            <a:off x="5363331" y="3504319"/>
            <a:ext cx="1494669" cy="308742"/>
            <a:chOff x="5550300" y="4409747"/>
            <a:chExt cx="1793603" cy="370490"/>
          </a:xfrm>
        </p:grpSpPr>
        <p:sp>
          <p:nvSpPr>
            <p:cNvPr id="39" name="Rounded Rectangle 180">
              <a:extLst>
                <a:ext uri="{FF2B5EF4-FFF2-40B4-BE49-F238E27FC236}">
                  <a16:creationId xmlns:a16="http://schemas.microsoft.com/office/drawing/2014/main" id="{6D680D42-DC4A-5644-B307-D2203A48C47C}"/>
                </a:ext>
              </a:extLst>
            </p:cNvPr>
            <p:cNvSpPr/>
            <p:nvPr/>
          </p:nvSpPr>
          <p:spPr>
            <a:xfrm>
              <a:off x="5550300" y="4420237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" name="Rounded Rectangle 188">
              <a:extLst>
                <a:ext uri="{FF2B5EF4-FFF2-40B4-BE49-F238E27FC236}">
                  <a16:creationId xmlns:a16="http://schemas.microsoft.com/office/drawing/2014/main" id="{8F120FBF-80A8-9942-A1D8-B705F2CF4285}"/>
                </a:ext>
              </a:extLst>
            </p:cNvPr>
            <p:cNvSpPr/>
            <p:nvPr/>
          </p:nvSpPr>
          <p:spPr>
            <a:xfrm>
              <a:off x="6263903" y="4409747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41" name="Group 6151">
            <a:extLst>
              <a:ext uri="{FF2B5EF4-FFF2-40B4-BE49-F238E27FC236}">
                <a16:creationId xmlns:a16="http://schemas.microsoft.com/office/drawing/2014/main" id="{3D20A8EA-A49A-0644-80FD-42B6F3D62216}"/>
              </a:ext>
            </a:extLst>
          </p:cNvPr>
          <p:cNvGrpSpPr/>
          <p:nvPr/>
        </p:nvGrpSpPr>
        <p:grpSpPr>
          <a:xfrm>
            <a:off x="5363331" y="4020530"/>
            <a:ext cx="1494669" cy="300000"/>
            <a:chOff x="5550300" y="5029200"/>
            <a:chExt cx="1793603" cy="360000"/>
          </a:xfrm>
        </p:grpSpPr>
        <p:sp>
          <p:nvSpPr>
            <p:cNvPr id="42" name="Rounded Rectangle 181">
              <a:extLst>
                <a:ext uri="{FF2B5EF4-FFF2-40B4-BE49-F238E27FC236}">
                  <a16:creationId xmlns:a16="http://schemas.microsoft.com/office/drawing/2014/main" id="{D5D13220-44E9-1842-8590-CF6891446F4A}"/>
                </a:ext>
              </a:extLst>
            </p:cNvPr>
            <p:cNvSpPr/>
            <p:nvPr/>
          </p:nvSpPr>
          <p:spPr>
            <a:xfrm>
              <a:off x="5550300" y="502920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3" name="Rounded Rectangle 189">
              <a:extLst>
                <a:ext uri="{FF2B5EF4-FFF2-40B4-BE49-F238E27FC236}">
                  <a16:creationId xmlns:a16="http://schemas.microsoft.com/office/drawing/2014/main" id="{2AE642AA-31CA-AA40-B007-A6A1F8AB996C}"/>
                </a:ext>
              </a:extLst>
            </p:cNvPr>
            <p:cNvSpPr/>
            <p:nvPr/>
          </p:nvSpPr>
          <p:spPr>
            <a:xfrm>
              <a:off x="6263903" y="502920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44" name="Straight Arrow Connector 190">
            <a:extLst>
              <a:ext uri="{FF2B5EF4-FFF2-40B4-BE49-F238E27FC236}">
                <a16:creationId xmlns:a16="http://schemas.microsoft.com/office/drawing/2014/main" id="{54FF36E7-9EDD-2240-93F5-0D4802987CF7}"/>
              </a:ext>
            </a:extLst>
          </p:cNvPr>
          <p:cNvCxnSpPr>
            <a:stCxn id="28" idx="3"/>
          </p:cNvCxnSpPr>
          <p:nvPr/>
        </p:nvCxnSpPr>
        <p:spPr>
          <a:xfrm flipV="1">
            <a:off x="4854500" y="3114030"/>
            <a:ext cx="508831" cy="35362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191">
            <a:extLst>
              <a:ext uri="{FF2B5EF4-FFF2-40B4-BE49-F238E27FC236}">
                <a16:creationId xmlns:a16="http://schemas.microsoft.com/office/drawing/2014/main" id="{3975462D-59AC-6645-88E3-89456E3471E6}"/>
              </a:ext>
            </a:extLst>
          </p:cNvPr>
          <p:cNvCxnSpPr>
            <a:stCxn id="22" idx="3"/>
            <a:endCxn id="28" idx="1"/>
          </p:cNvCxnSpPr>
          <p:nvPr/>
        </p:nvCxnSpPr>
        <p:spPr>
          <a:xfrm flipV="1">
            <a:off x="3960920" y="3467650"/>
            <a:ext cx="293581" cy="19871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192">
            <a:extLst>
              <a:ext uri="{FF2B5EF4-FFF2-40B4-BE49-F238E27FC236}">
                <a16:creationId xmlns:a16="http://schemas.microsoft.com/office/drawing/2014/main" id="{8C842BC0-5A70-E444-B55C-4A682AF60B71}"/>
              </a:ext>
            </a:extLst>
          </p:cNvPr>
          <p:cNvCxnSpPr>
            <a:stCxn id="22" idx="3"/>
            <a:endCxn id="29" idx="1"/>
          </p:cNvCxnSpPr>
          <p:nvPr/>
        </p:nvCxnSpPr>
        <p:spPr>
          <a:xfrm>
            <a:off x="3960920" y="3666366"/>
            <a:ext cx="293581" cy="31366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193">
            <a:extLst>
              <a:ext uri="{FF2B5EF4-FFF2-40B4-BE49-F238E27FC236}">
                <a16:creationId xmlns:a16="http://schemas.microsoft.com/office/drawing/2014/main" id="{77D3C2B0-A691-5049-AF8D-CAC60F159F86}"/>
              </a:ext>
            </a:extLst>
          </p:cNvPr>
          <p:cNvCxnSpPr>
            <a:stCxn id="25" idx="3"/>
            <a:endCxn id="30" idx="1"/>
          </p:cNvCxnSpPr>
          <p:nvPr/>
        </p:nvCxnSpPr>
        <p:spPr>
          <a:xfrm>
            <a:off x="3960920" y="4647313"/>
            <a:ext cx="293581" cy="23921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194">
            <a:extLst>
              <a:ext uri="{FF2B5EF4-FFF2-40B4-BE49-F238E27FC236}">
                <a16:creationId xmlns:a16="http://schemas.microsoft.com/office/drawing/2014/main" id="{7E39F268-2D25-6F4D-A24E-90DC26D079AB}"/>
              </a:ext>
            </a:extLst>
          </p:cNvPr>
          <p:cNvCxnSpPr>
            <a:stCxn id="14" idx="3"/>
            <a:endCxn id="27" idx="1"/>
          </p:cNvCxnSpPr>
          <p:nvPr/>
        </p:nvCxnSpPr>
        <p:spPr>
          <a:xfrm flipV="1">
            <a:off x="3960920" y="2837030"/>
            <a:ext cx="293581" cy="15930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195">
            <a:extLst>
              <a:ext uri="{FF2B5EF4-FFF2-40B4-BE49-F238E27FC236}">
                <a16:creationId xmlns:a16="http://schemas.microsoft.com/office/drawing/2014/main" id="{57E3AAAF-EFDE-4E46-8C0F-2B4E05A80408}"/>
              </a:ext>
            </a:extLst>
          </p:cNvPr>
          <p:cNvCxnSpPr>
            <a:stCxn id="14" idx="3"/>
            <a:endCxn id="28" idx="1"/>
          </p:cNvCxnSpPr>
          <p:nvPr/>
        </p:nvCxnSpPr>
        <p:spPr>
          <a:xfrm>
            <a:off x="3960920" y="2996331"/>
            <a:ext cx="293581" cy="47131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6150">
            <a:extLst>
              <a:ext uri="{FF2B5EF4-FFF2-40B4-BE49-F238E27FC236}">
                <a16:creationId xmlns:a16="http://schemas.microsoft.com/office/drawing/2014/main" id="{BA9B91F8-6E20-B445-A071-629C29E2DBFE}"/>
              </a:ext>
            </a:extLst>
          </p:cNvPr>
          <p:cNvGrpSpPr/>
          <p:nvPr/>
        </p:nvGrpSpPr>
        <p:grpSpPr>
          <a:xfrm>
            <a:off x="5363331" y="4609530"/>
            <a:ext cx="1494669" cy="300000"/>
            <a:chOff x="5521597" y="5736000"/>
            <a:chExt cx="1793603" cy="360000"/>
          </a:xfrm>
        </p:grpSpPr>
        <p:sp>
          <p:nvSpPr>
            <p:cNvPr id="51" name="Rounded Rectangle 196">
              <a:extLst>
                <a:ext uri="{FF2B5EF4-FFF2-40B4-BE49-F238E27FC236}">
                  <a16:creationId xmlns:a16="http://schemas.microsoft.com/office/drawing/2014/main" id="{870AB0B6-E9EA-E144-A893-9FC3BF6AE74E}"/>
                </a:ext>
              </a:extLst>
            </p:cNvPr>
            <p:cNvSpPr/>
            <p:nvPr/>
          </p:nvSpPr>
          <p:spPr>
            <a:xfrm>
              <a:off x="5521597" y="573600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2" name="Rounded Rectangle 197">
              <a:extLst>
                <a:ext uri="{FF2B5EF4-FFF2-40B4-BE49-F238E27FC236}">
                  <a16:creationId xmlns:a16="http://schemas.microsoft.com/office/drawing/2014/main" id="{FC59DD1D-B129-5D41-BCDA-3A6753FA8412}"/>
                </a:ext>
              </a:extLst>
            </p:cNvPr>
            <p:cNvSpPr/>
            <p:nvPr/>
          </p:nvSpPr>
          <p:spPr>
            <a:xfrm>
              <a:off x="6235200" y="573600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53" name="Straight Arrow Connector 198">
            <a:extLst>
              <a:ext uri="{FF2B5EF4-FFF2-40B4-BE49-F238E27FC236}">
                <a16:creationId xmlns:a16="http://schemas.microsoft.com/office/drawing/2014/main" id="{B8D70063-A53D-5443-B321-365291E885A8}"/>
              </a:ext>
            </a:extLst>
          </p:cNvPr>
          <p:cNvCxnSpPr>
            <a:stCxn id="30" idx="3"/>
            <a:endCxn id="51" idx="1"/>
          </p:cNvCxnSpPr>
          <p:nvPr/>
        </p:nvCxnSpPr>
        <p:spPr>
          <a:xfrm flipV="1">
            <a:off x="4854500" y="4759530"/>
            <a:ext cx="508831" cy="127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207">
            <a:extLst>
              <a:ext uri="{FF2B5EF4-FFF2-40B4-BE49-F238E27FC236}">
                <a16:creationId xmlns:a16="http://schemas.microsoft.com/office/drawing/2014/main" id="{431099D7-7EC4-524D-84FA-7747C2D6F625}"/>
              </a:ext>
            </a:extLst>
          </p:cNvPr>
          <p:cNvSpPr/>
          <p:nvPr/>
        </p:nvSpPr>
        <p:spPr>
          <a:xfrm>
            <a:off x="7282348" y="3114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5" name="Rectangle 208">
            <a:extLst>
              <a:ext uri="{FF2B5EF4-FFF2-40B4-BE49-F238E27FC236}">
                <a16:creationId xmlns:a16="http://schemas.microsoft.com/office/drawing/2014/main" id="{7D2F927C-A2F4-C341-9999-360C77F4E01C}"/>
              </a:ext>
            </a:extLst>
          </p:cNvPr>
          <p:cNvSpPr/>
          <p:nvPr/>
        </p:nvSpPr>
        <p:spPr>
          <a:xfrm>
            <a:off x="7282348" y="40205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6" name="Straight Arrow Connector 209">
            <a:extLst>
              <a:ext uri="{FF2B5EF4-FFF2-40B4-BE49-F238E27FC236}">
                <a16:creationId xmlns:a16="http://schemas.microsoft.com/office/drawing/2014/main" id="{EA1AF2AA-3480-FA43-83DC-F0872B051414}"/>
              </a:ext>
            </a:extLst>
          </p:cNvPr>
          <p:cNvCxnSpPr>
            <a:stCxn id="33" idx="3"/>
            <a:endCxn id="54" idx="1"/>
          </p:cNvCxnSpPr>
          <p:nvPr/>
        </p:nvCxnSpPr>
        <p:spPr>
          <a:xfrm>
            <a:off x="6858000" y="2984285"/>
            <a:ext cx="424348" cy="27974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212">
            <a:extLst>
              <a:ext uri="{FF2B5EF4-FFF2-40B4-BE49-F238E27FC236}">
                <a16:creationId xmlns:a16="http://schemas.microsoft.com/office/drawing/2014/main" id="{8D1A7B55-C9E4-314D-B12A-35694BFAB617}"/>
              </a:ext>
            </a:extLst>
          </p:cNvPr>
          <p:cNvCxnSpPr>
            <a:stCxn id="40" idx="3"/>
          </p:cNvCxnSpPr>
          <p:nvPr/>
        </p:nvCxnSpPr>
        <p:spPr>
          <a:xfrm flipV="1">
            <a:off x="6858000" y="3414031"/>
            <a:ext cx="424348" cy="24028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15">
            <a:extLst>
              <a:ext uri="{FF2B5EF4-FFF2-40B4-BE49-F238E27FC236}">
                <a16:creationId xmlns:a16="http://schemas.microsoft.com/office/drawing/2014/main" id="{068E26D3-DBC0-8A40-9A75-DA462A6A964A}"/>
              </a:ext>
            </a:extLst>
          </p:cNvPr>
          <p:cNvCxnSpPr>
            <a:stCxn id="43" idx="3"/>
            <a:endCxn id="55" idx="1"/>
          </p:cNvCxnSpPr>
          <p:nvPr/>
        </p:nvCxnSpPr>
        <p:spPr>
          <a:xfrm>
            <a:off x="6858000" y="4170530"/>
            <a:ext cx="42434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18">
            <a:extLst>
              <a:ext uri="{FF2B5EF4-FFF2-40B4-BE49-F238E27FC236}">
                <a16:creationId xmlns:a16="http://schemas.microsoft.com/office/drawing/2014/main" id="{F7E7D30E-6881-544A-B6C1-1B4895DAF393}"/>
              </a:ext>
            </a:extLst>
          </p:cNvPr>
          <p:cNvCxnSpPr>
            <a:stCxn id="52" idx="3"/>
          </p:cNvCxnSpPr>
          <p:nvPr/>
        </p:nvCxnSpPr>
        <p:spPr>
          <a:xfrm flipV="1">
            <a:off x="6858000" y="4320530"/>
            <a:ext cx="424348" cy="439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234">
            <a:extLst>
              <a:ext uri="{FF2B5EF4-FFF2-40B4-BE49-F238E27FC236}">
                <a16:creationId xmlns:a16="http://schemas.microsoft.com/office/drawing/2014/main" id="{ED4E75FC-C494-1D4B-BD20-46DD3821AD5D}"/>
              </a:ext>
            </a:extLst>
          </p:cNvPr>
          <p:cNvSpPr/>
          <p:nvPr/>
        </p:nvSpPr>
        <p:spPr bwMode="auto">
          <a:xfrm rot="5400000">
            <a:off x="1186523" y="3626272"/>
            <a:ext cx="2490000" cy="47101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Startup Penalty</a:t>
            </a:r>
          </a:p>
        </p:txBody>
      </p:sp>
      <p:sp>
        <p:nvSpPr>
          <p:cNvPr id="61" name="Rectangle 235">
            <a:extLst>
              <a:ext uri="{FF2B5EF4-FFF2-40B4-BE49-F238E27FC236}">
                <a16:creationId xmlns:a16="http://schemas.microsoft.com/office/drawing/2014/main" id="{EF828C35-D1C8-FE4B-92D0-D3EF006B2629}"/>
              </a:ext>
            </a:extLst>
          </p:cNvPr>
          <p:cNvSpPr/>
          <p:nvPr/>
        </p:nvSpPr>
        <p:spPr bwMode="auto">
          <a:xfrm rot="5400000">
            <a:off x="2804978" y="3641418"/>
            <a:ext cx="2100000" cy="44072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Disk Penalty</a:t>
            </a:r>
          </a:p>
        </p:txBody>
      </p:sp>
      <p:sp>
        <p:nvSpPr>
          <p:cNvPr id="62" name="Rectangle 236">
            <a:extLst>
              <a:ext uri="{FF2B5EF4-FFF2-40B4-BE49-F238E27FC236}">
                <a16:creationId xmlns:a16="http://schemas.microsoft.com/office/drawing/2014/main" id="{FC3A4D55-6C2D-4C4A-98CA-E389BCB2E83F}"/>
              </a:ext>
            </a:extLst>
          </p:cNvPr>
          <p:cNvSpPr/>
          <p:nvPr/>
        </p:nvSpPr>
        <p:spPr bwMode="auto">
          <a:xfrm rot="5400000">
            <a:off x="4171023" y="3626272"/>
            <a:ext cx="2490000" cy="47101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Startup Penalty</a:t>
            </a:r>
          </a:p>
        </p:txBody>
      </p:sp>
      <p:sp>
        <p:nvSpPr>
          <p:cNvPr id="63" name="Rectangle 237">
            <a:extLst>
              <a:ext uri="{FF2B5EF4-FFF2-40B4-BE49-F238E27FC236}">
                <a16:creationId xmlns:a16="http://schemas.microsoft.com/office/drawing/2014/main" id="{A19B7602-678C-0C48-A9EE-8697A218915C}"/>
              </a:ext>
            </a:extLst>
          </p:cNvPr>
          <p:cNvSpPr/>
          <p:nvPr/>
        </p:nvSpPr>
        <p:spPr bwMode="auto">
          <a:xfrm rot="5400000">
            <a:off x="5826522" y="3641418"/>
            <a:ext cx="2100000" cy="44072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Disk Penalty</a:t>
            </a:r>
          </a:p>
        </p:txBody>
      </p:sp>
      <p:sp>
        <p:nvSpPr>
          <p:cNvPr id="64" name="左大括号 63">
            <a:extLst>
              <a:ext uri="{FF2B5EF4-FFF2-40B4-BE49-F238E27FC236}">
                <a16:creationId xmlns:a16="http://schemas.microsoft.com/office/drawing/2014/main" id="{ED326D81-ECE0-7E4C-8BED-D1E7EFBC0BFE}"/>
              </a:ext>
            </a:extLst>
          </p:cNvPr>
          <p:cNvSpPr/>
          <p:nvPr/>
        </p:nvSpPr>
        <p:spPr>
          <a:xfrm rot="5400000">
            <a:off x="2443414" y="1294509"/>
            <a:ext cx="255113" cy="2127288"/>
          </a:xfrm>
          <a:prstGeom prst="leftBrace">
            <a:avLst>
              <a:gd name="adj1" fmla="val 51452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TextBox 172">
            <a:extLst>
              <a:ext uri="{FF2B5EF4-FFF2-40B4-BE49-F238E27FC236}">
                <a16:creationId xmlns:a16="http://schemas.microsoft.com/office/drawing/2014/main" id="{EBA029C5-325B-1047-BFE7-447CAF11E42A}"/>
              </a:ext>
            </a:extLst>
          </p:cNvPr>
          <p:cNvSpPr txBox="1"/>
          <p:nvPr/>
        </p:nvSpPr>
        <p:spPr>
          <a:xfrm>
            <a:off x="2285475" y="1939814"/>
            <a:ext cx="57099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Awk</a:t>
            </a:r>
          </a:p>
        </p:txBody>
      </p:sp>
      <p:sp>
        <p:nvSpPr>
          <p:cNvPr id="66" name="左大括号 65">
            <a:extLst>
              <a:ext uri="{FF2B5EF4-FFF2-40B4-BE49-F238E27FC236}">
                <a16:creationId xmlns:a16="http://schemas.microsoft.com/office/drawing/2014/main" id="{6B8D65CE-CC82-B649-9F3F-5E8BAE457A11}"/>
              </a:ext>
            </a:extLst>
          </p:cNvPr>
          <p:cNvSpPr/>
          <p:nvPr/>
        </p:nvSpPr>
        <p:spPr>
          <a:xfrm rot="5400000">
            <a:off x="5701501" y="1294510"/>
            <a:ext cx="255113" cy="2127288"/>
          </a:xfrm>
          <a:prstGeom prst="leftBrace">
            <a:avLst>
              <a:gd name="adj1" fmla="val 43368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TextBox 172">
            <a:extLst>
              <a:ext uri="{FF2B5EF4-FFF2-40B4-BE49-F238E27FC236}">
                <a16:creationId xmlns:a16="http://schemas.microsoft.com/office/drawing/2014/main" id="{6DA7FC7F-9CF4-1F47-8CEB-8CCBD5549E72}"/>
              </a:ext>
            </a:extLst>
          </p:cNvPr>
          <p:cNvSpPr txBox="1"/>
          <p:nvPr/>
        </p:nvSpPr>
        <p:spPr>
          <a:xfrm>
            <a:off x="5576424" y="1939815"/>
            <a:ext cx="50526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sort</a:t>
            </a:r>
          </a:p>
        </p:txBody>
      </p:sp>
      <p:sp>
        <p:nvSpPr>
          <p:cNvPr id="68" name="TextBox 172">
            <a:extLst>
              <a:ext uri="{FF2B5EF4-FFF2-40B4-BE49-F238E27FC236}">
                <a16:creationId xmlns:a16="http://schemas.microsoft.com/office/drawing/2014/main" id="{453CE9B3-2587-AF41-9A16-133B8B75082A}"/>
              </a:ext>
            </a:extLst>
          </p:cNvPr>
          <p:cNvSpPr txBox="1"/>
          <p:nvPr/>
        </p:nvSpPr>
        <p:spPr>
          <a:xfrm>
            <a:off x="7049858" y="1718011"/>
            <a:ext cx="668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410397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8DCAFB98-BD03-124E-BA9D-920DB71B1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3672418"/>
            <a:ext cx="8098159" cy="1135062"/>
          </a:xfrm>
        </p:spPr>
        <p:txBody>
          <a:bodyPr>
            <a:noAutofit/>
          </a:bodyPr>
          <a:lstStyle/>
          <a:p>
            <a:r>
              <a:rPr lang="en-US" altLang="zh-CN" sz="2800" cap="none" dirty="0">
                <a:latin typeface="+mn-lt"/>
              </a:rPr>
              <a:t>From MapReduce to DAG (Computation graph) </a:t>
            </a:r>
            <a:endParaRPr lang="zh-CN" altLang="en-US" sz="2800" dirty="0">
              <a:latin typeface="+mn-lt"/>
            </a:endParaRP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43005BE4-44F2-C849-B031-8E94DA2D49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7CE9D2-E9BA-BE45-86B3-3C64C49BB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7516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F40402-A595-2C42-89F5-91AF216B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The computation graph abstraction </a:t>
            </a:r>
            <a:endParaRPr kumimoji="1" lang="zh-CN" altLang="en-US" b="1" dirty="0">
              <a:solidFill>
                <a:srgbClr val="0432FF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3C278-9AF5-DE4F-8E94-8698F09D8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Computations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" altLang="zh-CN" dirty="0"/>
              <a:t>expressed as a </a:t>
            </a:r>
            <a:r>
              <a:rPr kumimoji="1" lang="en" altLang="zh-CN" dirty="0">
                <a:solidFill>
                  <a:schemeClr val="accent1"/>
                </a:solidFill>
              </a:rPr>
              <a:t>graph (Directly acrylic graph) </a:t>
            </a:r>
          </a:p>
          <a:p>
            <a:pPr lvl="1"/>
            <a:r>
              <a:rPr kumimoji="1" lang="en" altLang="zh-CN" dirty="0"/>
              <a:t>Vertices are computations (or data) </a:t>
            </a:r>
          </a:p>
          <a:p>
            <a:pPr lvl="1"/>
            <a:r>
              <a:rPr kumimoji="1" lang="en" altLang="zh-CN" dirty="0"/>
              <a:t>Edges are communication channels</a:t>
            </a:r>
          </a:p>
          <a:p>
            <a:pPr lvl="1"/>
            <a:r>
              <a:rPr kumimoji="1" lang="en" altLang="zh-CN" dirty="0"/>
              <a:t>Each vertex has several input and output edges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4182DD-D419-6546-8BE9-05B560FD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53" name="Flowchart: Connector 3">
            <a:extLst>
              <a:ext uri="{FF2B5EF4-FFF2-40B4-BE49-F238E27FC236}">
                <a16:creationId xmlns:a16="http://schemas.microsoft.com/office/drawing/2014/main" id="{0F83A794-2098-C043-9B51-C1B2E080BF3B}"/>
              </a:ext>
            </a:extLst>
          </p:cNvPr>
          <p:cNvSpPr/>
          <p:nvPr/>
        </p:nvSpPr>
        <p:spPr>
          <a:xfrm>
            <a:off x="2938518" y="4381500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4" name="Flowchart: Connector 4">
            <a:extLst>
              <a:ext uri="{FF2B5EF4-FFF2-40B4-BE49-F238E27FC236}">
                <a16:creationId xmlns:a16="http://schemas.microsoft.com/office/drawing/2014/main" id="{80C0337C-E6A7-F245-95BD-ADCB1EF74F04}"/>
              </a:ext>
            </a:extLst>
          </p:cNvPr>
          <p:cNvSpPr/>
          <p:nvPr/>
        </p:nvSpPr>
        <p:spPr>
          <a:xfrm>
            <a:off x="2476500" y="5016500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5" name="Flowchart: Connector 5">
            <a:extLst>
              <a:ext uri="{FF2B5EF4-FFF2-40B4-BE49-F238E27FC236}">
                <a16:creationId xmlns:a16="http://schemas.microsoft.com/office/drawing/2014/main" id="{A68C36B0-84B3-6F4D-BF93-91B6B0628C67}"/>
              </a:ext>
            </a:extLst>
          </p:cNvPr>
          <p:cNvSpPr/>
          <p:nvPr/>
        </p:nvSpPr>
        <p:spPr>
          <a:xfrm>
            <a:off x="3616685" y="3973328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6" name="Flowchart: Connector 6">
            <a:extLst>
              <a:ext uri="{FF2B5EF4-FFF2-40B4-BE49-F238E27FC236}">
                <a16:creationId xmlns:a16="http://schemas.microsoft.com/office/drawing/2014/main" id="{878A29CD-4743-4E4A-941E-2D9EAE18C722}"/>
              </a:ext>
            </a:extLst>
          </p:cNvPr>
          <p:cNvSpPr/>
          <p:nvPr/>
        </p:nvSpPr>
        <p:spPr>
          <a:xfrm>
            <a:off x="3912791" y="3238500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7" name="Flowchart: Connector 7">
            <a:extLst>
              <a:ext uri="{FF2B5EF4-FFF2-40B4-BE49-F238E27FC236}">
                <a16:creationId xmlns:a16="http://schemas.microsoft.com/office/drawing/2014/main" id="{32CEB1C9-9432-0449-9837-4DE89FB647D1}"/>
              </a:ext>
            </a:extLst>
          </p:cNvPr>
          <p:cNvSpPr/>
          <p:nvPr/>
        </p:nvSpPr>
        <p:spPr>
          <a:xfrm>
            <a:off x="3492500" y="4889500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8" name="Flowchart: Connector 8">
            <a:extLst>
              <a:ext uri="{FF2B5EF4-FFF2-40B4-BE49-F238E27FC236}">
                <a16:creationId xmlns:a16="http://schemas.microsoft.com/office/drawing/2014/main" id="{C8A87037-BFAC-814F-A098-82F548DFF861}"/>
              </a:ext>
            </a:extLst>
          </p:cNvPr>
          <p:cNvSpPr/>
          <p:nvPr/>
        </p:nvSpPr>
        <p:spPr>
          <a:xfrm>
            <a:off x="4826000" y="4663081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9" name="Flowchart: Connector 9">
            <a:extLst>
              <a:ext uri="{FF2B5EF4-FFF2-40B4-BE49-F238E27FC236}">
                <a16:creationId xmlns:a16="http://schemas.microsoft.com/office/drawing/2014/main" id="{EAB4643B-8DB2-C348-8C63-BB672BF2DCBC}"/>
              </a:ext>
            </a:extLst>
          </p:cNvPr>
          <p:cNvSpPr/>
          <p:nvPr/>
        </p:nvSpPr>
        <p:spPr>
          <a:xfrm>
            <a:off x="5143500" y="5086994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0" name="Rectangle 10">
            <a:extLst>
              <a:ext uri="{FF2B5EF4-FFF2-40B4-BE49-F238E27FC236}">
                <a16:creationId xmlns:a16="http://schemas.microsoft.com/office/drawing/2014/main" id="{7EB6A145-72EC-2C4E-9603-751D97573F4E}"/>
              </a:ext>
            </a:extLst>
          </p:cNvPr>
          <p:cNvSpPr/>
          <p:nvPr/>
        </p:nvSpPr>
        <p:spPr>
          <a:xfrm>
            <a:off x="4002060" y="5240575"/>
            <a:ext cx="87235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1" name="Straight Arrow Connector 12">
            <a:extLst>
              <a:ext uri="{FF2B5EF4-FFF2-40B4-BE49-F238E27FC236}">
                <a16:creationId xmlns:a16="http://schemas.microsoft.com/office/drawing/2014/main" id="{91A3B1A7-204B-0248-8D10-DCFA1713F3E3}"/>
              </a:ext>
            </a:extLst>
          </p:cNvPr>
          <p:cNvCxnSpPr>
            <a:stCxn id="54" idx="7"/>
            <a:endCxn id="53" idx="3"/>
          </p:cNvCxnSpPr>
          <p:nvPr/>
        </p:nvCxnSpPr>
        <p:spPr>
          <a:xfrm flipV="1">
            <a:off x="2681353" y="4586353"/>
            <a:ext cx="292313" cy="465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14">
            <a:extLst>
              <a:ext uri="{FF2B5EF4-FFF2-40B4-BE49-F238E27FC236}">
                <a16:creationId xmlns:a16="http://schemas.microsoft.com/office/drawing/2014/main" id="{01BF9C1F-0B81-4240-9F5B-371A8D2CBF33}"/>
              </a:ext>
            </a:extLst>
          </p:cNvPr>
          <p:cNvCxnSpPr>
            <a:stCxn id="57" idx="1"/>
            <a:endCxn id="53" idx="5"/>
          </p:cNvCxnSpPr>
          <p:nvPr/>
        </p:nvCxnSpPr>
        <p:spPr>
          <a:xfrm flipH="1" flipV="1">
            <a:off x="3143370" y="4586353"/>
            <a:ext cx="384278" cy="338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lowchart: Connector 17">
            <a:extLst>
              <a:ext uri="{FF2B5EF4-FFF2-40B4-BE49-F238E27FC236}">
                <a16:creationId xmlns:a16="http://schemas.microsoft.com/office/drawing/2014/main" id="{AA85A733-43F8-CE46-AF2C-A11B92CB0DF1}"/>
              </a:ext>
            </a:extLst>
          </p:cNvPr>
          <p:cNvSpPr/>
          <p:nvPr/>
        </p:nvSpPr>
        <p:spPr>
          <a:xfrm>
            <a:off x="3917370" y="4516283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4" name="Straight Arrow Connector 18">
            <a:extLst>
              <a:ext uri="{FF2B5EF4-FFF2-40B4-BE49-F238E27FC236}">
                <a16:creationId xmlns:a16="http://schemas.microsoft.com/office/drawing/2014/main" id="{87465E3F-D748-8F41-81C0-9FE8C961ACAE}"/>
              </a:ext>
            </a:extLst>
          </p:cNvPr>
          <p:cNvCxnSpPr>
            <a:stCxn id="57" idx="7"/>
            <a:endCxn id="63" idx="3"/>
          </p:cNvCxnSpPr>
          <p:nvPr/>
        </p:nvCxnSpPr>
        <p:spPr>
          <a:xfrm flipV="1">
            <a:off x="3697353" y="4721136"/>
            <a:ext cx="255165" cy="20351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21">
            <a:extLst>
              <a:ext uri="{FF2B5EF4-FFF2-40B4-BE49-F238E27FC236}">
                <a16:creationId xmlns:a16="http://schemas.microsoft.com/office/drawing/2014/main" id="{BB639821-648F-3047-B105-7ED394D227C7}"/>
              </a:ext>
            </a:extLst>
          </p:cNvPr>
          <p:cNvCxnSpPr>
            <a:stCxn id="59" idx="1"/>
            <a:endCxn id="63" idx="5"/>
          </p:cNvCxnSpPr>
          <p:nvPr/>
        </p:nvCxnSpPr>
        <p:spPr>
          <a:xfrm flipH="1" flipV="1">
            <a:off x="4122223" y="4721136"/>
            <a:ext cx="1056425" cy="40100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Connector 24">
            <a:extLst>
              <a:ext uri="{FF2B5EF4-FFF2-40B4-BE49-F238E27FC236}">
                <a16:creationId xmlns:a16="http://schemas.microsoft.com/office/drawing/2014/main" id="{EA5A3BFC-8051-EB4C-BF19-3233480F4BF2}"/>
              </a:ext>
            </a:extLst>
          </p:cNvPr>
          <p:cNvSpPr/>
          <p:nvPr/>
        </p:nvSpPr>
        <p:spPr>
          <a:xfrm>
            <a:off x="4674167" y="4183081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7" name="Straight Arrow Connector 26">
            <a:extLst>
              <a:ext uri="{FF2B5EF4-FFF2-40B4-BE49-F238E27FC236}">
                <a16:creationId xmlns:a16="http://schemas.microsoft.com/office/drawing/2014/main" id="{6E03DE17-95BF-B64D-92B8-1314E53CC88B}"/>
              </a:ext>
            </a:extLst>
          </p:cNvPr>
          <p:cNvCxnSpPr>
            <a:stCxn id="58" idx="0"/>
            <a:endCxn id="66" idx="4"/>
          </p:cNvCxnSpPr>
          <p:nvPr/>
        </p:nvCxnSpPr>
        <p:spPr>
          <a:xfrm flipH="1" flipV="1">
            <a:off x="4794167" y="4423081"/>
            <a:ext cx="151833" cy="2400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29">
            <a:extLst>
              <a:ext uri="{FF2B5EF4-FFF2-40B4-BE49-F238E27FC236}">
                <a16:creationId xmlns:a16="http://schemas.microsoft.com/office/drawing/2014/main" id="{B7765203-A0D5-EE44-9AB7-2994B96054E0}"/>
              </a:ext>
            </a:extLst>
          </p:cNvPr>
          <p:cNvCxnSpPr>
            <a:stCxn id="59" idx="7"/>
            <a:endCxn id="69" idx="4"/>
          </p:cNvCxnSpPr>
          <p:nvPr/>
        </p:nvCxnSpPr>
        <p:spPr>
          <a:xfrm flipV="1">
            <a:off x="5348353" y="4423081"/>
            <a:ext cx="246648" cy="69906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lowchart: Connector 32">
            <a:extLst>
              <a:ext uri="{FF2B5EF4-FFF2-40B4-BE49-F238E27FC236}">
                <a16:creationId xmlns:a16="http://schemas.microsoft.com/office/drawing/2014/main" id="{42F14688-713A-124B-BE3A-8FF54F08EE5D}"/>
              </a:ext>
            </a:extLst>
          </p:cNvPr>
          <p:cNvSpPr/>
          <p:nvPr/>
        </p:nvSpPr>
        <p:spPr>
          <a:xfrm>
            <a:off x="5475000" y="4183081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0" name="Straight Arrow Connector 33">
            <a:extLst>
              <a:ext uri="{FF2B5EF4-FFF2-40B4-BE49-F238E27FC236}">
                <a16:creationId xmlns:a16="http://schemas.microsoft.com/office/drawing/2014/main" id="{42A4E6F8-021F-DB47-BF8D-2148F4870507}"/>
              </a:ext>
            </a:extLst>
          </p:cNvPr>
          <p:cNvCxnSpPr>
            <a:stCxn id="58" idx="7"/>
            <a:endCxn id="69" idx="3"/>
          </p:cNvCxnSpPr>
          <p:nvPr/>
        </p:nvCxnSpPr>
        <p:spPr>
          <a:xfrm flipV="1">
            <a:off x="5030853" y="4387933"/>
            <a:ext cx="479295" cy="310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36">
            <a:extLst>
              <a:ext uri="{FF2B5EF4-FFF2-40B4-BE49-F238E27FC236}">
                <a16:creationId xmlns:a16="http://schemas.microsoft.com/office/drawing/2014/main" id="{C6383F52-BB6E-8341-AE49-C6A28E258998}"/>
              </a:ext>
            </a:extLst>
          </p:cNvPr>
          <p:cNvCxnSpPr>
            <a:stCxn id="53" idx="7"/>
            <a:endCxn id="55" idx="3"/>
          </p:cNvCxnSpPr>
          <p:nvPr/>
        </p:nvCxnSpPr>
        <p:spPr>
          <a:xfrm flipV="1">
            <a:off x="3143370" y="4178181"/>
            <a:ext cx="508463" cy="23846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lowchart: Connector 39">
            <a:extLst>
              <a:ext uri="{FF2B5EF4-FFF2-40B4-BE49-F238E27FC236}">
                <a16:creationId xmlns:a16="http://schemas.microsoft.com/office/drawing/2014/main" id="{7B6FCA9C-E2B4-C048-A701-3E60881EC05E}"/>
              </a:ext>
            </a:extLst>
          </p:cNvPr>
          <p:cNvSpPr/>
          <p:nvPr/>
        </p:nvSpPr>
        <p:spPr>
          <a:xfrm>
            <a:off x="4159637" y="4031156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3" name="Flowchart: Connector 40">
            <a:extLst>
              <a:ext uri="{FF2B5EF4-FFF2-40B4-BE49-F238E27FC236}">
                <a16:creationId xmlns:a16="http://schemas.microsoft.com/office/drawing/2014/main" id="{F047AD7E-F113-034C-82AA-A684420D0CF7}"/>
              </a:ext>
            </a:extLst>
          </p:cNvPr>
          <p:cNvSpPr/>
          <p:nvPr/>
        </p:nvSpPr>
        <p:spPr>
          <a:xfrm>
            <a:off x="4699000" y="3788081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4" name="Straight Arrow Connector 41">
            <a:extLst>
              <a:ext uri="{FF2B5EF4-FFF2-40B4-BE49-F238E27FC236}">
                <a16:creationId xmlns:a16="http://schemas.microsoft.com/office/drawing/2014/main" id="{5FBCC6E1-C7BB-7E40-B1A5-0B6AA761DF4B}"/>
              </a:ext>
            </a:extLst>
          </p:cNvPr>
          <p:cNvCxnSpPr>
            <a:stCxn id="69" idx="1"/>
            <a:endCxn id="77" idx="4"/>
          </p:cNvCxnSpPr>
          <p:nvPr/>
        </p:nvCxnSpPr>
        <p:spPr>
          <a:xfrm flipH="1" flipV="1">
            <a:off x="5270500" y="4011473"/>
            <a:ext cx="239648" cy="2067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44">
            <a:extLst>
              <a:ext uri="{FF2B5EF4-FFF2-40B4-BE49-F238E27FC236}">
                <a16:creationId xmlns:a16="http://schemas.microsoft.com/office/drawing/2014/main" id="{DB8E643B-E63C-F342-AEFC-8574AE8C9D39}"/>
              </a:ext>
            </a:extLst>
          </p:cNvPr>
          <p:cNvCxnSpPr>
            <a:stCxn id="63" idx="7"/>
            <a:endCxn id="72" idx="4"/>
          </p:cNvCxnSpPr>
          <p:nvPr/>
        </p:nvCxnSpPr>
        <p:spPr>
          <a:xfrm flipV="1">
            <a:off x="4122223" y="4271156"/>
            <a:ext cx="157414" cy="28027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47">
            <a:extLst>
              <a:ext uri="{FF2B5EF4-FFF2-40B4-BE49-F238E27FC236}">
                <a16:creationId xmlns:a16="http://schemas.microsoft.com/office/drawing/2014/main" id="{F58FDBA0-4BD4-2546-B901-CA57B59B9868}"/>
              </a:ext>
            </a:extLst>
          </p:cNvPr>
          <p:cNvCxnSpPr>
            <a:stCxn id="66" idx="0"/>
            <a:endCxn id="73" idx="4"/>
          </p:cNvCxnSpPr>
          <p:nvPr/>
        </p:nvCxnSpPr>
        <p:spPr>
          <a:xfrm flipV="1">
            <a:off x="4794167" y="4028081"/>
            <a:ext cx="24833" cy="1550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Flowchart: Connector 52">
            <a:extLst>
              <a:ext uri="{FF2B5EF4-FFF2-40B4-BE49-F238E27FC236}">
                <a16:creationId xmlns:a16="http://schemas.microsoft.com/office/drawing/2014/main" id="{991B7C72-D4E7-4549-AC81-237556047FEF}"/>
              </a:ext>
            </a:extLst>
          </p:cNvPr>
          <p:cNvSpPr/>
          <p:nvPr/>
        </p:nvSpPr>
        <p:spPr>
          <a:xfrm>
            <a:off x="5150500" y="3771473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8" name="Flowchart: Connector 55">
            <a:extLst>
              <a:ext uri="{FF2B5EF4-FFF2-40B4-BE49-F238E27FC236}">
                <a16:creationId xmlns:a16="http://schemas.microsoft.com/office/drawing/2014/main" id="{69DF1A0E-D644-A045-BCA8-E1BF04BC4373}"/>
              </a:ext>
            </a:extLst>
          </p:cNvPr>
          <p:cNvSpPr/>
          <p:nvPr/>
        </p:nvSpPr>
        <p:spPr>
          <a:xfrm>
            <a:off x="4653718" y="3175000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9" name="Straight Arrow Connector 56">
            <a:extLst>
              <a:ext uri="{FF2B5EF4-FFF2-40B4-BE49-F238E27FC236}">
                <a16:creationId xmlns:a16="http://schemas.microsoft.com/office/drawing/2014/main" id="{7D4CAB11-E2FD-C94D-8E2C-E2DA55FFFE4E}"/>
              </a:ext>
            </a:extLst>
          </p:cNvPr>
          <p:cNvCxnSpPr>
            <a:stCxn id="55" idx="7"/>
            <a:endCxn id="56" idx="3"/>
          </p:cNvCxnSpPr>
          <p:nvPr/>
        </p:nvCxnSpPr>
        <p:spPr>
          <a:xfrm flipV="1">
            <a:off x="3821538" y="3443353"/>
            <a:ext cx="126401" cy="56512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59">
            <a:extLst>
              <a:ext uri="{FF2B5EF4-FFF2-40B4-BE49-F238E27FC236}">
                <a16:creationId xmlns:a16="http://schemas.microsoft.com/office/drawing/2014/main" id="{82A909B8-8609-4A4D-8318-D4B7CE3BF0E6}"/>
              </a:ext>
            </a:extLst>
          </p:cNvPr>
          <p:cNvCxnSpPr>
            <a:stCxn id="55" idx="6"/>
            <a:endCxn id="78" idx="2"/>
          </p:cNvCxnSpPr>
          <p:nvPr/>
        </p:nvCxnSpPr>
        <p:spPr>
          <a:xfrm flipV="1">
            <a:off x="3856685" y="3295000"/>
            <a:ext cx="797033" cy="7983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62">
            <a:extLst>
              <a:ext uri="{FF2B5EF4-FFF2-40B4-BE49-F238E27FC236}">
                <a16:creationId xmlns:a16="http://schemas.microsoft.com/office/drawing/2014/main" id="{78D00093-582B-FB4A-8B86-BC7E12149656}"/>
              </a:ext>
            </a:extLst>
          </p:cNvPr>
          <p:cNvCxnSpPr>
            <a:stCxn id="72" idx="0"/>
            <a:endCxn id="56" idx="4"/>
          </p:cNvCxnSpPr>
          <p:nvPr/>
        </p:nvCxnSpPr>
        <p:spPr>
          <a:xfrm flipH="1" flipV="1">
            <a:off x="4032791" y="3478500"/>
            <a:ext cx="246846" cy="5526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65">
            <a:extLst>
              <a:ext uri="{FF2B5EF4-FFF2-40B4-BE49-F238E27FC236}">
                <a16:creationId xmlns:a16="http://schemas.microsoft.com/office/drawing/2014/main" id="{99D71594-AF9A-EE46-9104-DFDAB7C10FBD}"/>
              </a:ext>
            </a:extLst>
          </p:cNvPr>
          <p:cNvCxnSpPr>
            <a:stCxn id="72" idx="7"/>
            <a:endCxn id="78" idx="3"/>
          </p:cNvCxnSpPr>
          <p:nvPr/>
        </p:nvCxnSpPr>
        <p:spPr>
          <a:xfrm flipV="1">
            <a:off x="4364490" y="3379853"/>
            <a:ext cx="324376" cy="68645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68">
            <a:extLst>
              <a:ext uri="{FF2B5EF4-FFF2-40B4-BE49-F238E27FC236}">
                <a16:creationId xmlns:a16="http://schemas.microsoft.com/office/drawing/2014/main" id="{EFC01637-3306-F143-9B01-8FA5EC422A05}"/>
              </a:ext>
            </a:extLst>
          </p:cNvPr>
          <p:cNvCxnSpPr>
            <a:stCxn id="73" idx="2"/>
            <a:endCxn id="56" idx="5"/>
          </p:cNvCxnSpPr>
          <p:nvPr/>
        </p:nvCxnSpPr>
        <p:spPr>
          <a:xfrm flipH="1" flipV="1">
            <a:off x="4117643" y="3443353"/>
            <a:ext cx="581357" cy="4647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71">
            <a:extLst>
              <a:ext uri="{FF2B5EF4-FFF2-40B4-BE49-F238E27FC236}">
                <a16:creationId xmlns:a16="http://schemas.microsoft.com/office/drawing/2014/main" id="{041F087A-4B20-2547-B364-933559AB8197}"/>
              </a:ext>
            </a:extLst>
          </p:cNvPr>
          <p:cNvCxnSpPr>
            <a:stCxn id="73" idx="0"/>
            <a:endCxn id="78" idx="4"/>
          </p:cNvCxnSpPr>
          <p:nvPr/>
        </p:nvCxnSpPr>
        <p:spPr>
          <a:xfrm flipH="1" flipV="1">
            <a:off x="4773718" y="3415000"/>
            <a:ext cx="45283" cy="37308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76">
            <a:extLst>
              <a:ext uri="{FF2B5EF4-FFF2-40B4-BE49-F238E27FC236}">
                <a16:creationId xmlns:a16="http://schemas.microsoft.com/office/drawing/2014/main" id="{00DB711F-99BC-DD4B-B27B-F93C8C7D164E}"/>
              </a:ext>
            </a:extLst>
          </p:cNvPr>
          <p:cNvCxnSpPr>
            <a:stCxn id="77" idx="1"/>
            <a:endCxn id="78" idx="5"/>
          </p:cNvCxnSpPr>
          <p:nvPr/>
        </p:nvCxnSpPr>
        <p:spPr>
          <a:xfrm flipH="1" flipV="1">
            <a:off x="4858570" y="3379853"/>
            <a:ext cx="327078" cy="42676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79">
            <a:extLst>
              <a:ext uri="{FF2B5EF4-FFF2-40B4-BE49-F238E27FC236}">
                <a16:creationId xmlns:a16="http://schemas.microsoft.com/office/drawing/2014/main" id="{F4A4CC10-8001-5749-898A-0A12D2046A57}"/>
              </a:ext>
            </a:extLst>
          </p:cNvPr>
          <p:cNvCxnSpPr>
            <a:stCxn id="77" idx="1"/>
            <a:endCxn id="56" idx="6"/>
          </p:cNvCxnSpPr>
          <p:nvPr/>
        </p:nvCxnSpPr>
        <p:spPr>
          <a:xfrm flipH="1" flipV="1">
            <a:off x="4152791" y="3358500"/>
            <a:ext cx="1032857" cy="44812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9">
            <a:extLst>
              <a:ext uri="{FF2B5EF4-FFF2-40B4-BE49-F238E27FC236}">
                <a16:creationId xmlns:a16="http://schemas.microsoft.com/office/drawing/2014/main" id="{6E737293-09BA-1149-BBB0-AC957D06A946}"/>
              </a:ext>
            </a:extLst>
          </p:cNvPr>
          <p:cNvSpPr/>
          <p:nvPr/>
        </p:nvSpPr>
        <p:spPr>
          <a:xfrm>
            <a:off x="5329663" y="2921000"/>
            <a:ext cx="103586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Outputs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Rectangle 90">
            <a:extLst>
              <a:ext uri="{FF2B5EF4-FFF2-40B4-BE49-F238E27FC236}">
                <a16:creationId xmlns:a16="http://schemas.microsoft.com/office/drawing/2014/main" id="{7D107E46-897A-5944-B4BB-CB6F77DFAB36}"/>
              </a:ext>
            </a:extLst>
          </p:cNvPr>
          <p:cNvSpPr/>
          <p:nvPr/>
        </p:nvSpPr>
        <p:spPr>
          <a:xfrm>
            <a:off x="5570340" y="4553595"/>
            <a:ext cx="2351926" cy="605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Channels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(file, pipe, memory)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" name="Rectangle 91">
            <a:extLst>
              <a:ext uri="{FF2B5EF4-FFF2-40B4-BE49-F238E27FC236}">
                <a16:creationId xmlns:a16="http://schemas.microsoft.com/office/drawing/2014/main" id="{F4E66E4D-6948-664A-ACD1-E704C7B2D676}"/>
              </a:ext>
            </a:extLst>
          </p:cNvPr>
          <p:cNvSpPr/>
          <p:nvPr/>
        </p:nvSpPr>
        <p:spPr>
          <a:xfrm>
            <a:off x="1936704" y="3415000"/>
            <a:ext cx="1319593" cy="605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Processing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Vertices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0" name="Straight Arrow Connector 92">
            <a:extLst>
              <a:ext uri="{FF2B5EF4-FFF2-40B4-BE49-F238E27FC236}">
                <a16:creationId xmlns:a16="http://schemas.microsoft.com/office/drawing/2014/main" id="{D75A3252-DDA2-CC4A-83AE-9D6D9B697862}"/>
              </a:ext>
            </a:extLst>
          </p:cNvPr>
          <p:cNvCxnSpPr/>
          <p:nvPr/>
        </p:nvCxnSpPr>
        <p:spPr>
          <a:xfrm>
            <a:off x="3058518" y="3806621"/>
            <a:ext cx="497483" cy="16670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6">
            <a:extLst>
              <a:ext uri="{FF2B5EF4-FFF2-40B4-BE49-F238E27FC236}">
                <a16:creationId xmlns:a16="http://schemas.microsoft.com/office/drawing/2014/main" id="{0387F9DE-3AC6-4F48-A67E-02DCB56AC6B9}"/>
              </a:ext>
            </a:extLst>
          </p:cNvPr>
          <p:cNvCxnSpPr/>
          <p:nvPr/>
        </p:nvCxnSpPr>
        <p:spPr>
          <a:xfrm>
            <a:off x="2716500" y="3973329"/>
            <a:ext cx="222018" cy="344876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9">
            <a:extLst>
              <a:ext uri="{FF2B5EF4-FFF2-40B4-BE49-F238E27FC236}">
                <a16:creationId xmlns:a16="http://schemas.microsoft.com/office/drawing/2014/main" id="{5C079689-F23B-A045-BEBF-4AA53780E8E6}"/>
              </a:ext>
            </a:extLst>
          </p:cNvPr>
          <p:cNvCxnSpPr>
            <a:stCxn id="60" idx="3"/>
          </p:cNvCxnSpPr>
          <p:nvPr/>
        </p:nvCxnSpPr>
        <p:spPr>
          <a:xfrm flipV="1">
            <a:off x="4874415" y="5207007"/>
            <a:ext cx="165900" cy="208007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100">
            <a:extLst>
              <a:ext uri="{FF2B5EF4-FFF2-40B4-BE49-F238E27FC236}">
                <a16:creationId xmlns:a16="http://schemas.microsoft.com/office/drawing/2014/main" id="{6B2C3318-F10D-EB46-8E65-82864FDF4199}"/>
              </a:ext>
            </a:extLst>
          </p:cNvPr>
          <p:cNvCxnSpPr/>
          <p:nvPr/>
        </p:nvCxnSpPr>
        <p:spPr>
          <a:xfrm flipH="1" flipV="1">
            <a:off x="3746501" y="5143500"/>
            <a:ext cx="260959" cy="22535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105">
            <a:extLst>
              <a:ext uri="{FF2B5EF4-FFF2-40B4-BE49-F238E27FC236}">
                <a16:creationId xmlns:a16="http://schemas.microsoft.com/office/drawing/2014/main" id="{C41C3B6E-40F4-F64E-8C33-84262383D125}"/>
              </a:ext>
            </a:extLst>
          </p:cNvPr>
          <p:cNvCxnSpPr/>
          <p:nvPr/>
        </p:nvCxnSpPr>
        <p:spPr>
          <a:xfrm flipH="1" flipV="1">
            <a:off x="4939001" y="2937789"/>
            <a:ext cx="406183" cy="119999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106">
            <a:extLst>
              <a:ext uri="{FF2B5EF4-FFF2-40B4-BE49-F238E27FC236}">
                <a16:creationId xmlns:a16="http://schemas.microsoft.com/office/drawing/2014/main" id="{DE884F89-43B2-5248-A938-A66D1342460A}"/>
              </a:ext>
            </a:extLst>
          </p:cNvPr>
          <p:cNvCxnSpPr/>
          <p:nvPr/>
        </p:nvCxnSpPr>
        <p:spPr>
          <a:xfrm flipH="1">
            <a:off x="5606572" y="4698229"/>
            <a:ext cx="552928" cy="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Flowchart: Connector 112">
            <a:extLst>
              <a:ext uri="{FF2B5EF4-FFF2-40B4-BE49-F238E27FC236}">
                <a16:creationId xmlns:a16="http://schemas.microsoft.com/office/drawing/2014/main" id="{16FBDB89-C28F-484F-A3B5-DB7C2F46EEB2}"/>
              </a:ext>
            </a:extLst>
          </p:cNvPr>
          <p:cNvSpPr/>
          <p:nvPr/>
        </p:nvSpPr>
        <p:spPr>
          <a:xfrm>
            <a:off x="3912791" y="2794000"/>
            <a:ext cx="240000" cy="240000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97" name="Flowchart: Connector 113">
            <a:extLst>
              <a:ext uri="{FF2B5EF4-FFF2-40B4-BE49-F238E27FC236}">
                <a16:creationId xmlns:a16="http://schemas.microsoft.com/office/drawing/2014/main" id="{68C3852F-B718-674A-A003-D8428E45980A}"/>
              </a:ext>
            </a:extLst>
          </p:cNvPr>
          <p:cNvSpPr/>
          <p:nvPr/>
        </p:nvSpPr>
        <p:spPr>
          <a:xfrm>
            <a:off x="4653718" y="2754288"/>
            <a:ext cx="240000" cy="240000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98" name="Straight Arrow Connector 114">
            <a:extLst>
              <a:ext uri="{FF2B5EF4-FFF2-40B4-BE49-F238E27FC236}">
                <a16:creationId xmlns:a16="http://schemas.microsoft.com/office/drawing/2014/main" id="{D680BC9A-7797-294B-B8FF-53F0C6D55638}"/>
              </a:ext>
            </a:extLst>
          </p:cNvPr>
          <p:cNvCxnSpPr>
            <a:stCxn id="56" idx="0"/>
            <a:endCxn id="96" idx="4"/>
          </p:cNvCxnSpPr>
          <p:nvPr/>
        </p:nvCxnSpPr>
        <p:spPr>
          <a:xfrm flipV="1">
            <a:off x="4032791" y="3034000"/>
            <a:ext cx="0" cy="204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117">
            <a:extLst>
              <a:ext uri="{FF2B5EF4-FFF2-40B4-BE49-F238E27FC236}">
                <a16:creationId xmlns:a16="http://schemas.microsoft.com/office/drawing/2014/main" id="{EC2121EA-C1D9-F54D-8C43-F6799E1C1578}"/>
              </a:ext>
            </a:extLst>
          </p:cNvPr>
          <p:cNvCxnSpPr>
            <a:stCxn id="78" idx="0"/>
            <a:endCxn id="97" idx="4"/>
          </p:cNvCxnSpPr>
          <p:nvPr/>
        </p:nvCxnSpPr>
        <p:spPr>
          <a:xfrm flipV="1">
            <a:off x="4773718" y="2994288"/>
            <a:ext cx="0" cy="1807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798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F40402-A595-2C42-89F5-91AF216B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rgbClr val="C00000"/>
                </a:solidFill>
              </a:rPr>
              <a:t>D</a:t>
            </a:r>
            <a:r>
              <a:rPr kumimoji="1" lang="en-US" altLang="zh-CN" b="1">
                <a:solidFill>
                  <a:srgbClr val="C00000"/>
                </a:solidFill>
              </a:rPr>
              <a:t>ataflow graph can support a wide-range of jobs</a:t>
            </a:r>
            <a:endParaRPr kumimoji="1" lang="zh-CN" altLang="en-US" b="1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3C278-9AF5-DE4F-8E94-8698F09D8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87802"/>
          </a:xfrm>
        </p:spPr>
        <p:txBody>
          <a:bodyPr>
            <a:normAutofit lnSpcReduction="10000"/>
          </a:bodyPr>
          <a:lstStyle/>
          <a:p>
            <a:r>
              <a:rPr kumimoji="1" lang="en" altLang="zh-CN" b="0"/>
              <a:t>Distributed computing Job = </a:t>
            </a:r>
            <a:r>
              <a:rPr kumimoji="1" lang="en" altLang="zh-CN" b="0" u="sng">
                <a:solidFill>
                  <a:srgbClr val="C00000"/>
                </a:solidFill>
              </a:rPr>
              <a:t>Directed Acyclic Graph (DAG)</a:t>
            </a:r>
          </a:p>
          <a:p>
            <a:r>
              <a:rPr kumimoji="1" lang="en" altLang="zh-CN" b="0">
                <a:solidFill>
                  <a:schemeClr val="tx1"/>
                </a:solidFill>
              </a:rPr>
              <a:t>Back to our log analysis example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4182DD-D419-6546-8BE9-05B560FD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96F807E7-80F0-6B4A-A85D-7BAD29D0D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315" y="2491825"/>
            <a:ext cx="5321300" cy="2235200"/>
          </a:xfrm>
          <a:prstGeom prst="rect">
            <a:avLst/>
          </a:prstGeom>
        </p:spPr>
      </p:pic>
      <p:sp>
        <p:nvSpPr>
          <p:cNvPr id="100" name="Flowchart: Connector 4">
            <a:extLst>
              <a:ext uri="{FF2B5EF4-FFF2-40B4-BE49-F238E27FC236}">
                <a16:creationId xmlns:a16="http://schemas.microsoft.com/office/drawing/2014/main" id="{A74372BE-CDC4-4242-B274-A6B863406D04}"/>
              </a:ext>
            </a:extLst>
          </p:cNvPr>
          <p:cNvSpPr/>
          <p:nvPr/>
        </p:nvSpPr>
        <p:spPr>
          <a:xfrm>
            <a:off x="5002166" y="4528634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01" name="Flowchart: Connector 7">
            <a:extLst>
              <a:ext uri="{FF2B5EF4-FFF2-40B4-BE49-F238E27FC236}">
                <a16:creationId xmlns:a16="http://schemas.microsoft.com/office/drawing/2014/main" id="{17B80D75-7775-B64D-83DB-5B5CCD1A5DF9}"/>
              </a:ext>
            </a:extLst>
          </p:cNvPr>
          <p:cNvSpPr/>
          <p:nvPr/>
        </p:nvSpPr>
        <p:spPr>
          <a:xfrm>
            <a:off x="6029780" y="4485571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02" name="Flowchart: Connector 9">
            <a:extLst>
              <a:ext uri="{FF2B5EF4-FFF2-40B4-BE49-F238E27FC236}">
                <a16:creationId xmlns:a16="http://schemas.microsoft.com/office/drawing/2014/main" id="{375DCFC7-118C-7F48-B5CA-DA170151DA53}"/>
              </a:ext>
            </a:extLst>
          </p:cNvPr>
          <p:cNvSpPr/>
          <p:nvPr/>
        </p:nvSpPr>
        <p:spPr>
          <a:xfrm>
            <a:off x="6948264" y="4603559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103" name="Straight Arrow Connector 12">
            <a:extLst>
              <a:ext uri="{FF2B5EF4-FFF2-40B4-BE49-F238E27FC236}">
                <a16:creationId xmlns:a16="http://schemas.microsoft.com/office/drawing/2014/main" id="{1CD4F99F-B421-514A-BC8C-A63BDDEFA40E}"/>
              </a:ext>
            </a:extLst>
          </p:cNvPr>
          <p:cNvCxnSpPr>
            <a:stCxn id="100" idx="7"/>
          </p:cNvCxnSpPr>
          <p:nvPr/>
        </p:nvCxnSpPr>
        <p:spPr>
          <a:xfrm flipV="1">
            <a:off x="5207019" y="4098487"/>
            <a:ext cx="292313" cy="465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8">
            <a:extLst>
              <a:ext uri="{FF2B5EF4-FFF2-40B4-BE49-F238E27FC236}">
                <a16:creationId xmlns:a16="http://schemas.microsoft.com/office/drawing/2014/main" id="{8441E32B-8E1D-6243-8764-D297DC55E8F6}"/>
              </a:ext>
            </a:extLst>
          </p:cNvPr>
          <p:cNvCxnSpPr>
            <a:cxnSpLocks/>
            <a:stCxn id="101" idx="7"/>
          </p:cNvCxnSpPr>
          <p:nvPr/>
        </p:nvCxnSpPr>
        <p:spPr>
          <a:xfrm flipH="1" flipV="1">
            <a:off x="6184928" y="4152581"/>
            <a:ext cx="49705" cy="36813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21">
            <a:extLst>
              <a:ext uri="{FF2B5EF4-FFF2-40B4-BE49-F238E27FC236}">
                <a16:creationId xmlns:a16="http://schemas.microsoft.com/office/drawing/2014/main" id="{0D2C4E0B-4B4D-A146-9D4C-A77AB109A251}"/>
              </a:ext>
            </a:extLst>
          </p:cNvPr>
          <p:cNvCxnSpPr>
            <a:cxnSpLocks/>
            <a:stCxn id="102" idx="7"/>
            <a:endCxn id="20" idx="2"/>
          </p:cNvCxnSpPr>
          <p:nvPr/>
        </p:nvCxnSpPr>
        <p:spPr>
          <a:xfrm flipV="1">
            <a:off x="7153117" y="4154780"/>
            <a:ext cx="442080" cy="48392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99">
            <a:extLst>
              <a:ext uri="{FF2B5EF4-FFF2-40B4-BE49-F238E27FC236}">
                <a16:creationId xmlns:a16="http://schemas.microsoft.com/office/drawing/2014/main" id="{21DCD8B0-839F-A84A-BCD9-9244E563E6DE}"/>
              </a:ext>
            </a:extLst>
          </p:cNvPr>
          <p:cNvCxnSpPr>
            <a:cxnSpLocks/>
          </p:cNvCxnSpPr>
          <p:nvPr/>
        </p:nvCxnSpPr>
        <p:spPr>
          <a:xfrm flipV="1">
            <a:off x="6737161" y="4923326"/>
            <a:ext cx="165900" cy="208007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0">
            <a:extLst>
              <a:ext uri="{FF2B5EF4-FFF2-40B4-BE49-F238E27FC236}">
                <a16:creationId xmlns:a16="http://schemas.microsoft.com/office/drawing/2014/main" id="{9DFD7E08-25E8-2949-8048-7A757189C111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5320699" y="4799456"/>
            <a:ext cx="374099" cy="32833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B498DFAF-2572-7646-8566-3A298278B9B3}"/>
              </a:ext>
            </a:extLst>
          </p:cNvPr>
          <p:cNvSpPr/>
          <p:nvPr/>
        </p:nvSpPr>
        <p:spPr>
          <a:xfrm>
            <a:off x="7346327" y="4485571"/>
            <a:ext cx="7045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/>
              <a:t>awk</a:t>
            </a:r>
            <a:endParaRPr lang="zh-CN" altLang="en-US" b="1"/>
          </a:p>
        </p:txBody>
      </p:sp>
      <p:sp>
        <p:nvSpPr>
          <p:cNvPr id="110" name="Flowchart: Connector 3">
            <a:extLst>
              <a:ext uri="{FF2B5EF4-FFF2-40B4-BE49-F238E27FC236}">
                <a16:creationId xmlns:a16="http://schemas.microsoft.com/office/drawing/2014/main" id="{928B29E4-39DE-BA43-B24F-76360B99512E}"/>
              </a:ext>
            </a:extLst>
          </p:cNvPr>
          <p:cNvSpPr/>
          <p:nvPr/>
        </p:nvSpPr>
        <p:spPr>
          <a:xfrm>
            <a:off x="5417264" y="2951272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11" name="Flowchart: Connector 17">
            <a:extLst>
              <a:ext uri="{FF2B5EF4-FFF2-40B4-BE49-F238E27FC236}">
                <a16:creationId xmlns:a16="http://schemas.microsoft.com/office/drawing/2014/main" id="{E98A1B2B-40E3-EB40-8D4B-8BAA513B15E1}"/>
              </a:ext>
            </a:extLst>
          </p:cNvPr>
          <p:cNvSpPr/>
          <p:nvPr/>
        </p:nvSpPr>
        <p:spPr>
          <a:xfrm>
            <a:off x="6783061" y="2911206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ACDFB0D9-4210-6E42-9CF3-D9631EAEF67B}"/>
              </a:ext>
            </a:extLst>
          </p:cNvPr>
          <p:cNvSpPr/>
          <p:nvPr/>
        </p:nvSpPr>
        <p:spPr>
          <a:xfrm>
            <a:off x="7544379" y="2870707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/>
              <a:t>sort</a:t>
            </a:r>
            <a:endParaRPr lang="zh-CN" altLang="en-US" b="1"/>
          </a:p>
        </p:txBody>
      </p:sp>
      <p:cxnSp>
        <p:nvCxnSpPr>
          <p:cNvPr id="113" name="Straight Arrow Connector 12">
            <a:extLst>
              <a:ext uri="{FF2B5EF4-FFF2-40B4-BE49-F238E27FC236}">
                <a16:creationId xmlns:a16="http://schemas.microsoft.com/office/drawing/2014/main" id="{F5A94565-D004-1C4A-B5EA-3A0671D8D428}"/>
              </a:ext>
            </a:extLst>
          </p:cNvPr>
          <p:cNvCxnSpPr/>
          <p:nvPr/>
        </p:nvCxnSpPr>
        <p:spPr>
          <a:xfrm flipV="1">
            <a:off x="5570460" y="2426986"/>
            <a:ext cx="292313" cy="465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1">
            <a:extLst>
              <a:ext uri="{FF2B5EF4-FFF2-40B4-BE49-F238E27FC236}">
                <a16:creationId xmlns:a16="http://schemas.microsoft.com/office/drawing/2014/main" id="{7289A96F-E6F7-3D4D-8D6D-F1A810076058}"/>
              </a:ext>
            </a:extLst>
          </p:cNvPr>
          <p:cNvCxnSpPr>
            <a:cxnSpLocks/>
            <a:stCxn id="111" idx="1"/>
          </p:cNvCxnSpPr>
          <p:nvPr/>
        </p:nvCxnSpPr>
        <p:spPr>
          <a:xfrm flipH="1" flipV="1">
            <a:off x="6209014" y="2491825"/>
            <a:ext cx="609194" cy="4545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Flowchart: Connector 6">
            <a:extLst>
              <a:ext uri="{FF2B5EF4-FFF2-40B4-BE49-F238E27FC236}">
                <a16:creationId xmlns:a16="http://schemas.microsoft.com/office/drawing/2014/main" id="{93661839-5812-3C44-8025-D04C61731FE3}"/>
              </a:ext>
            </a:extLst>
          </p:cNvPr>
          <p:cNvSpPr/>
          <p:nvPr/>
        </p:nvSpPr>
        <p:spPr>
          <a:xfrm>
            <a:off x="5944928" y="2162775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B909F1CE-EE36-7F45-A516-C7B540895DA2}"/>
              </a:ext>
            </a:extLst>
          </p:cNvPr>
          <p:cNvSpPr/>
          <p:nvPr/>
        </p:nvSpPr>
        <p:spPr>
          <a:xfrm rot="5400000">
            <a:off x="7316191" y="1762093"/>
            <a:ext cx="7489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/>
              <a:t>…</a:t>
            </a:r>
            <a:endParaRPr lang="zh-CN" altLang="en-US" sz="4400"/>
          </a:p>
        </p:txBody>
      </p:sp>
      <p:cxnSp>
        <p:nvCxnSpPr>
          <p:cNvPr id="119" name="Straight Arrow Connector 21">
            <a:extLst>
              <a:ext uri="{FF2B5EF4-FFF2-40B4-BE49-F238E27FC236}">
                <a16:creationId xmlns:a16="http://schemas.microsoft.com/office/drawing/2014/main" id="{7B9AD9D8-7BA6-E147-BE58-38EF50747A5A}"/>
              </a:ext>
            </a:extLst>
          </p:cNvPr>
          <p:cNvCxnSpPr>
            <a:cxnSpLocks/>
          </p:cNvCxnSpPr>
          <p:nvPr/>
        </p:nvCxnSpPr>
        <p:spPr>
          <a:xfrm flipV="1">
            <a:off x="6042324" y="1777380"/>
            <a:ext cx="2774" cy="28594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0070ADC9-CC95-A640-85F7-B356EE9044A8}"/>
              </a:ext>
            </a:extLst>
          </p:cNvPr>
          <p:cNvCxnSpPr/>
          <p:nvPr/>
        </p:nvCxnSpPr>
        <p:spPr>
          <a:xfrm>
            <a:off x="4860032" y="1721498"/>
            <a:ext cx="0" cy="39178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52279F61-5399-22F6-F380-DB1D851CE60A}"/>
              </a:ext>
            </a:extLst>
          </p:cNvPr>
          <p:cNvGrpSpPr/>
          <p:nvPr/>
        </p:nvGrpSpPr>
        <p:grpSpPr>
          <a:xfrm>
            <a:off x="4619962" y="5127794"/>
            <a:ext cx="1980621" cy="369332"/>
            <a:chOff x="5381487" y="5074566"/>
            <a:chExt cx="1980621" cy="36933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FF687A6-0577-0E91-FFFF-DEF8AA5905D7}"/>
                </a:ext>
              </a:extLst>
            </p:cNvPr>
            <p:cNvSpPr/>
            <p:nvPr/>
          </p:nvSpPr>
          <p:spPr>
            <a:xfrm>
              <a:off x="5381487" y="5118633"/>
              <a:ext cx="1617804" cy="318455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2ABE92C-91A0-5D4F-86AF-A248E87C245C}"/>
                </a:ext>
              </a:extLst>
            </p:cNvPr>
            <p:cNvSpPr/>
            <p:nvPr/>
          </p:nvSpPr>
          <p:spPr>
            <a:xfrm>
              <a:off x="5550537" y="5074566"/>
              <a:ext cx="18115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access.log.0</a:t>
              </a:r>
              <a:endParaRPr lang="zh-CN" altLang="en-US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4A1482F-6EAA-FD73-E639-77EF7E9043B1}"/>
              </a:ext>
            </a:extLst>
          </p:cNvPr>
          <p:cNvGrpSpPr/>
          <p:nvPr/>
        </p:nvGrpSpPr>
        <p:grpSpPr>
          <a:xfrm>
            <a:off x="4954618" y="3774363"/>
            <a:ext cx="1110310" cy="369332"/>
            <a:chOff x="5381487" y="5074566"/>
            <a:chExt cx="1980621" cy="36933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B7C004F-7AC1-67DE-F40B-2EBABD591401}"/>
                </a:ext>
              </a:extLst>
            </p:cNvPr>
            <p:cNvSpPr/>
            <p:nvPr/>
          </p:nvSpPr>
          <p:spPr>
            <a:xfrm>
              <a:off x="5381487" y="5118633"/>
              <a:ext cx="1617804" cy="318455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DED2BE-FE44-53C1-C5C5-416EB0CBF1EB}"/>
                </a:ext>
              </a:extLst>
            </p:cNvPr>
            <p:cNvSpPr/>
            <p:nvPr/>
          </p:nvSpPr>
          <p:spPr>
            <a:xfrm>
              <a:off x="5550537" y="5074566"/>
              <a:ext cx="18115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/>
                <a:t>data0</a:t>
              </a:r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49A651F-B51C-F7E0-898E-DBF9C401ECC6}"/>
              </a:ext>
            </a:extLst>
          </p:cNvPr>
          <p:cNvGrpSpPr/>
          <p:nvPr/>
        </p:nvGrpSpPr>
        <p:grpSpPr>
          <a:xfrm>
            <a:off x="5998045" y="3774363"/>
            <a:ext cx="1110310" cy="369332"/>
            <a:chOff x="5381487" y="5074566"/>
            <a:chExt cx="1980621" cy="369332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C086E84-DDF6-4C54-31AA-903CFE30404E}"/>
                </a:ext>
              </a:extLst>
            </p:cNvPr>
            <p:cNvSpPr/>
            <p:nvPr/>
          </p:nvSpPr>
          <p:spPr>
            <a:xfrm>
              <a:off x="5381487" y="5118633"/>
              <a:ext cx="1617804" cy="318455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80443D96-B221-487C-9D47-CD8C2CC798EB}"/>
                </a:ext>
              </a:extLst>
            </p:cNvPr>
            <p:cNvSpPr/>
            <p:nvPr/>
          </p:nvSpPr>
          <p:spPr>
            <a:xfrm>
              <a:off x="5550537" y="5074566"/>
              <a:ext cx="18115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/>
                <a:t>data1</a:t>
              </a:r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E7A9435-3789-B34D-1B6D-55856F8B5FB5}"/>
              </a:ext>
            </a:extLst>
          </p:cNvPr>
          <p:cNvGrpSpPr/>
          <p:nvPr/>
        </p:nvGrpSpPr>
        <p:grpSpPr>
          <a:xfrm>
            <a:off x="7141737" y="3792258"/>
            <a:ext cx="1110310" cy="369332"/>
            <a:chOff x="5381487" y="5074566"/>
            <a:chExt cx="1980621" cy="369332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4EC3378-DC13-8235-2791-7290CA3B43D9}"/>
                </a:ext>
              </a:extLst>
            </p:cNvPr>
            <p:cNvSpPr/>
            <p:nvPr/>
          </p:nvSpPr>
          <p:spPr>
            <a:xfrm>
              <a:off x="5381487" y="5118633"/>
              <a:ext cx="1617804" cy="318455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ACC00BEB-9A8E-6790-4FF6-86B1C0605B7A}"/>
                </a:ext>
              </a:extLst>
            </p:cNvPr>
            <p:cNvSpPr/>
            <p:nvPr/>
          </p:nvSpPr>
          <p:spPr>
            <a:xfrm>
              <a:off x="5550537" y="5074566"/>
              <a:ext cx="18115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/>
                <a:t>data2</a:t>
              </a:r>
              <a:endParaRPr lang="zh-CN" altLang="en-US"/>
            </a:p>
          </p:txBody>
        </p:sp>
      </p:grpSp>
      <p:cxnSp>
        <p:nvCxnSpPr>
          <p:cNvPr id="24" name="Straight Arrow Connector 21">
            <a:extLst>
              <a:ext uri="{FF2B5EF4-FFF2-40B4-BE49-F238E27FC236}">
                <a16:creationId xmlns:a16="http://schemas.microsoft.com/office/drawing/2014/main" id="{61BF56F7-CF14-AD6D-2DB2-510EB10C15AE}"/>
              </a:ext>
            </a:extLst>
          </p:cNvPr>
          <p:cNvCxnSpPr>
            <a:cxnSpLocks/>
            <a:endCxn id="111" idx="5"/>
          </p:cNvCxnSpPr>
          <p:nvPr/>
        </p:nvCxnSpPr>
        <p:spPr>
          <a:xfrm flipH="1" flipV="1">
            <a:off x="6987914" y="3116059"/>
            <a:ext cx="392398" cy="72026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lowchart: Connector 17">
            <a:extLst>
              <a:ext uri="{FF2B5EF4-FFF2-40B4-BE49-F238E27FC236}">
                <a16:creationId xmlns:a16="http://schemas.microsoft.com/office/drawing/2014/main" id="{164BE456-13D2-4EB2-8EF6-9B394C7E31E1}"/>
              </a:ext>
            </a:extLst>
          </p:cNvPr>
          <p:cNvSpPr/>
          <p:nvPr/>
        </p:nvSpPr>
        <p:spPr>
          <a:xfrm>
            <a:off x="6146451" y="2948928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34" name="Straight Arrow Connector 21">
            <a:extLst>
              <a:ext uri="{FF2B5EF4-FFF2-40B4-BE49-F238E27FC236}">
                <a16:creationId xmlns:a16="http://schemas.microsoft.com/office/drawing/2014/main" id="{551BB34A-0586-02E8-A9F5-87AFB2CDB20E}"/>
              </a:ext>
            </a:extLst>
          </p:cNvPr>
          <p:cNvCxnSpPr>
            <a:cxnSpLocks/>
          </p:cNvCxnSpPr>
          <p:nvPr/>
        </p:nvCxnSpPr>
        <p:spPr>
          <a:xfrm flipV="1">
            <a:off x="6208736" y="3196300"/>
            <a:ext cx="44575" cy="59170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21">
            <a:extLst>
              <a:ext uri="{FF2B5EF4-FFF2-40B4-BE49-F238E27FC236}">
                <a16:creationId xmlns:a16="http://schemas.microsoft.com/office/drawing/2014/main" id="{1D497BB9-6411-CE4E-8C70-BBC7A0F331A4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5408078" y="3282891"/>
            <a:ext cx="104019" cy="53553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id="{072D14CC-6E12-99BF-52E1-3E1DB8A7F93E}"/>
              </a:ext>
            </a:extLst>
          </p:cNvPr>
          <p:cNvGrpSpPr/>
          <p:nvPr/>
        </p:nvGrpSpPr>
        <p:grpSpPr>
          <a:xfrm>
            <a:off x="6671603" y="5127794"/>
            <a:ext cx="1980621" cy="369332"/>
            <a:chOff x="5381487" y="5074566"/>
            <a:chExt cx="1980621" cy="36933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D554095-44C3-6A3F-64E4-9028B975C62F}"/>
                </a:ext>
              </a:extLst>
            </p:cNvPr>
            <p:cNvSpPr/>
            <p:nvPr/>
          </p:nvSpPr>
          <p:spPr>
            <a:xfrm>
              <a:off x="5381487" y="5118633"/>
              <a:ext cx="1617804" cy="318455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7846093-D163-E3AB-5E87-BB87C97127DA}"/>
                </a:ext>
              </a:extLst>
            </p:cNvPr>
            <p:cNvSpPr/>
            <p:nvPr/>
          </p:nvSpPr>
          <p:spPr>
            <a:xfrm>
              <a:off x="5550537" y="5074566"/>
              <a:ext cx="18115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access.log.1</a:t>
              </a:r>
              <a:endParaRPr lang="zh-CN" altLang="en-US" dirty="0"/>
            </a:p>
          </p:txBody>
        </p:sp>
      </p:grpSp>
      <p:cxnSp>
        <p:nvCxnSpPr>
          <p:cNvPr id="23" name="Straight Arrow Connector 99">
            <a:extLst>
              <a:ext uri="{FF2B5EF4-FFF2-40B4-BE49-F238E27FC236}">
                <a16:creationId xmlns:a16="http://schemas.microsoft.com/office/drawing/2014/main" id="{8952BFA1-97C1-1916-7520-82AB4B898438}"/>
              </a:ext>
            </a:extLst>
          </p:cNvPr>
          <p:cNvCxnSpPr>
            <a:cxnSpLocks/>
            <a:endCxn id="101" idx="4"/>
          </p:cNvCxnSpPr>
          <p:nvPr/>
        </p:nvCxnSpPr>
        <p:spPr>
          <a:xfrm flipH="1" flipV="1">
            <a:off x="6149780" y="4725571"/>
            <a:ext cx="474719" cy="439480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8006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2B1482-3AD7-4548-8D57-A5A8F3D32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typical DAG runtime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114D0-DF95-D548-8222-0693DFA5F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5" name="Rectangle 632">
            <a:extLst>
              <a:ext uri="{FF2B5EF4-FFF2-40B4-BE49-F238E27FC236}">
                <a16:creationId xmlns:a16="http://schemas.microsoft.com/office/drawing/2014/main" id="{2CB73904-5802-A843-92CE-05CEEC7DD025}"/>
              </a:ext>
            </a:extLst>
          </p:cNvPr>
          <p:cNvSpPr/>
          <p:nvPr/>
        </p:nvSpPr>
        <p:spPr>
          <a:xfrm>
            <a:off x="592806" y="1141183"/>
            <a:ext cx="7958387" cy="89255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rIns="7200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Vertices</a:t>
            </a:r>
            <a:r>
              <a:rPr lang="en-US" altLang="zh-CN" sz="2800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(V)  run arbitrary app code,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exchange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 data through </a:t>
            </a:r>
            <a:b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TCP pipes etc., and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communicate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 with JM to report status</a:t>
            </a:r>
          </a:p>
        </p:txBody>
      </p:sp>
      <p:sp>
        <p:nvSpPr>
          <p:cNvPr id="6" name="Freeform 234">
            <a:extLst>
              <a:ext uri="{FF2B5EF4-FFF2-40B4-BE49-F238E27FC236}">
                <a16:creationId xmlns:a16="http://schemas.microsoft.com/office/drawing/2014/main" id="{2735442F-019C-A649-9677-7A3BD3865880}"/>
              </a:ext>
            </a:extLst>
          </p:cNvPr>
          <p:cNvSpPr>
            <a:spLocks/>
          </p:cNvSpPr>
          <p:nvPr/>
        </p:nvSpPr>
        <p:spPr bwMode="auto">
          <a:xfrm>
            <a:off x="1903271" y="3280535"/>
            <a:ext cx="5557033" cy="703078"/>
          </a:xfrm>
          <a:custGeom>
            <a:avLst/>
            <a:gdLst>
              <a:gd name="T0" fmla="*/ 484 w 2632"/>
              <a:gd name="T1" fmla="*/ 100 h 374"/>
              <a:gd name="T2" fmla="*/ 698 w 2632"/>
              <a:gd name="T3" fmla="*/ 106 h 374"/>
              <a:gd name="T4" fmla="*/ 1192 w 2632"/>
              <a:gd name="T5" fmla="*/ 96 h 374"/>
              <a:gd name="T6" fmla="*/ 1220 w 2632"/>
              <a:gd name="T7" fmla="*/ 92 h 374"/>
              <a:gd name="T8" fmla="*/ 1334 w 2632"/>
              <a:gd name="T9" fmla="*/ 60 h 374"/>
              <a:gd name="T10" fmla="*/ 1452 w 2632"/>
              <a:gd name="T11" fmla="*/ 28 h 374"/>
              <a:gd name="T12" fmla="*/ 1480 w 2632"/>
              <a:gd name="T13" fmla="*/ 24 h 374"/>
              <a:gd name="T14" fmla="*/ 1968 w 2632"/>
              <a:gd name="T15" fmla="*/ 2 h 374"/>
              <a:gd name="T16" fmla="*/ 2124 w 2632"/>
              <a:gd name="T17" fmla="*/ 2 h 374"/>
              <a:gd name="T18" fmla="*/ 2436 w 2632"/>
              <a:gd name="T19" fmla="*/ 20 h 374"/>
              <a:gd name="T20" fmla="*/ 2498 w 2632"/>
              <a:gd name="T21" fmla="*/ 24 h 374"/>
              <a:gd name="T22" fmla="*/ 2558 w 2632"/>
              <a:gd name="T23" fmla="*/ 50 h 374"/>
              <a:gd name="T24" fmla="*/ 2610 w 2632"/>
              <a:gd name="T25" fmla="*/ 102 h 374"/>
              <a:gd name="T26" fmla="*/ 2628 w 2632"/>
              <a:gd name="T27" fmla="*/ 142 h 374"/>
              <a:gd name="T28" fmla="*/ 2632 w 2632"/>
              <a:gd name="T29" fmla="*/ 168 h 374"/>
              <a:gd name="T30" fmla="*/ 2624 w 2632"/>
              <a:gd name="T31" fmla="*/ 212 h 374"/>
              <a:gd name="T32" fmla="*/ 2588 w 2632"/>
              <a:gd name="T33" fmla="*/ 286 h 374"/>
              <a:gd name="T34" fmla="*/ 2554 w 2632"/>
              <a:gd name="T35" fmla="*/ 324 h 374"/>
              <a:gd name="T36" fmla="*/ 2514 w 2632"/>
              <a:gd name="T37" fmla="*/ 348 h 374"/>
              <a:gd name="T38" fmla="*/ 2488 w 2632"/>
              <a:gd name="T39" fmla="*/ 352 h 374"/>
              <a:gd name="T40" fmla="*/ 2192 w 2632"/>
              <a:gd name="T41" fmla="*/ 372 h 374"/>
              <a:gd name="T42" fmla="*/ 2056 w 2632"/>
              <a:gd name="T43" fmla="*/ 374 h 374"/>
              <a:gd name="T44" fmla="*/ 1788 w 2632"/>
              <a:gd name="T45" fmla="*/ 366 h 374"/>
              <a:gd name="T46" fmla="*/ 1556 w 2632"/>
              <a:gd name="T47" fmla="*/ 340 h 374"/>
              <a:gd name="T48" fmla="*/ 1490 w 2632"/>
              <a:gd name="T49" fmla="*/ 320 h 374"/>
              <a:gd name="T50" fmla="*/ 1450 w 2632"/>
              <a:gd name="T51" fmla="*/ 286 h 374"/>
              <a:gd name="T52" fmla="*/ 1336 w 2632"/>
              <a:gd name="T53" fmla="*/ 212 h 374"/>
              <a:gd name="T54" fmla="*/ 1222 w 2632"/>
              <a:gd name="T55" fmla="*/ 172 h 374"/>
              <a:gd name="T56" fmla="*/ 1192 w 2632"/>
              <a:gd name="T57" fmla="*/ 168 h 374"/>
              <a:gd name="T58" fmla="*/ 702 w 2632"/>
              <a:gd name="T59" fmla="*/ 158 h 374"/>
              <a:gd name="T60" fmla="*/ 488 w 2632"/>
              <a:gd name="T61" fmla="*/ 164 h 374"/>
              <a:gd name="T62" fmla="*/ 458 w 2632"/>
              <a:gd name="T63" fmla="*/ 172 h 374"/>
              <a:gd name="T64" fmla="*/ 302 w 2632"/>
              <a:gd name="T65" fmla="*/ 190 h 374"/>
              <a:gd name="T66" fmla="*/ 136 w 2632"/>
              <a:gd name="T67" fmla="*/ 188 h 374"/>
              <a:gd name="T68" fmla="*/ 40 w 2632"/>
              <a:gd name="T69" fmla="*/ 170 h 374"/>
              <a:gd name="T70" fmla="*/ 10 w 2632"/>
              <a:gd name="T71" fmla="*/ 156 h 374"/>
              <a:gd name="T72" fmla="*/ 0 w 2632"/>
              <a:gd name="T73" fmla="*/ 136 h 374"/>
              <a:gd name="T74" fmla="*/ 4 w 2632"/>
              <a:gd name="T75" fmla="*/ 120 h 374"/>
              <a:gd name="T76" fmla="*/ 28 w 2632"/>
              <a:gd name="T77" fmla="*/ 98 h 374"/>
              <a:gd name="T78" fmla="*/ 102 w 2632"/>
              <a:gd name="T79" fmla="*/ 78 h 374"/>
              <a:gd name="T80" fmla="*/ 222 w 2632"/>
              <a:gd name="T81" fmla="*/ 70 h 374"/>
              <a:gd name="T82" fmla="*/ 382 w 2632"/>
              <a:gd name="T83" fmla="*/ 78 h 374"/>
              <a:gd name="T84" fmla="*/ 460 w 2632"/>
              <a:gd name="T85" fmla="*/ 92 h 37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632"/>
              <a:gd name="T130" fmla="*/ 0 h 374"/>
              <a:gd name="T131" fmla="*/ 2632 w 2632"/>
              <a:gd name="T132" fmla="*/ 374 h 37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632" h="374">
                <a:moveTo>
                  <a:pt x="472" y="96"/>
                </a:moveTo>
                <a:lnTo>
                  <a:pt x="472" y="96"/>
                </a:lnTo>
                <a:lnTo>
                  <a:pt x="484" y="100"/>
                </a:lnTo>
                <a:lnTo>
                  <a:pt x="510" y="102"/>
                </a:lnTo>
                <a:lnTo>
                  <a:pt x="590" y="106"/>
                </a:lnTo>
                <a:lnTo>
                  <a:pt x="698" y="106"/>
                </a:lnTo>
                <a:lnTo>
                  <a:pt x="820" y="104"/>
                </a:lnTo>
                <a:lnTo>
                  <a:pt x="1058" y="100"/>
                </a:lnTo>
                <a:lnTo>
                  <a:pt x="1192" y="96"/>
                </a:lnTo>
                <a:lnTo>
                  <a:pt x="1204" y="96"/>
                </a:lnTo>
                <a:lnTo>
                  <a:pt x="1220" y="92"/>
                </a:lnTo>
                <a:lnTo>
                  <a:pt x="1254" y="84"/>
                </a:lnTo>
                <a:lnTo>
                  <a:pt x="1292" y="74"/>
                </a:lnTo>
                <a:lnTo>
                  <a:pt x="1334" y="60"/>
                </a:lnTo>
                <a:lnTo>
                  <a:pt x="1376" y="46"/>
                </a:lnTo>
                <a:lnTo>
                  <a:pt x="1416" y="36"/>
                </a:lnTo>
                <a:lnTo>
                  <a:pt x="1452" y="28"/>
                </a:lnTo>
                <a:lnTo>
                  <a:pt x="1466" y="24"/>
                </a:lnTo>
                <a:lnTo>
                  <a:pt x="1480" y="24"/>
                </a:lnTo>
                <a:lnTo>
                  <a:pt x="1694" y="12"/>
                </a:lnTo>
                <a:lnTo>
                  <a:pt x="1874" y="4"/>
                </a:lnTo>
                <a:lnTo>
                  <a:pt x="1968" y="2"/>
                </a:lnTo>
                <a:lnTo>
                  <a:pt x="2056" y="0"/>
                </a:lnTo>
                <a:lnTo>
                  <a:pt x="2124" y="2"/>
                </a:lnTo>
                <a:lnTo>
                  <a:pt x="2194" y="4"/>
                </a:lnTo>
                <a:lnTo>
                  <a:pt x="2330" y="12"/>
                </a:lnTo>
                <a:lnTo>
                  <a:pt x="2436" y="20"/>
                </a:lnTo>
                <a:lnTo>
                  <a:pt x="2488" y="24"/>
                </a:lnTo>
                <a:lnTo>
                  <a:pt x="2498" y="24"/>
                </a:lnTo>
                <a:lnTo>
                  <a:pt x="2510" y="28"/>
                </a:lnTo>
                <a:lnTo>
                  <a:pt x="2534" y="36"/>
                </a:lnTo>
                <a:lnTo>
                  <a:pt x="2558" y="50"/>
                </a:lnTo>
                <a:lnTo>
                  <a:pt x="2580" y="68"/>
                </a:lnTo>
                <a:lnTo>
                  <a:pt x="2600" y="90"/>
                </a:lnTo>
                <a:lnTo>
                  <a:pt x="2610" y="102"/>
                </a:lnTo>
                <a:lnTo>
                  <a:pt x="2618" y="116"/>
                </a:lnTo>
                <a:lnTo>
                  <a:pt x="2624" y="128"/>
                </a:lnTo>
                <a:lnTo>
                  <a:pt x="2628" y="142"/>
                </a:lnTo>
                <a:lnTo>
                  <a:pt x="2630" y="154"/>
                </a:lnTo>
                <a:lnTo>
                  <a:pt x="2632" y="168"/>
                </a:lnTo>
                <a:lnTo>
                  <a:pt x="2632" y="182"/>
                </a:lnTo>
                <a:lnTo>
                  <a:pt x="2628" y="196"/>
                </a:lnTo>
                <a:lnTo>
                  <a:pt x="2624" y="212"/>
                </a:lnTo>
                <a:lnTo>
                  <a:pt x="2620" y="228"/>
                </a:lnTo>
                <a:lnTo>
                  <a:pt x="2606" y="258"/>
                </a:lnTo>
                <a:lnTo>
                  <a:pt x="2588" y="286"/>
                </a:lnTo>
                <a:lnTo>
                  <a:pt x="2576" y="300"/>
                </a:lnTo>
                <a:lnTo>
                  <a:pt x="2566" y="312"/>
                </a:lnTo>
                <a:lnTo>
                  <a:pt x="2554" y="324"/>
                </a:lnTo>
                <a:lnTo>
                  <a:pt x="2540" y="334"/>
                </a:lnTo>
                <a:lnTo>
                  <a:pt x="2528" y="342"/>
                </a:lnTo>
                <a:lnTo>
                  <a:pt x="2514" y="348"/>
                </a:lnTo>
                <a:lnTo>
                  <a:pt x="2502" y="350"/>
                </a:lnTo>
                <a:lnTo>
                  <a:pt x="2488" y="352"/>
                </a:lnTo>
                <a:lnTo>
                  <a:pt x="2432" y="356"/>
                </a:lnTo>
                <a:lnTo>
                  <a:pt x="2324" y="364"/>
                </a:lnTo>
                <a:lnTo>
                  <a:pt x="2192" y="372"/>
                </a:lnTo>
                <a:lnTo>
                  <a:pt x="2122" y="374"/>
                </a:lnTo>
                <a:lnTo>
                  <a:pt x="2056" y="374"/>
                </a:lnTo>
                <a:lnTo>
                  <a:pt x="1970" y="374"/>
                </a:lnTo>
                <a:lnTo>
                  <a:pt x="1880" y="372"/>
                </a:lnTo>
                <a:lnTo>
                  <a:pt x="1788" y="366"/>
                </a:lnTo>
                <a:lnTo>
                  <a:pt x="1700" y="360"/>
                </a:lnTo>
                <a:lnTo>
                  <a:pt x="1622" y="350"/>
                </a:lnTo>
                <a:lnTo>
                  <a:pt x="1556" y="340"/>
                </a:lnTo>
                <a:lnTo>
                  <a:pt x="1530" y="332"/>
                </a:lnTo>
                <a:lnTo>
                  <a:pt x="1508" y="326"/>
                </a:lnTo>
                <a:lnTo>
                  <a:pt x="1490" y="320"/>
                </a:lnTo>
                <a:lnTo>
                  <a:pt x="1480" y="312"/>
                </a:lnTo>
                <a:lnTo>
                  <a:pt x="1450" y="286"/>
                </a:lnTo>
                <a:lnTo>
                  <a:pt x="1414" y="260"/>
                </a:lnTo>
                <a:lnTo>
                  <a:pt x="1376" y="234"/>
                </a:lnTo>
                <a:lnTo>
                  <a:pt x="1336" y="212"/>
                </a:lnTo>
                <a:lnTo>
                  <a:pt x="1296" y="194"/>
                </a:lnTo>
                <a:lnTo>
                  <a:pt x="1258" y="180"/>
                </a:lnTo>
                <a:lnTo>
                  <a:pt x="1222" y="172"/>
                </a:lnTo>
                <a:lnTo>
                  <a:pt x="1206" y="168"/>
                </a:lnTo>
                <a:lnTo>
                  <a:pt x="1192" y="168"/>
                </a:lnTo>
                <a:lnTo>
                  <a:pt x="1056" y="164"/>
                </a:lnTo>
                <a:lnTo>
                  <a:pt x="824" y="158"/>
                </a:lnTo>
                <a:lnTo>
                  <a:pt x="702" y="158"/>
                </a:lnTo>
                <a:lnTo>
                  <a:pt x="594" y="158"/>
                </a:lnTo>
                <a:lnTo>
                  <a:pt x="514" y="162"/>
                </a:lnTo>
                <a:lnTo>
                  <a:pt x="488" y="164"/>
                </a:lnTo>
                <a:lnTo>
                  <a:pt x="472" y="168"/>
                </a:lnTo>
                <a:lnTo>
                  <a:pt x="458" y="172"/>
                </a:lnTo>
                <a:lnTo>
                  <a:pt x="438" y="176"/>
                </a:lnTo>
                <a:lnTo>
                  <a:pt x="378" y="184"/>
                </a:lnTo>
                <a:lnTo>
                  <a:pt x="302" y="190"/>
                </a:lnTo>
                <a:lnTo>
                  <a:pt x="218" y="190"/>
                </a:lnTo>
                <a:lnTo>
                  <a:pt x="176" y="190"/>
                </a:lnTo>
                <a:lnTo>
                  <a:pt x="136" y="188"/>
                </a:lnTo>
                <a:lnTo>
                  <a:pt x="100" y="184"/>
                </a:lnTo>
                <a:lnTo>
                  <a:pt x="68" y="178"/>
                </a:lnTo>
                <a:lnTo>
                  <a:pt x="40" y="170"/>
                </a:lnTo>
                <a:lnTo>
                  <a:pt x="28" y="166"/>
                </a:lnTo>
                <a:lnTo>
                  <a:pt x="18" y="162"/>
                </a:lnTo>
                <a:lnTo>
                  <a:pt x="10" y="156"/>
                </a:lnTo>
                <a:lnTo>
                  <a:pt x="4" y="150"/>
                </a:lnTo>
                <a:lnTo>
                  <a:pt x="2" y="144"/>
                </a:lnTo>
                <a:lnTo>
                  <a:pt x="0" y="136"/>
                </a:lnTo>
                <a:lnTo>
                  <a:pt x="2" y="128"/>
                </a:lnTo>
                <a:lnTo>
                  <a:pt x="4" y="120"/>
                </a:lnTo>
                <a:lnTo>
                  <a:pt x="10" y="112"/>
                </a:lnTo>
                <a:lnTo>
                  <a:pt x="18" y="104"/>
                </a:lnTo>
                <a:lnTo>
                  <a:pt x="28" y="98"/>
                </a:lnTo>
                <a:lnTo>
                  <a:pt x="40" y="94"/>
                </a:lnTo>
                <a:lnTo>
                  <a:pt x="68" y="84"/>
                </a:lnTo>
                <a:lnTo>
                  <a:pt x="102" y="78"/>
                </a:lnTo>
                <a:lnTo>
                  <a:pt x="140" y="74"/>
                </a:lnTo>
                <a:lnTo>
                  <a:pt x="180" y="70"/>
                </a:lnTo>
                <a:lnTo>
                  <a:pt x="222" y="70"/>
                </a:lnTo>
                <a:lnTo>
                  <a:pt x="264" y="70"/>
                </a:lnTo>
                <a:lnTo>
                  <a:pt x="306" y="72"/>
                </a:lnTo>
                <a:lnTo>
                  <a:pt x="382" y="78"/>
                </a:lnTo>
                <a:lnTo>
                  <a:pt x="414" y="82"/>
                </a:lnTo>
                <a:lnTo>
                  <a:pt x="442" y="86"/>
                </a:lnTo>
                <a:lnTo>
                  <a:pt x="460" y="92"/>
                </a:lnTo>
                <a:lnTo>
                  <a:pt x="472" y="96"/>
                </a:lnTo>
                <a:close/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7" name="Rectangle 247">
            <a:extLst>
              <a:ext uri="{FF2B5EF4-FFF2-40B4-BE49-F238E27FC236}">
                <a16:creationId xmlns:a16="http://schemas.microsoft.com/office/drawing/2014/main" id="{66D6C170-C721-1F40-B8C0-EDEE137B1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6432" y="2648893"/>
            <a:ext cx="2993873" cy="406056"/>
          </a:xfrm>
          <a:prstGeom prst="rect">
            <a:avLst/>
          </a:prstGeom>
          <a:solidFill>
            <a:srgbClr val="00FFF2"/>
          </a:solidFill>
          <a:ln w="4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8" name="Rectangle 321">
            <a:extLst>
              <a:ext uri="{FF2B5EF4-FFF2-40B4-BE49-F238E27FC236}">
                <a16:creationId xmlns:a16="http://schemas.microsoft.com/office/drawing/2014/main" id="{1675C23C-05CB-5743-A4E9-9B6DE242C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950" y="4081165"/>
            <a:ext cx="608064" cy="541408"/>
          </a:xfrm>
          <a:prstGeom prst="rect">
            <a:avLst/>
          </a:prstGeom>
          <a:solidFill>
            <a:srgbClr val="00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</a:rPr>
              <a:t>NS</a:t>
            </a:r>
            <a:endParaRPr lang="zh-CN" altLang="zh-CN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n-ea"/>
            </a:endParaRPr>
          </a:p>
        </p:txBody>
      </p:sp>
      <p:sp>
        <p:nvSpPr>
          <p:cNvPr id="9" name="Line 339">
            <a:extLst>
              <a:ext uri="{FF2B5EF4-FFF2-40B4-BE49-F238E27FC236}">
                <a16:creationId xmlns:a16="http://schemas.microsoft.com/office/drawing/2014/main" id="{8C6CC346-756D-C64E-A10F-EDCBCC3F2F8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340">
            <a:extLst>
              <a:ext uri="{FF2B5EF4-FFF2-40B4-BE49-F238E27FC236}">
                <a16:creationId xmlns:a16="http://schemas.microsoft.com/office/drawing/2014/main" id="{0DDBD8E5-E280-854D-8CCC-6097B615C032}"/>
              </a:ext>
            </a:extLst>
          </p:cNvPr>
          <p:cNvSpPr>
            <a:spLocks/>
          </p:cNvSpPr>
          <p:nvPr/>
        </p:nvSpPr>
        <p:spPr bwMode="auto">
          <a:xfrm>
            <a:off x="2093291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1" name="Line 341">
            <a:extLst>
              <a:ext uri="{FF2B5EF4-FFF2-40B4-BE49-F238E27FC236}">
                <a16:creationId xmlns:a16="http://schemas.microsoft.com/office/drawing/2014/main" id="{AF6E5F51-D555-DC42-B815-E20A9E74BC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342">
            <a:extLst>
              <a:ext uri="{FF2B5EF4-FFF2-40B4-BE49-F238E27FC236}">
                <a16:creationId xmlns:a16="http://schemas.microsoft.com/office/drawing/2014/main" id="{87E7C422-7809-E442-8AC2-81D1A6D89816}"/>
              </a:ext>
            </a:extLst>
          </p:cNvPr>
          <p:cNvSpPr>
            <a:spLocks/>
          </p:cNvSpPr>
          <p:nvPr/>
        </p:nvSpPr>
        <p:spPr bwMode="auto">
          <a:xfrm>
            <a:off x="2274866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3" name="Line 343">
            <a:extLst>
              <a:ext uri="{FF2B5EF4-FFF2-40B4-BE49-F238E27FC236}">
                <a16:creationId xmlns:a16="http://schemas.microsoft.com/office/drawing/2014/main" id="{ACF3F4F8-202C-1F47-AB0F-633E7354897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344">
            <a:extLst>
              <a:ext uri="{FF2B5EF4-FFF2-40B4-BE49-F238E27FC236}">
                <a16:creationId xmlns:a16="http://schemas.microsoft.com/office/drawing/2014/main" id="{C7B66169-B57D-4C41-B435-30EA460878BE}"/>
              </a:ext>
            </a:extLst>
          </p:cNvPr>
          <p:cNvSpPr>
            <a:spLocks/>
          </p:cNvSpPr>
          <p:nvPr/>
        </p:nvSpPr>
        <p:spPr bwMode="auto">
          <a:xfrm>
            <a:off x="2397324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5" name="Line 345">
            <a:extLst>
              <a:ext uri="{FF2B5EF4-FFF2-40B4-BE49-F238E27FC236}">
                <a16:creationId xmlns:a16="http://schemas.microsoft.com/office/drawing/2014/main" id="{9C5AF17C-9C65-304A-944B-0FF71BBA73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346">
            <a:extLst>
              <a:ext uri="{FF2B5EF4-FFF2-40B4-BE49-F238E27FC236}">
                <a16:creationId xmlns:a16="http://schemas.microsoft.com/office/drawing/2014/main" id="{530EF4D2-0733-624B-9C6C-6CE2651F3273}"/>
              </a:ext>
            </a:extLst>
          </p:cNvPr>
          <p:cNvSpPr>
            <a:spLocks/>
          </p:cNvSpPr>
          <p:nvPr/>
        </p:nvSpPr>
        <p:spPr bwMode="auto">
          <a:xfrm>
            <a:off x="2578898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7" name="Line 347">
            <a:extLst>
              <a:ext uri="{FF2B5EF4-FFF2-40B4-BE49-F238E27FC236}">
                <a16:creationId xmlns:a16="http://schemas.microsoft.com/office/drawing/2014/main" id="{FA76F568-A72A-2649-B302-27175F61EEA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348">
            <a:extLst>
              <a:ext uri="{FF2B5EF4-FFF2-40B4-BE49-F238E27FC236}">
                <a16:creationId xmlns:a16="http://schemas.microsoft.com/office/drawing/2014/main" id="{A77A23D4-E934-CC4B-B434-2AD0A53D6975}"/>
              </a:ext>
            </a:extLst>
          </p:cNvPr>
          <p:cNvSpPr>
            <a:spLocks/>
          </p:cNvSpPr>
          <p:nvPr/>
        </p:nvSpPr>
        <p:spPr bwMode="auto">
          <a:xfrm>
            <a:off x="2701356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9" name="Line 349">
            <a:extLst>
              <a:ext uri="{FF2B5EF4-FFF2-40B4-BE49-F238E27FC236}">
                <a16:creationId xmlns:a16="http://schemas.microsoft.com/office/drawing/2014/main" id="{0103C254-37F5-BD4B-BA98-4E90F100FB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491083"/>
            <a:ext cx="228024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350">
            <a:extLst>
              <a:ext uri="{FF2B5EF4-FFF2-40B4-BE49-F238E27FC236}">
                <a16:creationId xmlns:a16="http://schemas.microsoft.com/office/drawing/2014/main" id="{179468A7-C6FC-A942-BC19-E99ECE71BAEB}"/>
              </a:ext>
            </a:extLst>
          </p:cNvPr>
          <p:cNvSpPr>
            <a:spLocks/>
          </p:cNvSpPr>
          <p:nvPr/>
        </p:nvSpPr>
        <p:spPr bwMode="auto">
          <a:xfrm>
            <a:off x="3034947" y="3449725"/>
            <a:ext cx="59117" cy="63916"/>
          </a:xfrm>
          <a:custGeom>
            <a:avLst/>
            <a:gdLst>
              <a:gd name="T0" fmla="*/ 14 w 28"/>
              <a:gd name="T1" fmla="*/ 12 h 34"/>
              <a:gd name="T2" fmla="*/ 14 w 28"/>
              <a:gd name="T3" fmla="*/ 12 h 34"/>
              <a:gd name="T4" fmla="*/ 0 w 28"/>
              <a:gd name="T5" fmla="*/ 22 h 34"/>
              <a:gd name="T6" fmla="*/ 16 w 28"/>
              <a:gd name="T7" fmla="*/ 34 h 34"/>
              <a:gd name="T8" fmla="*/ 16 w 28"/>
              <a:gd name="T9" fmla="*/ 34 h 34"/>
              <a:gd name="T10" fmla="*/ 22 w 28"/>
              <a:gd name="T11" fmla="*/ 18 h 34"/>
              <a:gd name="T12" fmla="*/ 22 w 28"/>
              <a:gd name="T13" fmla="*/ 18 h 34"/>
              <a:gd name="T14" fmla="*/ 28 w 28"/>
              <a:gd name="T15" fmla="*/ 0 h 34"/>
              <a:gd name="T16" fmla="*/ 28 w 28"/>
              <a:gd name="T17" fmla="*/ 0 h 34"/>
              <a:gd name="T18" fmla="*/ 14 w 28"/>
              <a:gd name="T19" fmla="*/ 12 h 34"/>
              <a:gd name="T20" fmla="*/ 14 w 28"/>
              <a:gd name="T21" fmla="*/ 12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"/>
              <a:gd name="T34" fmla="*/ 0 h 34"/>
              <a:gd name="T35" fmla="*/ 28 w 28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" h="34">
                <a:moveTo>
                  <a:pt x="14" y="12"/>
                </a:moveTo>
                <a:lnTo>
                  <a:pt x="14" y="12"/>
                </a:lnTo>
                <a:lnTo>
                  <a:pt x="0" y="22"/>
                </a:lnTo>
                <a:lnTo>
                  <a:pt x="16" y="34"/>
                </a:lnTo>
                <a:lnTo>
                  <a:pt x="22" y="18"/>
                </a:lnTo>
                <a:lnTo>
                  <a:pt x="28" y="0"/>
                </a:lnTo>
                <a:lnTo>
                  <a:pt x="14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1" name="Line 351">
            <a:extLst>
              <a:ext uri="{FF2B5EF4-FFF2-40B4-BE49-F238E27FC236}">
                <a16:creationId xmlns:a16="http://schemas.microsoft.com/office/drawing/2014/main" id="{90A5BDC1-D832-E54D-B908-D4A6F4AD13B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34947" y="3085027"/>
            <a:ext cx="76008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352">
            <a:extLst>
              <a:ext uri="{FF2B5EF4-FFF2-40B4-BE49-F238E27FC236}">
                <a16:creationId xmlns:a16="http://schemas.microsoft.com/office/drawing/2014/main" id="{5BD43EF6-4C59-4144-9EE1-4BB66E62B4C8}"/>
              </a:ext>
            </a:extLst>
          </p:cNvPr>
          <p:cNvSpPr>
            <a:spLocks/>
          </p:cNvSpPr>
          <p:nvPr/>
        </p:nvSpPr>
        <p:spPr bwMode="auto">
          <a:xfrm>
            <a:off x="3018056" y="3036150"/>
            <a:ext cx="42227" cy="67676"/>
          </a:xfrm>
          <a:custGeom>
            <a:avLst/>
            <a:gdLst>
              <a:gd name="T0" fmla="*/ 2 w 20"/>
              <a:gd name="T1" fmla="*/ 18 h 36"/>
              <a:gd name="T2" fmla="*/ 2 w 20"/>
              <a:gd name="T3" fmla="*/ 18 h 36"/>
              <a:gd name="T4" fmla="*/ 0 w 20"/>
              <a:gd name="T5" fmla="*/ 36 h 36"/>
              <a:gd name="T6" fmla="*/ 20 w 20"/>
              <a:gd name="T7" fmla="*/ 30 h 36"/>
              <a:gd name="T8" fmla="*/ 20 w 20"/>
              <a:gd name="T9" fmla="*/ 30 h 36"/>
              <a:gd name="T10" fmla="*/ 10 w 20"/>
              <a:gd name="T11" fmla="*/ 16 h 36"/>
              <a:gd name="T12" fmla="*/ 10 w 20"/>
              <a:gd name="T13" fmla="*/ 16 h 36"/>
              <a:gd name="T14" fmla="*/ 2 w 20"/>
              <a:gd name="T15" fmla="*/ 0 h 36"/>
              <a:gd name="T16" fmla="*/ 2 w 20"/>
              <a:gd name="T17" fmla="*/ 0 h 36"/>
              <a:gd name="T18" fmla="*/ 2 w 20"/>
              <a:gd name="T19" fmla="*/ 18 h 36"/>
              <a:gd name="T20" fmla="*/ 2 w 20"/>
              <a:gd name="T21" fmla="*/ 18 h 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"/>
              <a:gd name="T34" fmla="*/ 0 h 36"/>
              <a:gd name="T35" fmla="*/ 20 w 20"/>
              <a:gd name="T36" fmla="*/ 36 h 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" h="36">
                <a:moveTo>
                  <a:pt x="2" y="18"/>
                </a:moveTo>
                <a:lnTo>
                  <a:pt x="2" y="18"/>
                </a:lnTo>
                <a:lnTo>
                  <a:pt x="0" y="36"/>
                </a:lnTo>
                <a:lnTo>
                  <a:pt x="20" y="30"/>
                </a:lnTo>
                <a:lnTo>
                  <a:pt x="10" y="16"/>
                </a:lnTo>
                <a:lnTo>
                  <a:pt x="2" y="0"/>
                </a:lnTo>
                <a:lnTo>
                  <a:pt x="2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3" name="Line 353">
            <a:extLst>
              <a:ext uri="{FF2B5EF4-FFF2-40B4-BE49-F238E27FC236}">
                <a16:creationId xmlns:a16="http://schemas.microsoft.com/office/drawing/2014/main" id="{3AB27BBA-2A83-174D-848F-0128FE13A8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7217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354">
            <a:extLst>
              <a:ext uri="{FF2B5EF4-FFF2-40B4-BE49-F238E27FC236}">
                <a16:creationId xmlns:a16="http://schemas.microsoft.com/office/drawing/2014/main" id="{EF88A78E-7192-4640-86AE-9F62D5D2A28E}"/>
              </a:ext>
            </a:extLst>
          </p:cNvPr>
          <p:cNvSpPr>
            <a:spLocks/>
          </p:cNvSpPr>
          <p:nvPr/>
        </p:nvSpPr>
        <p:spPr bwMode="auto">
          <a:xfrm>
            <a:off x="2122850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5" name="Line 355">
            <a:extLst>
              <a:ext uri="{FF2B5EF4-FFF2-40B4-BE49-F238E27FC236}">
                <a16:creationId xmlns:a16="http://schemas.microsoft.com/office/drawing/2014/main" id="{5ADA64CB-65B7-A04D-BDD4-BCE9B9C1679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74866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356">
            <a:extLst>
              <a:ext uri="{FF2B5EF4-FFF2-40B4-BE49-F238E27FC236}">
                <a16:creationId xmlns:a16="http://schemas.microsoft.com/office/drawing/2014/main" id="{ABFEF8E8-52D7-1847-A000-43B2E27FE353}"/>
              </a:ext>
            </a:extLst>
          </p:cNvPr>
          <p:cNvSpPr>
            <a:spLocks/>
          </p:cNvSpPr>
          <p:nvPr/>
        </p:nvSpPr>
        <p:spPr bwMode="auto">
          <a:xfrm>
            <a:off x="2245307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7" name="Line 357">
            <a:extLst>
              <a:ext uri="{FF2B5EF4-FFF2-40B4-BE49-F238E27FC236}">
                <a16:creationId xmlns:a16="http://schemas.microsoft.com/office/drawing/2014/main" id="{BCE521E8-C247-F44E-967B-366F9A9A96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76210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358">
            <a:extLst>
              <a:ext uri="{FF2B5EF4-FFF2-40B4-BE49-F238E27FC236}">
                <a16:creationId xmlns:a16="http://schemas.microsoft.com/office/drawing/2014/main" id="{122378A5-15BD-334C-B02A-274228B3501E}"/>
              </a:ext>
            </a:extLst>
          </p:cNvPr>
          <p:cNvSpPr>
            <a:spLocks/>
          </p:cNvSpPr>
          <p:nvPr/>
        </p:nvSpPr>
        <p:spPr bwMode="auto">
          <a:xfrm>
            <a:off x="2426882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9" name="Line 359">
            <a:extLst>
              <a:ext uri="{FF2B5EF4-FFF2-40B4-BE49-F238E27FC236}">
                <a16:creationId xmlns:a16="http://schemas.microsoft.com/office/drawing/2014/main" id="{301BAAAC-F3F3-8E46-8265-6B6E88828C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7889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360">
            <a:extLst>
              <a:ext uri="{FF2B5EF4-FFF2-40B4-BE49-F238E27FC236}">
                <a16:creationId xmlns:a16="http://schemas.microsoft.com/office/drawing/2014/main" id="{81CEC565-D7A5-224F-953B-9913BBC5B5F1}"/>
              </a:ext>
            </a:extLst>
          </p:cNvPr>
          <p:cNvSpPr>
            <a:spLocks/>
          </p:cNvSpPr>
          <p:nvPr/>
        </p:nvSpPr>
        <p:spPr bwMode="auto">
          <a:xfrm>
            <a:off x="2549340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1" name="Line 361">
            <a:extLst>
              <a:ext uri="{FF2B5EF4-FFF2-40B4-BE49-F238E27FC236}">
                <a16:creationId xmlns:a16="http://schemas.microsoft.com/office/drawing/2014/main" id="{8304FFD9-F097-6D47-9091-C6A54B2A3A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0242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362">
            <a:extLst>
              <a:ext uri="{FF2B5EF4-FFF2-40B4-BE49-F238E27FC236}">
                <a16:creationId xmlns:a16="http://schemas.microsoft.com/office/drawing/2014/main" id="{96CFB0E3-A02E-184C-80E9-8E7F9A6C5B0B}"/>
              </a:ext>
            </a:extLst>
          </p:cNvPr>
          <p:cNvSpPr>
            <a:spLocks/>
          </p:cNvSpPr>
          <p:nvPr/>
        </p:nvSpPr>
        <p:spPr bwMode="auto">
          <a:xfrm>
            <a:off x="2730914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3" name="Line 363">
            <a:extLst>
              <a:ext uri="{FF2B5EF4-FFF2-40B4-BE49-F238E27FC236}">
                <a16:creationId xmlns:a16="http://schemas.microsoft.com/office/drawing/2014/main" id="{FCCC51DF-B0CA-7747-AEAC-8174FC02EC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364">
            <a:extLst>
              <a:ext uri="{FF2B5EF4-FFF2-40B4-BE49-F238E27FC236}">
                <a16:creationId xmlns:a16="http://schemas.microsoft.com/office/drawing/2014/main" id="{A10336D3-0F23-1F40-A838-AF3267EC0C43}"/>
              </a:ext>
            </a:extLst>
          </p:cNvPr>
          <p:cNvSpPr>
            <a:spLocks/>
          </p:cNvSpPr>
          <p:nvPr/>
        </p:nvSpPr>
        <p:spPr bwMode="auto">
          <a:xfrm>
            <a:off x="2093291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5" name="Line 365">
            <a:extLst>
              <a:ext uri="{FF2B5EF4-FFF2-40B4-BE49-F238E27FC236}">
                <a16:creationId xmlns:a16="http://schemas.microsoft.com/office/drawing/2014/main" id="{9A98E189-D1CF-654F-96E8-A2BEECBC0C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366">
            <a:extLst>
              <a:ext uri="{FF2B5EF4-FFF2-40B4-BE49-F238E27FC236}">
                <a16:creationId xmlns:a16="http://schemas.microsoft.com/office/drawing/2014/main" id="{4DB38044-4086-984F-9A4B-DEBCF53DBE79}"/>
              </a:ext>
            </a:extLst>
          </p:cNvPr>
          <p:cNvSpPr>
            <a:spLocks/>
          </p:cNvSpPr>
          <p:nvPr/>
        </p:nvSpPr>
        <p:spPr bwMode="auto">
          <a:xfrm>
            <a:off x="2274866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7" name="Line 367">
            <a:extLst>
              <a:ext uri="{FF2B5EF4-FFF2-40B4-BE49-F238E27FC236}">
                <a16:creationId xmlns:a16="http://schemas.microsoft.com/office/drawing/2014/main" id="{E78928E9-B7C6-3547-B5D9-6CFD7FD3B2F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Freeform 368">
            <a:extLst>
              <a:ext uri="{FF2B5EF4-FFF2-40B4-BE49-F238E27FC236}">
                <a16:creationId xmlns:a16="http://schemas.microsoft.com/office/drawing/2014/main" id="{3DD2E026-C372-A64C-A4A9-B2067A19DBBA}"/>
              </a:ext>
            </a:extLst>
          </p:cNvPr>
          <p:cNvSpPr>
            <a:spLocks/>
          </p:cNvSpPr>
          <p:nvPr/>
        </p:nvSpPr>
        <p:spPr bwMode="auto">
          <a:xfrm>
            <a:off x="2397324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9" name="Line 369">
            <a:extLst>
              <a:ext uri="{FF2B5EF4-FFF2-40B4-BE49-F238E27FC236}">
                <a16:creationId xmlns:a16="http://schemas.microsoft.com/office/drawing/2014/main" id="{77BB4EB7-8BC0-6741-9D60-B3A5702922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Freeform 370">
            <a:extLst>
              <a:ext uri="{FF2B5EF4-FFF2-40B4-BE49-F238E27FC236}">
                <a16:creationId xmlns:a16="http://schemas.microsoft.com/office/drawing/2014/main" id="{8D6CBDE0-B75F-8142-B16F-A1BE992787E6}"/>
              </a:ext>
            </a:extLst>
          </p:cNvPr>
          <p:cNvSpPr>
            <a:spLocks/>
          </p:cNvSpPr>
          <p:nvPr/>
        </p:nvSpPr>
        <p:spPr bwMode="auto">
          <a:xfrm>
            <a:off x="2578898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1" name="Line 371">
            <a:extLst>
              <a:ext uri="{FF2B5EF4-FFF2-40B4-BE49-F238E27FC236}">
                <a16:creationId xmlns:a16="http://schemas.microsoft.com/office/drawing/2014/main" id="{EC730031-DC6F-D749-ABEC-245E49D543A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Freeform 372">
            <a:extLst>
              <a:ext uri="{FF2B5EF4-FFF2-40B4-BE49-F238E27FC236}">
                <a16:creationId xmlns:a16="http://schemas.microsoft.com/office/drawing/2014/main" id="{99C88031-AF31-384B-BEF9-B429BEC45024}"/>
              </a:ext>
            </a:extLst>
          </p:cNvPr>
          <p:cNvSpPr>
            <a:spLocks/>
          </p:cNvSpPr>
          <p:nvPr/>
        </p:nvSpPr>
        <p:spPr bwMode="auto">
          <a:xfrm>
            <a:off x="2701356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3" name="Line 373">
            <a:extLst>
              <a:ext uri="{FF2B5EF4-FFF2-40B4-BE49-F238E27FC236}">
                <a16:creationId xmlns:a16="http://schemas.microsoft.com/office/drawing/2014/main" id="{703B9BA6-0E21-6D49-85F0-87168397D3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Freeform 374">
            <a:extLst>
              <a:ext uri="{FF2B5EF4-FFF2-40B4-BE49-F238E27FC236}">
                <a16:creationId xmlns:a16="http://schemas.microsoft.com/office/drawing/2014/main" id="{CD3F0644-6818-E94A-B3B4-3BBF95124102}"/>
              </a:ext>
            </a:extLst>
          </p:cNvPr>
          <p:cNvSpPr>
            <a:spLocks/>
          </p:cNvSpPr>
          <p:nvPr/>
        </p:nvSpPr>
        <p:spPr bwMode="auto">
          <a:xfrm>
            <a:off x="2882931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5" name="Freeform 375">
            <a:extLst>
              <a:ext uri="{FF2B5EF4-FFF2-40B4-BE49-F238E27FC236}">
                <a16:creationId xmlns:a16="http://schemas.microsoft.com/office/drawing/2014/main" id="{F59DCD69-5F98-B94C-940D-D9E2EC0255A0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  <a:close/>
              </a:path>
            </a:pathLst>
          </a:cu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6" name="Freeform 376">
            <a:extLst>
              <a:ext uri="{FF2B5EF4-FFF2-40B4-BE49-F238E27FC236}">
                <a16:creationId xmlns:a16="http://schemas.microsoft.com/office/drawing/2014/main" id="{5C5EE3FB-4641-4C49-A0EF-F8BB8F335B1A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</a:path>
            </a:pathLst>
          </a:cu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7" name="Freeform 377">
            <a:extLst>
              <a:ext uri="{FF2B5EF4-FFF2-40B4-BE49-F238E27FC236}">
                <a16:creationId xmlns:a16="http://schemas.microsoft.com/office/drawing/2014/main" id="{0B724403-4008-FC4F-B3C8-FFC5CA81D669}"/>
              </a:ext>
            </a:extLst>
          </p:cNvPr>
          <p:cNvSpPr>
            <a:spLocks/>
          </p:cNvSpPr>
          <p:nvPr/>
        </p:nvSpPr>
        <p:spPr bwMode="auto">
          <a:xfrm>
            <a:off x="1987725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8" name="Freeform 378">
            <a:extLst>
              <a:ext uri="{FF2B5EF4-FFF2-40B4-BE49-F238E27FC236}">
                <a16:creationId xmlns:a16="http://schemas.microsoft.com/office/drawing/2014/main" id="{0A1B5AE0-87D7-A54E-B79A-40A6A6C2D463}"/>
              </a:ext>
            </a:extLst>
          </p:cNvPr>
          <p:cNvSpPr>
            <a:spLocks/>
          </p:cNvSpPr>
          <p:nvPr/>
        </p:nvSpPr>
        <p:spPr bwMode="auto">
          <a:xfrm>
            <a:off x="2291757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9" name="Freeform 379">
            <a:extLst>
              <a:ext uri="{FF2B5EF4-FFF2-40B4-BE49-F238E27FC236}">
                <a16:creationId xmlns:a16="http://schemas.microsoft.com/office/drawing/2014/main" id="{DAE26A07-0DDF-544B-9A64-8694DE7A6159}"/>
              </a:ext>
            </a:extLst>
          </p:cNvPr>
          <p:cNvSpPr>
            <a:spLocks/>
          </p:cNvSpPr>
          <p:nvPr/>
        </p:nvSpPr>
        <p:spPr bwMode="auto">
          <a:xfrm>
            <a:off x="2595789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0" name="Freeform 380">
            <a:extLst>
              <a:ext uri="{FF2B5EF4-FFF2-40B4-BE49-F238E27FC236}">
                <a16:creationId xmlns:a16="http://schemas.microsoft.com/office/drawing/2014/main" id="{CFDE8A24-253F-3841-979A-D3EA6D571CF0}"/>
              </a:ext>
            </a:extLst>
          </p:cNvPr>
          <p:cNvSpPr>
            <a:spLocks/>
          </p:cNvSpPr>
          <p:nvPr/>
        </p:nvSpPr>
        <p:spPr bwMode="auto">
          <a:xfrm>
            <a:off x="2139741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1" name="Freeform 381">
            <a:extLst>
              <a:ext uri="{FF2B5EF4-FFF2-40B4-BE49-F238E27FC236}">
                <a16:creationId xmlns:a16="http://schemas.microsoft.com/office/drawing/2014/main" id="{3B7D7A22-59FC-774D-9A6B-DFEAC7646D2B}"/>
              </a:ext>
            </a:extLst>
          </p:cNvPr>
          <p:cNvSpPr>
            <a:spLocks/>
          </p:cNvSpPr>
          <p:nvPr/>
        </p:nvSpPr>
        <p:spPr bwMode="auto">
          <a:xfrm>
            <a:off x="2443773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2" name="Freeform 382">
            <a:extLst>
              <a:ext uri="{FF2B5EF4-FFF2-40B4-BE49-F238E27FC236}">
                <a16:creationId xmlns:a16="http://schemas.microsoft.com/office/drawing/2014/main" id="{7C8F021A-D93B-C645-9ED3-D2B7193015D3}"/>
              </a:ext>
            </a:extLst>
          </p:cNvPr>
          <p:cNvSpPr>
            <a:spLocks/>
          </p:cNvSpPr>
          <p:nvPr/>
        </p:nvSpPr>
        <p:spPr bwMode="auto">
          <a:xfrm>
            <a:off x="2747805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3" name="Freeform 383">
            <a:extLst>
              <a:ext uri="{FF2B5EF4-FFF2-40B4-BE49-F238E27FC236}">
                <a16:creationId xmlns:a16="http://schemas.microsoft.com/office/drawing/2014/main" id="{202E7FB2-C79F-114E-A68A-172ABF48F204}"/>
              </a:ext>
            </a:extLst>
          </p:cNvPr>
          <p:cNvSpPr>
            <a:spLocks/>
          </p:cNvSpPr>
          <p:nvPr/>
        </p:nvSpPr>
        <p:spPr bwMode="auto">
          <a:xfrm>
            <a:off x="2139741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4" name="Freeform 384">
            <a:extLst>
              <a:ext uri="{FF2B5EF4-FFF2-40B4-BE49-F238E27FC236}">
                <a16:creationId xmlns:a16="http://schemas.microsoft.com/office/drawing/2014/main" id="{E32D03CD-D7F5-8440-9334-8106A47BD6F9}"/>
              </a:ext>
            </a:extLst>
          </p:cNvPr>
          <p:cNvSpPr>
            <a:spLocks/>
          </p:cNvSpPr>
          <p:nvPr/>
        </p:nvSpPr>
        <p:spPr bwMode="auto">
          <a:xfrm>
            <a:off x="2443773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5" name="Freeform 385">
            <a:extLst>
              <a:ext uri="{FF2B5EF4-FFF2-40B4-BE49-F238E27FC236}">
                <a16:creationId xmlns:a16="http://schemas.microsoft.com/office/drawing/2014/main" id="{1CB06102-225A-8B45-98E3-D35D7D01DE37}"/>
              </a:ext>
            </a:extLst>
          </p:cNvPr>
          <p:cNvSpPr>
            <a:spLocks/>
          </p:cNvSpPr>
          <p:nvPr/>
        </p:nvSpPr>
        <p:spPr bwMode="auto">
          <a:xfrm>
            <a:off x="2747805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6" name="Freeform 386">
            <a:extLst>
              <a:ext uri="{FF2B5EF4-FFF2-40B4-BE49-F238E27FC236}">
                <a16:creationId xmlns:a16="http://schemas.microsoft.com/office/drawing/2014/main" id="{8F14C375-4035-EF46-AAB0-3E9997BBA0BC}"/>
              </a:ext>
            </a:extLst>
          </p:cNvPr>
          <p:cNvSpPr>
            <a:spLocks/>
          </p:cNvSpPr>
          <p:nvPr/>
        </p:nvSpPr>
        <p:spPr bwMode="auto">
          <a:xfrm>
            <a:off x="1987725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7" name="Freeform 387">
            <a:extLst>
              <a:ext uri="{FF2B5EF4-FFF2-40B4-BE49-F238E27FC236}">
                <a16:creationId xmlns:a16="http://schemas.microsoft.com/office/drawing/2014/main" id="{28F0E9A5-DCC0-0C44-887A-23992CFFA100}"/>
              </a:ext>
            </a:extLst>
          </p:cNvPr>
          <p:cNvSpPr>
            <a:spLocks/>
          </p:cNvSpPr>
          <p:nvPr/>
        </p:nvSpPr>
        <p:spPr bwMode="auto">
          <a:xfrm>
            <a:off x="2291757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8" name="Freeform 388">
            <a:extLst>
              <a:ext uri="{FF2B5EF4-FFF2-40B4-BE49-F238E27FC236}">
                <a16:creationId xmlns:a16="http://schemas.microsoft.com/office/drawing/2014/main" id="{3170F3C6-549F-BC41-8AFC-25CDF773C971}"/>
              </a:ext>
            </a:extLst>
          </p:cNvPr>
          <p:cNvSpPr>
            <a:spLocks/>
          </p:cNvSpPr>
          <p:nvPr/>
        </p:nvSpPr>
        <p:spPr bwMode="auto">
          <a:xfrm>
            <a:off x="2595789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9" name="Freeform 389">
            <a:extLst>
              <a:ext uri="{FF2B5EF4-FFF2-40B4-BE49-F238E27FC236}">
                <a16:creationId xmlns:a16="http://schemas.microsoft.com/office/drawing/2014/main" id="{2A2DAE27-CC6E-494F-B1B5-36A456FAAC16}"/>
              </a:ext>
            </a:extLst>
          </p:cNvPr>
          <p:cNvSpPr>
            <a:spLocks/>
          </p:cNvSpPr>
          <p:nvPr/>
        </p:nvSpPr>
        <p:spPr bwMode="auto">
          <a:xfrm>
            <a:off x="2899821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0" name="Freeform 783">
            <a:extLst>
              <a:ext uri="{FF2B5EF4-FFF2-40B4-BE49-F238E27FC236}">
                <a16:creationId xmlns:a16="http://schemas.microsoft.com/office/drawing/2014/main" id="{DC3E8C5E-D094-404F-B3E6-591CCF740923}"/>
              </a:ext>
            </a:extLst>
          </p:cNvPr>
          <p:cNvSpPr>
            <a:spLocks noEditPoints="1"/>
          </p:cNvSpPr>
          <p:nvPr/>
        </p:nvSpPr>
        <p:spPr bwMode="auto">
          <a:xfrm>
            <a:off x="1987725" y="4004965"/>
            <a:ext cx="1097894" cy="748196"/>
          </a:xfrm>
          <a:custGeom>
            <a:avLst/>
            <a:gdLst>
              <a:gd name="T0" fmla="*/ 112 w 520"/>
              <a:gd name="T1" fmla="*/ 312 h 398"/>
              <a:gd name="T2" fmla="*/ 128 w 520"/>
              <a:gd name="T3" fmla="*/ 298 h 398"/>
              <a:gd name="T4" fmla="*/ 184 w 520"/>
              <a:gd name="T5" fmla="*/ 298 h 398"/>
              <a:gd name="T6" fmla="*/ 184 w 520"/>
              <a:gd name="T7" fmla="*/ 260 h 398"/>
              <a:gd name="T8" fmla="*/ 142 w 520"/>
              <a:gd name="T9" fmla="*/ 260 h 398"/>
              <a:gd name="T10" fmla="*/ 142 w 520"/>
              <a:gd name="T11" fmla="*/ 0 h 398"/>
              <a:gd name="T12" fmla="*/ 290 w 520"/>
              <a:gd name="T13" fmla="*/ 0 h 398"/>
              <a:gd name="T14" fmla="*/ 436 w 520"/>
              <a:gd name="T15" fmla="*/ 0 h 398"/>
              <a:gd name="T16" fmla="*/ 436 w 520"/>
              <a:gd name="T17" fmla="*/ 198 h 398"/>
              <a:gd name="T18" fmla="*/ 436 w 520"/>
              <a:gd name="T19" fmla="*/ 260 h 398"/>
              <a:gd name="T20" fmla="*/ 396 w 520"/>
              <a:gd name="T21" fmla="*/ 260 h 398"/>
              <a:gd name="T22" fmla="*/ 396 w 520"/>
              <a:gd name="T23" fmla="*/ 298 h 398"/>
              <a:gd name="T24" fmla="*/ 428 w 520"/>
              <a:gd name="T25" fmla="*/ 298 h 398"/>
              <a:gd name="T26" fmla="*/ 460 w 520"/>
              <a:gd name="T27" fmla="*/ 326 h 398"/>
              <a:gd name="T28" fmla="*/ 506 w 520"/>
              <a:gd name="T29" fmla="*/ 366 h 398"/>
              <a:gd name="T30" fmla="*/ 512 w 520"/>
              <a:gd name="T31" fmla="*/ 368 h 398"/>
              <a:gd name="T32" fmla="*/ 514 w 520"/>
              <a:gd name="T33" fmla="*/ 374 h 398"/>
              <a:gd name="T34" fmla="*/ 520 w 520"/>
              <a:gd name="T35" fmla="*/ 380 h 398"/>
              <a:gd name="T36" fmla="*/ 520 w 520"/>
              <a:gd name="T37" fmla="*/ 384 h 398"/>
              <a:gd name="T38" fmla="*/ 520 w 520"/>
              <a:gd name="T39" fmla="*/ 386 h 398"/>
              <a:gd name="T40" fmla="*/ 520 w 520"/>
              <a:gd name="T41" fmla="*/ 388 h 398"/>
              <a:gd name="T42" fmla="*/ 520 w 520"/>
              <a:gd name="T43" fmla="*/ 392 h 398"/>
              <a:gd name="T44" fmla="*/ 518 w 520"/>
              <a:gd name="T45" fmla="*/ 394 h 398"/>
              <a:gd name="T46" fmla="*/ 514 w 520"/>
              <a:gd name="T47" fmla="*/ 394 h 398"/>
              <a:gd name="T48" fmla="*/ 510 w 520"/>
              <a:gd name="T49" fmla="*/ 398 h 398"/>
              <a:gd name="T50" fmla="*/ 506 w 520"/>
              <a:gd name="T51" fmla="*/ 398 h 398"/>
              <a:gd name="T52" fmla="*/ 264 w 520"/>
              <a:gd name="T53" fmla="*/ 398 h 398"/>
              <a:gd name="T54" fmla="*/ 50 w 520"/>
              <a:gd name="T55" fmla="*/ 398 h 398"/>
              <a:gd name="T56" fmla="*/ 44 w 520"/>
              <a:gd name="T57" fmla="*/ 398 h 398"/>
              <a:gd name="T58" fmla="*/ 42 w 520"/>
              <a:gd name="T59" fmla="*/ 394 h 398"/>
              <a:gd name="T60" fmla="*/ 38 w 520"/>
              <a:gd name="T61" fmla="*/ 394 h 398"/>
              <a:gd name="T62" fmla="*/ 36 w 520"/>
              <a:gd name="T63" fmla="*/ 392 h 398"/>
              <a:gd name="T64" fmla="*/ 34 w 520"/>
              <a:gd name="T65" fmla="*/ 392 h 398"/>
              <a:gd name="T66" fmla="*/ 34 w 520"/>
              <a:gd name="T67" fmla="*/ 388 h 398"/>
              <a:gd name="T68" fmla="*/ 34 w 520"/>
              <a:gd name="T69" fmla="*/ 386 h 398"/>
              <a:gd name="T70" fmla="*/ 34 w 520"/>
              <a:gd name="T71" fmla="*/ 384 h 398"/>
              <a:gd name="T72" fmla="*/ 36 w 520"/>
              <a:gd name="T73" fmla="*/ 380 h 398"/>
              <a:gd name="T74" fmla="*/ 38 w 520"/>
              <a:gd name="T75" fmla="*/ 374 h 398"/>
              <a:gd name="T76" fmla="*/ 42 w 520"/>
              <a:gd name="T77" fmla="*/ 368 h 398"/>
              <a:gd name="T78" fmla="*/ 48 w 520"/>
              <a:gd name="T79" fmla="*/ 366 h 398"/>
              <a:gd name="T80" fmla="*/ 0 w 520"/>
              <a:gd name="T81" fmla="*/ 366 h 398"/>
              <a:gd name="T82" fmla="*/ 0 w 520"/>
              <a:gd name="T83" fmla="*/ 198 h 398"/>
              <a:gd name="T84" fmla="*/ 0 w 520"/>
              <a:gd name="T85" fmla="*/ 50 h 398"/>
              <a:gd name="T86" fmla="*/ 112 w 520"/>
              <a:gd name="T87" fmla="*/ 50 h 398"/>
              <a:gd name="T88" fmla="*/ 112 w 520"/>
              <a:gd name="T89" fmla="*/ 312 h 398"/>
              <a:gd name="T90" fmla="*/ 112 w 520"/>
              <a:gd name="T91" fmla="*/ 312 h 398"/>
              <a:gd name="T92" fmla="*/ 112 w 520"/>
              <a:gd name="T93" fmla="*/ 312 h 398"/>
              <a:gd name="T94" fmla="*/ 100 w 520"/>
              <a:gd name="T95" fmla="*/ 320 h 398"/>
              <a:gd name="T96" fmla="*/ 62 w 520"/>
              <a:gd name="T97" fmla="*/ 354 h 398"/>
              <a:gd name="T98" fmla="*/ 48 w 520"/>
              <a:gd name="T99" fmla="*/ 366 h 398"/>
              <a:gd name="T100" fmla="*/ 112 w 520"/>
              <a:gd name="T101" fmla="*/ 312 h 398"/>
              <a:gd name="T102" fmla="*/ 112 w 520"/>
              <a:gd name="T103" fmla="*/ 312 h 39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20"/>
              <a:gd name="T157" fmla="*/ 0 h 398"/>
              <a:gd name="T158" fmla="*/ 520 w 520"/>
              <a:gd name="T159" fmla="*/ 398 h 39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20" h="398">
                <a:moveTo>
                  <a:pt x="112" y="312"/>
                </a:moveTo>
                <a:lnTo>
                  <a:pt x="128" y="298"/>
                </a:lnTo>
                <a:lnTo>
                  <a:pt x="184" y="298"/>
                </a:lnTo>
                <a:lnTo>
                  <a:pt x="184" y="260"/>
                </a:lnTo>
                <a:lnTo>
                  <a:pt x="142" y="260"/>
                </a:lnTo>
                <a:lnTo>
                  <a:pt x="142" y="0"/>
                </a:lnTo>
                <a:lnTo>
                  <a:pt x="290" y="0"/>
                </a:lnTo>
                <a:lnTo>
                  <a:pt x="436" y="0"/>
                </a:lnTo>
                <a:lnTo>
                  <a:pt x="436" y="198"/>
                </a:lnTo>
                <a:lnTo>
                  <a:pt x="436" y="260"/>
                </a:lnTo>
                <a:lnTo>
                  <a:pt x="396" y="260"/>
                </a:lnTo>
                <a:lnTo>
                  <a:pt x="396" y="298"/>
                </a:lnTo>
                <a:lnTo>
                  <a:pt x="428" y="298"/>
                </a:lnTo>
                <a:lnTo>
                  <a:pt x="460" y="326"/>
                </a:lnTo>
                <a:lnTo>
                  <a:pt x="506" y="366"/>
                </a:lnTo>
                <a:lnTo>
                  <a:pt x="512" y="368"/>
                </a:lnTo>
                <a:lnTo>
                  <a:pt x="514" y="374"/>
                </a:lnTo>
                <a:lnTo>
                  <a:pt x="520" y="380"/>
                </a:lnTo>
                <a:lnTo>
                  <a:pt x="520" y="384"/>
                </a:lnTo>
                <a:lnTo>
                  <a:pt x="520" y="386"/>
                </a:lnTo>
                <a:lnTo>
                  <a:pt x="520" y="388"/>
                </a:lnTo>
                <a:lnTo>
                  <a:pt x="520" y="392"/>
                </a:lnTo>
                <a:lnTo>
                  <a:pt x="518" y="394"/>
                </a:lnTo>
                <a:lnTo>
                  <a:pt x="514" y="394"/>
                </a:lnTo>
                <a:lnTo>
                  <a:pt x="510" y="398"/>
                </a:lnTo>
                <a:lnTo>
                  <a:pt x="506" y="398"/>
                </a:lnTo>
                <a:lnTo>
                  <a:pt x="264" y="398"/>
                </a:lnTo>
                <a:lnTo>
                  <a:pt x="50" y="398"/>
                </a:lnTo>
                <a:lnTo>
                  <a:pt x="44" y="398"/>
                </a:lnTo>
                <a:lnTo>
                  <a:pt x="42" y="394"/>
                </a:lnTo>
                <a:lnTo>
                  <a:pt x="38" y="394"/>
                </a:lnTo>
                <a:lnTo>
                  <a:pt x="36" y="392"/>
                </a:lnTo>
                <a:lnTo>
                  <a:pt x="34" y="392"/>
                </a:lnTo>
                <a:lnTo>
                  <a:pt x="34" y="388"/>
                </a:lnTo>
                <a:lnTo>
                  <a:pt x="34" y="386"/>
                </a:lnTo>
                <a:lnTo>
                  <a:pt x="34" y="384"/>
                </a:lnTo>
                <a:lnTo>
                  <a:pt x="36" y="380"/>
                </a:lnTo>
                <a:lnTo>
                  <a:pt x="38" y="374"/>
                </a:lnTo>
                <a:lnTo>
                  <a:pt x="42" y="368"/>
                </a:lnTo>
                <a:lnTo>
                  <a:pt x="48" y="366"/>
                </a:lnTo>
                <a:lnTo>
                  <a:pt x="0" y="366"/>
                </a:lnTo>
                <a:lnTo>
                  <a:pt x="0" y="198"/>
                </a:lnTo>
                <a:lnTo>
                  <a:pt x="0" y="50"/>
                </a:lnTo>
                <a:lnTo>
                  <a:pt x="112" y="50"/>
                </a:lnTo>
                <a:lnTo>
                  <a:pt x="112" y="312"/>
                </a:lnTo>
                <a:close/>
                <a:moveTo>
                  <a:pt x="112" y="312"/>
                </a:moveTo>
                <a:lnTo>
                  <a:pt x="100" y="320"/>
                </a:lnTo>
                <a:lnTo>
                  <a:pt x="62" y="354"/>
                </a:lnTo>
                <a:lnTo>
                  <a:pt x="48" y="366"/>
                </a:lnTo>
                <a:lnTo>
                  <a:pt x="112" y="312"/>
                </a:lnTo>
                <a:close/>
              </a:path>
            </a:pathLst>
          </a:custGeom>
          <a:solidFill>
            <a:srgbClr val="FFFFCC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1" name="Freeform 784">
            <a:extLst>
              <a:ext uri="{FF2B5EF4-FFF2-40B4-BE49-F238E27FC236}">
                <a16:creationId xmlns:a16="http://schemas.microsoft.com/office/drawing/2014/main" id="{923B8739-7435-A345-A83C-436FEFDF81F0}"/>
              </a:ext>
            </a:extLst>
          </p:cNvPr>
          <p:cNvSpPr>
            <a:spLocks/>
          </p:cNvSpPr>
          <p:nvPr/>
        </p:nvSpPr>
        <p:spPr bwMode="auto">
          <a:xfrm>
            <a:off x="2228417" y="4622775"/>
            <a:ext cx="688295" cy="26318"/>
          </a:xfrm>
          <a:custGeom>
            <a:avLst/>
            <a:gdLst>
              <a:gd name="T0" fmla="*/ 326 w 326"/>
              <a:gd name="T1" fmla="*/ 14 h 14"/>
              <a:gd name="T2" fmla="*/ 308 w 326"/>
              <a:gd name="T3" fmla="*/ 0 h 14"/>
              <a:gd name="T4" fmla="*/ 16 w 326"/>
              <a:gd name="T5" fmla="*/ 0 h 14"/>
              <a:gd name="T6" fmla="*/ 0 w 326"/>
              <a:gd name="T7" fmla="*/ 14 h 14"/>
              <a:gd name="T8" fmla="*/ 326 w 326"/>
              <a:gd name="T9" fmla="*/ 14 h 14"/>
              <a:gd name="T10" fmla="*/ 326 w 326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6"/>
              <a:gd name="T19" fmla="*/ 0 h 14"/>
              <a:gd name="T20" fmla="*/ 326 w 326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6" h="14">
                <a:moveTo>
                  <a:pt x="326" y="14"/>
                </a:moveTo>
                <a:lnTo>
                  <a:pt x="308" y="0"/>
                </a:lnTo>
                <a:lnTo>
                  <a:pt x="16" y="0"/>
                </a:lnTo>
                <a:lnTo>
                  <a:pt x="0" y="14"/>
                </a:lnTo>
                <a:lnTo>
                  <a:pt x="326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2" name="Freeform 785">
            <a:extLst>
              <a:ext uri="{FF2B5EF4-FFF2-40B4-BE49-F238E27FC236}">
                <a16:creationId xmlns:a16="http://schemas.microsoft.com/office/drawing/2014/main" id="{0C9E5C82-F3DC-D842-9195-839099554757}"/>
              </a:ext>
            </a:extLst>
          </p:cNvPr>
          <p:cNvSpPr>
            <a:spLocks/>
          </p:cNvSpPr>
          <p:nvPr/>
        </p:nvSpPr>
        <p:spPr bwMode="auto">
          <a:xfrm>
            <a:off x="2169300" y="4671652"/>
            <a:ext cx="806530" cy="26318"/>
          </a:xfrm>
          <a:custGeom>
            <a:avLst/>
            <a:gdLst>
              <a:gd name="T0" fmla="*/ 382 w 382"/>
              <a:gd name="T1" fmla="*/ 14 h 14"/>
              <a:gd name="T2" fmla="*/ 364 w 382"/>
              <a:gd name="T3" fmla="*/ 0 h 14"/>
              <a:gd name="T4" fmla="*/ 16 w 382"/>
              <a:gd name="T5" fmla="*/ 0 h 14"/>
              <a:gd name="T6" fmla="*/ 0 w 382"/>
              <a:gd name="T7" fmla="*/ 14 h 14"/>
              <a:gd name="T8" fmla="*/ 382 w 382"/>
              <a:gd name="T9" fmla="*/ 14 h 14"/>
              <a:gd name="T10" fmla="*/ 382 w 382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2"/>
              <a:gd name="T19" fmla="*/ 0 h 14"/>
              <a:gd name="T20" fmla="*/ 382 w 382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2" h="14">
                <a:moveTo>
                  <a:pt x="382" y="14"/>
                </a:moveTo>
                <a:lnTo>
                  <a:pt x="364" y="0"/>
                </a:lnTo>
                <a:lnTo>
                  <a:pt x="16" y="0"/>
                </a:lnTo>
                <a:lnTo>
                  <a:pt x="0" y="14"/>
                </a:lnTo>
                <a:lnTo>
                  <a:pt x="382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3" name="Freeform 786">
            <a:extLst>
              <a:ext uri="{FF2B5EF4-FFF2-40B4-BE49-F238E27FC236}">
                <a16:creationId xmlns:a16="http://schemas.microsoft.com/office/drawing/2014/main" id="{8F4301A4-544D-0540-B628-53804F92B37C}"/>
              </a:ext>
            </a:extLst>
          </p:cNvPr>
          <p:cNvSpPr>
            <a:spLocks/>
          </p:cNvSpPr>
          <p:nvPr/>
        </p:nvSpPr>
        <p:spPr bwMode="auto">
          <a:xfrm>
            <a:off x="2110182" y="4720529"/>
            <a:ext cx="924765" cy="26318"/>
          </a:xfrm>
          <a:custGeom>
            <a:avLst/>
            <a:gdLst>
              <a:gd name="T0" fmla="*/ 438 w 438"/>
              <a:gd name="T1" fmla="*/ 14 h 14"/>
              <a:gd name="T2" fmla="*/ 420 w 438"/>
              <a:gd name="T3" fmla="*/ 0 h 14"/>
              <a:gd name="T4" fmla="*/ 18 w 438"/>
              <a:gd name="T5" fmla="*/ 0 h 14"/>
              <a:gd name="T6" fmla="*/ 0 w 438"/>
              <a:gd name="T7" fmla="*/ 14 h 14"/>
              <a:gd name="T8" fmla="*/ 438 w 438"/>
              <a:gd name="T9" fmla="*/ 14 h 14"/>
              <a:gd name="T10" fmla="*/ 438 w 438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8"/>
              <a:gd name="T19" fmla="*/ 0 h 14"/>
              <a:gd name="T20" fmla="*/ 438 w 438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8" h="14">
                <a:moveTo>
                  <a:pt x="438" y="14"/>
                </a:moveTo>
                <a:lnTo>
                  <a:pt x="420" y="0"/>
                </a:lnTo>
                <a:lnTo>
                  <a:pt x="18" y="0"/>
                </a:lnTo>
                <a:lnTo>
                  <a:pt x="0" y="14"/>
                </a:lnTo>
                <a:lnTo>
                  <a:pt x="438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4" name="Rectangle 787">
            <a:extLst>
              <a:ext uri="{FF2B5EF4-FFF2-40B4-BE49-F238E27FC236}">
                <a16:creationId xmlns:a16="http://schemas.microsoft.com/office/drawing/2014/main" id="{D088B87B-1B90-FC4E-9496-C1502A630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211" y="4115205"/>
            <a:ext cx="447603" cy="330860"/>
          </a:xfrm>
          <a:prstGeom prst="rect">
            <a:avLst/>
          </a:prstGeom>
          <a:noFill/>
          <a:ln w="6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5" name="Freeform 788">
            <a:extLst>
              <a:ext uri="{FF2B5EF4-FFF2-40B4-BE49-F238E27FC236}">
                <a16:creationId xmlns:a16="http://schemas.microsoft.com/office/drawing/2014/main" id="{6CBB9F25-E23F-7A4E-8B6D-8F73E06B7A8F}"/>
              </a:ext>
            </a:extLst>
          </p:cNvPr>
          <p:cNvSpPr>
            <a:spLocks noEditPoints="1"/>
          </p:cNvSpPr>
          <p:nvPr/>
        </p:nvSpPr>
        <p:spPr bwMode="auto">
          <a:xfrm>
            <a:off x="2017284" y="4175362"/>
            <a:ext cx="806530" cy="421095"/>
          </a:xfrm>
          <a:custGeom>
            <a:avLst/>
            <a:gdLst>
              <a:gd name="T0" fmla="*/ 84 w 382"/>
              <a:gd name="T1" fmla="*/ 0 h 224"/>
              <a:gd name="T2" fmla="*/ 84 w 382"/>
              <a:gd name="T3" fmla="*/ 4 h 224"/>
              <a:gd name="T4" fmla="*/ 0 w 382"/>
              <a:gd name="T5" fmla="*/ 4 h 224"/>
              <a:gd name="T6" fmla="*/ 0 w 382"/>
              <a:gd name="T7" fmla="*/ 0 h 224"/>
              <a:gd name="T8" fmla="*/ 84 w 382"/>
              <a:gd name="T9" fmla="*/ 0 h 224"/>
              <a:gd name="T10" fmla="*/ 84 w 382"/>
              <a:gd name="T11" fmla="*/ 0 h 224"/>
              <a:gd name="T12" fmla="*/ 170 w 382"/>
              <a:gd name="T13" fmla="*/ 186 h 224"/>
              <a:gd name="T14" fmla="*/ 382 w 382"/>
              <a:gd name="T15" fmla="*/ 186 h 224"/>
              <a:gd name="T16" fmla="*/ 382 w 382"/>
              <a:gd name="T17" fmla="*/ 224 h 224"/>
              <a:gd name="T18" fmla="*/ 170 w 382"/>
              <a:gd name="T19" fmla="*/ 224 h 224"/>
              <a:gd name="T20" fmla="*/ 170 w 382"/>
              <a:gd name="T21" fmla="*/ 186 h 2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2"/>
              <a:gd name="T34" fmla="*/ 0 h 224"/>
              <a:gd name="T35" fmla="*/ 382 w 382"/>
              <a:gd name="T36" fmla="*/ 224 h 2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2" h="224">
                <a:moveTo>
                  <a:pt x="84" y="0"/>
                </a:moveTo>
                <a:lnTo>
                  <a:pt x="84" y="4"/>
                </a:lnTo>
                <a:lnTo>
                  <a:pt x="0" y="4"/>
                </a:lnTo>
                <a:lnTo>
                  <a:pt x="0" y="0"/>
                </a:lnTo>
                <a:lnTo>
                  <a:pt x="84" y="0"/>
                </a:lnTo>
                <a:close/>
                <a:moveTo>
                  <a:pt x="170" y="186"/>
                </a:moveTo>
                <a:lnTo>
                  <a:pt x="382" y="186"/>
                </a:lnTo>
                <a:lnTo>
                  <a:pt x="382" y="224"/>
                </a:lnTo>
                <a:lnTo>
                  <a:pt x="170" y="224"/>
                </a:lnTo>
                <a:lnTo>
                  <a:pt x="170" y="186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6" name="Rectangle 563">
            <a:extLst>
              <a:ext uri="{FF2B5EF4-FFF2-40B4-BE49-F238E27FC236}">
                <a16:creationId xmlns:a16="http://schemas.microsoft.com/office/drawing/2014/main" id="{A69356CC-A89B-5547-A4C1-EBFC4062FBA8}"/>
              </a:ext>
            </a:extLst>
          </p:cNvPr>
          <p:cNvSpPr/>
          <p:nvPr/>
        </p:nvSpPr>
        <p:spPr>
          <a:xfrm>
            <a:off x="4961973" y="2251819"/>
            <a:ext cx="1854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Data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Flowchart: Connector 564">
            <a:extLst>
              <a:ext uri="{FF2B5EF4-FFF2-40B4-BE49-F238E27FC236}">
                <a16:creationId xmlns:a16="http://schemas.microsoft.com/office/drawing/2014/main" id="{B8505A01-470B-AE4A-A41D-C6C8B4981C21}"/>
              </a:ext>
            </a:extLst>
          </p:cNvPr>
          <p:cNvSpPr/>
          <p:nvPr/>
        </p:nvSpPr>
        <p:spPr>
          <a:xfrm>
            <a:off x="5240958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8" name="Flowchart: Connector 565">
            <a:extLst>
              <a:ext uri="{FF2B5EF4-FFF2-40B4-BE49-F238E27FC236}">
                <a16:creationId xmlns:a16="http://schemas.microsoft.com/office/drawing/2014/main" id="{7A523694-9792-9142-A23F-1BFDD649EAAB}"/>
              </a:ext>
            </a:extLst>
          </p:cNvPr>
          <p:cNvSpPr/>
          <p:nvPr/>
        </p:nvSpPr>
        <p:spPr>
          <a:xfrm>
            <a:off x="5968799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9" name="Flowchart: Connector 566">
            <a:extLst>
              <a:ext uri="{FF2B5EF4-FFF2-40B4-BE49-F238E27FC236}">
                <a16:creationId xmlns:a16="http://schemas.microsoft.com/office/drawing/2014/main" id="{41D8D644-4194-114A-B0CB-01FFF0FC7B21}"/>
              </a:ext>
            </a:extLst>
          </p:cNvPr>
          <p:cNvSpPr/>
          <p:nvPr/>
        </p:nvSpPr>
        <p:spPr>
          <a:xfrm>
            <a:off x="6802799" y="341636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0" name="Straight Arrow Connector 567">
            <a:extLst>
              <a:ext uri="{FF2B5EF4-FFF2-40B4-BE49-F238E27FC236}">
                <a16:creationId xmlns:a16="http://schemas.microsoft.com/office/drawing/2014/main" id="{DF15F354-D722-9441-AC36-2FF3B44B02EF}"/>
              </a:ext>
            </a:extLst>
          </p:cNvPr>
          <p:cNvCxnSpPr>
            <a:stCxn id="67" idx="1"/>
          </p:cNvCxnSpPr>
          <p:nvPr/>
        </p:nvCxnSpPr>
        <p:spPr>
          <a:xfrm flipH="1" flipV="1">
            <a:off x="5028551" y="3048324"/>
            <a:ext cx="265128" cy="4162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569">
            <a:extLst>
              <a:ext uri="{FF2B5EF4-FFF2-40B4-BE49-F238E27FC236}">
                <a16:creationId xmlns:a16="http://schemas.microsoft.com/office/drawing/2014/main" id="{9F7505D2-7AAD-BE4B-AF80-FEFC7C8CB259}"/>
              </a:ext>
            </a:extLst>
          </p:cNvPr>
          <p:cNvCxnSpPr>
            <a:stCxn id="67" idx="7"/>
          </p:cNvCxnSpPr>
          <p:nvPr/>
        </p:nvCxnSpPr>
        <p:spPr>
          <a:xfrm flipV="1">
            <a:off x="5548237" y="3055844"/>
            <a:ext cx="43729" cy="40868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572">
            <a:extLst>
              <a:ext uri="{FF2B5EF4-FFF2-40B4-BE49-F238E27FC236}">
                <a16:creationId xmlns:a16="http://schemas.microsoft.com/office/drawing/2014/main" id="{E64B77FA-1081-B049-8197-092CF0121852}"/>
              </a:ext>
            </a:extLst>
          </p:cNvPr>
          <p:cNvCxnSpPr>
            <a:stCxn id="68" idx="1"/>
          </p:cNvCxnSpPr>
          <p:nvPr/>
        </p:nvCxnSpPr>
        <p:spPr>
          <a:xfrm flipH="1" flipV="1">
            <a:off x="5896799" y="3085026"/>
            <a:ext cx="124721" cy="379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574">
            <a:extLst>
              <a:ext uri="{FF2B5EF4-FFF2-40B4-BE49-F238E27FC236}">
                <a16:creationId xmlns:a16="http://schemas.microsoft.com/office/drawing/2014/main" id="{0BB44921-B0C4-B44C-84A0-C05D7A9888D6}"/>
              </a:ext>
            </a:extLst>
          </p:cNvPr>
          <p:cNvCxnSpPr>
            <a:stCxn id="68" idx="0"/>
          </p:cNvCxnSpPr>
          <p:nvPr/>
        </p:nvCxnSpPr>
        <p:spPr>
          <a:xfrm flipV="1">
            <a:off x="6148799" y="3055843"/>
            <a:ext cx="97680" cy="35596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577">
            <a:extLst>
              <a:ext uri="{FF2B5EF4-FFF2-40B4-BE49-F238E27FC236}">
                <a16:creationId xmlns:a16="http://schemas.microsoft.com/office/drawing/2014/main" id="{298C7049-D0F5-8540-9E19-AEE5E9A17331}"/>
              </a:ext>
            </a:extLst>
          </p:cNvPr>
          <p:cNvCxnSpPr>
            <a:stCxn id="69" idx="1"/>
          </p:cNvCxnSpPr>
          <p:nvPr/>
        </p:nvCxnSpPr>
        <p:spPr>
          <a:xfrm flipH="1" flipV="1">
            <a:off x="6624247" y="3055447"/>
            <a:ext cx="231273" cy="41363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579">
            <a:extLst>
              <a:ext uri="{FF2B5EF4-FFF2-40B4-BE49-F238E27FC236}">
                <a16:creationId xmlns:a16="http://schemas.microsoft.com/office/drawing/2014/main" id="{321E2438-1797-FD40-8615-8544D2E7C25A}"/>
              </a:ext>
            </a:extLst>
          </p:cNvPr>
          <p:cNvCxnSpPr>
            <a:stCxn id="69" idx="0"/>
          </p:cNvCxnSpPr>
          <p:nvPr/>
        </p:nvCxnSpPr>
        <p:spPr>
          <a:xfrm flipV="1">
            <a:off x="6982799" y="3059207"/>
            <a:ext cx="68031" cy="35715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581">
            <a:extLst>
              <a:ext uri="{FF2B5EF4-FFF2-40B4-BE49-F238E27FC236}">
                <a16:creationId xmlns:a16="http://schemas.microsoft.com/office/drawing/2014/main" id="{EDD95232-D8AA-F140-816D-4D0F969F12AD}"/>
              </a:ext>
            </a:extLst>
          </p:cNvPr>
          <p:cNvCxnSpPr>
            <a:stCxn id="77" idx="0"/>
            <a:endCxn id="69" idx="4"/>
          </p:cNvCxnSpPr>
          <p:nvPr/>
        </p:nvCxnSpPr>
        <p:spPr>
          <a:xfrm flipV="1">
            <a:off x="6982799" y="3776365"/>
            <a:ext cx="0" cy="31242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583">
            <a:extLst>
              <a:ext uri="{FF2B5EF4-FFF2-40B4-BE49-F238E27FC236}">
                <a16:creationId xmlns:a16="http://schemas.microsoft.com/office/drawing/2014/main" id="{735BB839-2C0D-204C-B96A-908AD9464FDD}"/>
              </a:ext>
            </a:extLst>
          </p:cNvPr>
          <p:cNvSpPr/>
          <p:nvPr/>
        </p:nvSpPr>
        <p:spPr>
          <a:xfrm>
            <a:off x="6730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8" name="Rectangle 586">
            <a:extLst>
              <a:ext uri="{FF2B5EF4-FFF2-40B4-BE49-F238E27FC236}">
                <a16:creationId xmlns:a16="http://schemas.microsoft.com/office/drawing/2014/main" id="{A66C6B35-54F4-464D-B50F-7972DAB96CBB}"/>
              </a:ext>
            </a:extLst>
          </p:cNvPr>
          <p:cNvSpPr/>
          <p:nvPr/>
        </p:nvSpPr>
        <p:spPr>
          <a:xfrm>
            <a:off x="5896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9" name="Rectangle 587">
            <a:extLst>
              <a:ext uri="{FF2B5EF4-FFF2-40B4-BE49-F238E27FC236}">
                <a16:creationId xmlns:a16="http://schemas.microsoft.com/office/drawing/2014/main" id="{EC63329A-DAE9-724B-82A6-CE34A7F0C382}"/>
              </a:ext>
            </a:extLst>
          </p:cNvPr>
          <p:cNvSpPr/>
          <p:nvPr/>
        </p:nvSpPr>
        <p:spPr>
          <a:xfrm>
            <a:off x="5168958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80" name="Straight Arrow Connector 588">
            <a:extLst>
              <a:ext uri="{FF2B5EF4-FFF2-40B4-BE49-F238E27FC236}">
                <a16:creationId xmlns:a16="http://schemas.microsoft.com/office/drawing/2014/main" id="{98F8D5CC-CA5E-BD46-9A2D-8DA7EDB76F8B}"/>
              </a:ext>
            </a:extLst>
          </p:cNvPr>
          <p:cNvCxnSpPr>
            <a:stCxn id="78" idx="0"/>
            <a:endCxn id="68" idx="4"/>
          </p:cNvCxnSpPr>
          <p:nvPr/>
        </p:nvCxnSpPr>
        <p:spPr>
          <a:xfrm flipV="1">
            <a:off x="6148799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591">
            <a:extLst>
              <a:ext uri="{FF2B5EF4-FFF2-40B4-BE49-F238E27FC236}">
                <a16:creationId xmlns:a16="http://schemas.microsoft.com/office/drawing/2014/main" id="{5EA486D8-E6B8-BD4B-838F-215F3596C694}"/>
              </a:ext>
            </a:extLst>
          </p:cNvPr>
          <p:cNvCxnSpPr>
            <a:stCxn id="79" idx="0"/>
            <a:endCxn id="67" idx="4"/>
          </p:cNvCxnSpPr>
          <p:nvPr/>
        </p:nvCxnSpPr>
        <p:spPr>
          <a:xfrm flipV="1">
            <a:off x="5420958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595">
            <a:extLst>
              <a:ext uri="{FF2B5EF4-FFF2-40B4-BE49-F238E27FC236}">
                <a16:creationId xmlns:a16="http://schemas.microsoft.com/office/drawing/2014/main" id="{B2699FEA-27FD-674B-BB04-DD0C9CEACB06}"/>
              </a:ext>
            </a:extLst>
          </p:cNvPr>
          <p:cNvSpPr/>
          <p:nvPr/>
        </p:nvSpPr>
        <p:spPr>
          <a:xfrm>
            <a:off x="4571999" y="2657445"/>
            <a:ext cx="27943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dk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Files  FIFO  Network</a:t>
            </a:r>
            <a:endParaRPr lang="zh-CN" altLang="en-US" sz="2000" dirty="0"/>
          </a:p>
        </p:txBody>
      </p:sp>
      <p:cxnSp>
        <p:nvCxnSpPr>
          <p:cNvPr id="83" name="Straight Arrow Connector 597">
            <a:extLst>
              <a:ext uri="{FF2B5EF4-FFF2-40B4-BE49-F238E27FC236}">
                <a16:creationId xmlns:a16="http://schemas.microsoft.com/office/drawing/2014/main" id="{7C6B3078-6946-1F45-B993-F43493A05597}"/>
              </a:ext>
            </a:extLst>
          </p:cNvPr>
          <p:cNvCxnSpPr>
            <a:endCxn id="77" idx="2"/>
          </p:cNvCxnSpPr>
          <p:nvPr/>
        </p:nvCxnSpPr>
        <p:spPr>
          <a:xfrm flipV="1">
            <a:off x="6982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601">
            <a:extLst>
              <a:ext uri="{FF2B5EF4-FFF2-40B4-BE49-F238E27FC236}">
                <a16:creationId xmlns:a16="http://schemas.microsoft.com/office/drawing/2014/main" id="{5D6EEC5F-E99E-CF49-BDC4-280A8CBF8015}"/>
              </a:ext>
            </a:extLst>
          </p:cNvPr>
          <p:cNvSpPr/>
          <p:nvPr/>
        </p:nvSpPr>
        <p:spPr>
          <a:xfrm>
            <a:off x="4896053" y="5219700"/>
            <a:ext cx="2250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Control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5" name="Straight Connector 603">
            <a:extLst>
              <a:ext uri="{FF2B5EF4-FFF2-40B4-BE49-F238E27FC236}">
                <a16:creationId xmlns:a16="http://schemas.microsoft.com/office/drawing/2014/main" id="{789E3BCB-C687-3149-A9AA-B7A78726164D}"/>
              </a:ext>
            </a:extLst>
          </p:cNvPr>
          <p:cNvCxnSpPr/>
          <p:nvPr/>
        </p:nvCxnSpPr>
        <p:spPr>
          <a:xfrm>
            <a:off x="2122850" y="5070188"/>
            <a:ext cx="524350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605">
            <a:extLst>
              <a:ext uri="{FF2B5EF4-FFF2-40B4-BE49-F238E27FC236}">
                <a16:creationId xmlns:a16="http://schemas.microsoft.com/office/drawing/2014/main" id="{7B8AA52D-1B27-0C40-A0AE-3976D9265F1E}"/>
              </a:ext>
            </a:extLst>
          </p:cNvPr>
          <p:cNvCxnSpPr>
            <a:endCxn id="78" idx="2"/>
          </p:cNvCxnSpPr>
          <p:nvPr/>
        </p:nvCxnSpPr>
        <p:spPr>
          <a:xfrm flipV="1">
            <a:off x="6148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606">
            <a:extLst>
              <a:ext uri="{FF2B5EF4-FFF2-40B4-BE49-F238E27FC236}">
                <a16:creationId xmlns:a16="http://schemas.microsoft.com/office/drawing/2014/main" id="{E16188D6-FBB0-A74B-8843-60546CF69C5E}"/>
              </a:ext>
            </a:extLst>
          </p:cNvPr>
          <p:cNvCxnSpPr>
            <a:endCxn id="79" idx="2"/>
          </p:cNvCxnSpPr>
          <p:nvPr/>
        </p:nvCxnSpPr>
        <p:spPr>
          <a:xfrm flipV="1">
            <a:off x="5420958" y="4592791"/>
            <a:ext cx="0" cy="477398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607">
            <a:extLst>
              <a:ext uri="{FF2B5EF4-FFF2-40B4-BE49-F238E27FC236}">
                <a16:creationId xmlns:a16="http://schemas.microsoft.com/office/drawing/2014/main" id="{F1C00B28-97B4-164B-BE84-67603C9706E6}"/>
              </a:ext>
            </a:extLst>
          </p:cNvPr>
          <p:cNvCxnSpPr>
            <a:endCxn id="8" idx="2"/>
          </p:cNvCxnSpPr>
          <p:nvPr/>
        </p:nvCxnSpPr>
        <p:spPr>
          <a:xfrm flipV="1">
            <a:off x="4419982" y="4622573"/>
            <a:ext cx="0" cy="447615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610">
            <a:extLst>
              <a:ext uri="{FF2B5EF4-FFF2-40B4-BE49-F238E27FC236}">
                <a16:creationId xmlns:a16="http://schemas.microsoft.com/office/drawing/2014/main" id="{1524AB05-F7FF-7843-BA84-AE8C9BAAF337}"/>
              </a:ext>
            </a:extLst>
          </p:cNvPr>
          <p:cNvCxnSpPr>
            <a:endCxn id="60" idx="26"/>
          </p:cNvCxnSpPr>
          <p:nvPr/>
        </p:nvCxnSpPr>
        <p:spPr>
          <a:xfrm flipH="1" flipV="1">
            <a:off x="2545117" y="4753161"/>
            <a:ext cx="4224" cy="31702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622">
            <a:extLst>
              <a:ext uri="{FF2B5EF4-FFF2-40B4-BE49-F238E27FC236}">
                <a16:creationId xmlns:a16="http://schemas.microsoft.com/office/drawing/2014/main" id="{2A83FDC7-BBD4-2F4F-8CBF-69B8FEB88012}"/>
              </a:ext>
            </a:extLst>
          </p:cNvPr>
          <p:cNvSpPr/>
          <p:nvPr/>
        </p:nvSpPr>
        <p:spPr>
          <a:xfrm>
            <a:off x="1600199" y="2657445"/>
            <a:ext cx="1981199" cy="2610525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Rectangle 623">
            <a:extLst>
              <a:ext uri="{FF2B5EF4-FFF2-40B4-BE49-F238E27FC236}">
                <a16:creationId xmlns:a16="http://schemas.microsoft.com/office/drawing/2014/main" id="{7CB98795-3A1F-F94E-9B52-BA2075E9B040}"/>
              </a:ext>
            </a:extLst>
          </p:cNvPr>
          <p:cNvSpPr/>
          <p:nvPr/>
        </p:nvSpPr>
        <p:spPr>
          <a:xfrm>
            <a:off x="1497710" y="2251819"/>
            <a:ext cx="2217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Job Schedule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Rectangle 624">
            <a:extLst>
              <a:ext uri="{FF2B5EF4-FFF2-40B4-BE49-F238E27FC236}">
                <a16:creationId xmlns:a16="http://schemas.microsoft.com/office/drawing/2014/main" id="{5AFA318C-37F1-2442-945E-A362B3B44D7A}"/>
              </a:ext>
            </a:extLst>
          </p:cNvPr>
          <p:cNvSpPr/>
          <p:nvPr/>
        </p:nvSpPr>
        <p:spPr>
          <a:xfrm>
            <a:off x="2298891" y="4049802"/>
            <a:ext cx="583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JM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85904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8EE552-7327-9147-91E5-14FB05391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typical DAG runtime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5BB5C5-65BA-184B-A73F-B26F2A746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5" name="Rectangle 90">
            <a:extLst>
              <a:ext uri="{FF2B5EF4-FFF2-40B4-BE49-F238E27FC236}">
                <a16:creationId xmlns:a16="http://schemas.microsoft.com/office/drawing/2014/main" id="{D4C1AECF-11AF-7249-BCB7-F7B89E53BE9D}"/>
              </a:ext>
            </a:extLst>
          </p:cNvPr>
          <p:cNvSpPr/>
          <p:nvPr/>
        </p:nvSpPr>
        <p:spPr>
          <a:xfrm>
            <a:off x="452438" y="1137198"/>
            <a:ext cx="8382000" cy="89255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rIns="7200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Job Manager 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(JM) consults name server (NS) to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discover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 available nodes, and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maintains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 job graph and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schedules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 vertices</a:t>
            </a: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2C5604E9-F6C9-1C43-B0F3-9027A2B556F5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/>
          </a:p>
        </p:txBody>
      </p:sp>
      <p:sp>
        <p:nvSpPr>
          <p:cNvPr id="7" name="Freeform 234">
            <a:extLst>
              <a:ext uri="{FF2B5EF4-FFF2-40B4-BE49-F238E27FC236}">
                <a16:creationId xmlns:a16="http://schemas.microsoft.com/office/drawing/2014/main" id="{8AA14733-747D-0142-B186-AA3F608996E7}"/>
              </a:ext>
            </a:extLst>
          </p:cNvPr>
          <p:cNvSpPr>
            <a:spLocks/>
          </p:cNvSpPr>
          <p:nvPr/>
        </p:nvSpPr>
        <p:spPr bwMode="auto">
          <a:xfrm>
            <a:off x="1903271" y="3280535"/>
            <a:ext cx="5557033" cy="703078"/>
          </a:xfrm>
          <a:custGeom>
            <a:avLst/>
            <a:gdLst>
              <a:gd name="T0" fmla="*/ 484 w 2632"/>
              <a:gd name="T1" fmla="*/ 100 h 374"/>
              <a:gd name="T2" fmla="*/ 698 w 2632"/>
              <a:gd name="T3" fmla="*/ 106 h 374"/>
              <a:gd name="T4" fmla="*/ 1192 w 2632"/>
              <a:gd name="T5" fmla="*/ 96 h 374"/>
              <a:gd name="T6" fmla="*/ 1220 w 2632"/>
              <a:gd name="T7" fmla="*/ 92 h 374"/>
              <a:gd name="T8" fmla="*/ 1334 w 2632"/>
              <a:gd name="T9" fmla="*/ 60 h 374"/>
              <a:gd name="T10" fmla="*/ 1452 w 2632"/>
              <a:gd name="T11" fmla="*/ 28 h 374"/>
              <a:gd name="T12" fmla="*/ 1480 w 2632"/>
              <a:gd name="T13" fmla="*/ 24 h 374"/>
              <a:gd name="T14" fmla="*/ 1968 w 2632"/>
              <a:gd name="T15" fmla="*/ 2 h 374"/>
              <a:gd name="T16" fmla="*/ 2124 w 2632"/>
              <a:gd name="T17" fmla="*/ 2 h 374"/>
              <a:gd name="T18" fmla="*/ 2436 w 2632"/>
              <a:gd name="T19" fmla="*/ 20 h 374"/>
              <a:gd name="T20" fmla="*/ 2498 w 2632"/>
              <a:gd name="T21" fmla="*/ 24 h 374"/>
              <a:gd name="T22" fmla="*/ 2558 w 2632"/>
              <a:gd name="T23" fmla="*/ 50 h 374"/>
              <a:gd name="T24" fmla="*/ 2610 w 2632"/>
              <a:gd name="T25" fmla="*/ 102 h 374"/>
              <a:gd name="T26" fmla="*/ 2628 w 2632"/>
              <a:gd name="T27" fmla="*/ 142 h 374"/>
              <a:gd name="T28" fmla="*/ 2632 w 2632"/>
              <a:gd name="T29" fmla="*/ 168 h 374"/>
              <a:gd name="T30" fmla="*/ 2624 w 2632"/>
              <a:gd name="T31" fmla="*/ 212 h 374"/>
              <a:gd name="T32" fmla="*/ 2588 w 2632"/>
              <a:gd name="T33" fmla="*/ 286 h 374"/>
              <a:gd name="T34" fmla="*/ 2554 w 2632"/>
              <a:gd name="T35" fmla="*/ 324 h 374"/>
              <a:gd name="T36" fmla="*/ 2514 w 2632"/>
              <a:gd name="T37" fmla="*/ 348 h 374"/>
              <a:gd name="T38" fmla="*/ 2488 w 2632"/>
              <a:gd name="T39" fmla="*/ 352 h 374"/>
              <a:gd name="T40" fmla="*/ 2192 w 2632"/>
              <a:gd name="T41" fmla="*/ 372 h 374"/>
              <a:gd name="T42" fmla="*/ 2056 w 2632"/>
              <a:gd name="T43" fmla="*/ 374 h 374"/>
              <a:gd name="T44" fmla="*/ 1788 w 2632"/>
              <a:gd name="T45" fmla="*/ 366 h 374"/>
              <a:gd name="T46" fmla="*/ 1556 w 2632"/>
              <a:gd name="T47" fmla="*/ 340 h 374"/>
              <a:gd name="T48" fmla="*/ 1490 w 2632"/>
              <a:gd name="T49" fmla="*/ 320 h 374"/>
              <a:gd name="T50" fmla="*/ 1450 w 2632"/>
              <a:gd name="T51" fmla="*/ 286 h 374"/>
              <a:gd name="T52" fmla="*/ 1336 w 2632"/>
              <a:gd name="T53" fmla="*/ 212 h 374"/>
              <a:gd name="T54" fmla="*/ 1222 w 2632"/>
              <a:gd name="T55" fmla="*/ 172 h 374"/>
              <a:gd name="T56" fmla="*/ 1192 w 2632"/>
              <a:gd name="T57" fmla="*/ 168 h 374"/>
              <a:gd name="T58" fmla="*/ 702 w 2632"/>
              <a:gd name="T59" fmla="*/ 158 h 374"/>
              <a:gd name="T60" fmla="*/ 488 w 2632"/>
              <a:gd name="T61" fmla="*/ 164 h 374"/>
              <a:gd name="T62" fmla="*/ 458 w 2632"/>
              <a:gd name="T63" fmla="*/ 172 h 374"/>
              <a:gd name="T64" fmla="*/ 302 w 2632"/>
              <a:gd name="T65" fmla="*/ 190 h 374"/>
              <a:gd name="T66" fmla="*/ 136 w 2632"/>
              <a:gd name="T67" fmla="*/ 188 h 374"/>
              <a:gd name="T68" fmla="*/ 40 w 2632"/>
              <a:gd name="T69" fmla="*/ 170 h 374"/>
              <a:gd name="T70" fmla="*/ 10 w 2632"/>
              <a:gd name="T71" fmla="*/ 156 h 374"/>
              <a:gd name="T72" fmla="*/ 0 w 2632"/>
              <a:gd name="T73" fmla="*/ 136 h 374"/>
              <a:gd name="T74" fmla="*/ 4 w 2632"/>
              <a:gd name="T75" fmla="*/ 120 h 374"/>
              <a:gd name="T76" fmla="*/ 28 w 2632"/>
              <a:gd name="T77" fmla="*/ 98 h 374"/>
              <a:gd name="T78" fmla="*/ 102 w 2632"/>
              <a:gd name="T79" fmla="*/ 78 h 374"/>
              <a:gd name="T80" fmla="*/ 222 w 2632"/>
              <a:gd name="T81" fmla="*/ 70 h 374"/>
              <a:gd name="T82" fmla="*/ 382 w 2632"/>
              <a:gd name="T83" fmla="*/ 78 h 374"/>
              <a:gd name="T84" fmla="*/ 460 w 2632"/>
              <a:gd name="T85" fmla="*/ 92 h 37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632"/>
              <a:gd name="T130" fmla="*/ 0 h 374"/>
              <a:gd name="T131" fmla="*/ 2632 w 2632"/>
              <a:gd name="T132" fmla="*/ 374 h 37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632" h="374">
                <a:moveTo>
                  <a:pt x="472" y="96"/>
                </a:moveTo>
                <a:lnTo>
                  <a:pt x="472" y="96"/>
                </a:lnTo>
                <a:lnTo>
                  <a:pt x="484" y="100"/>
                </a:lnTo>
                <a:lnTo>
                  <a:pt x="510" y="102"/>
                </a:lnTo>
                <a:lnTo>
                  <a:pt x="590" y="106"/>
                </a:lnTo>
                <a:lnTo>
                  <a:pt x="698" y="106"/>
                </a:lnTo>
                <a:lnTo>
                  <a:pt x="820" y="104"/>
                </a:lnTo>
                <a:lnTo>
                  <a:pt x="1058" y="100"/>
                </a:lnTo>
                <a:lnTo>
                  <a:pt x="1192" y="96"/>
                </a:lnTo>
                <a:lnTo>
                  <a:pt x="1204" y="96"/>
                </a:lnTo>
                <a:lnTo>
                  <a:pt x="1220" y="92"/>
                </a:lnTo>
                <a:lnTo>
                  <a:pt x="1254" y="84"/>
                </a:lnTo>
                <a:lnTo>
                  <a:pt x="1292" y="74"/>
                </a:lnTo>
                <a:lnTo>
                  <a:pt x="1334" y="60"/>
                </a:lnTo>
                <a:lnTo>
                  <a:pt x="1376" y="46"/>
                </a:lnTo>
                <a:lnTo>
                  <a:pt x="1416" y="36"/>
                </a:lnTo>
                <a:lnTo>
                  <a:pt x="1452" y="28"/>
                </a:lnTo>
                <a:lnTo>
                  <a:pt x="1466" y="24"/>
                </a:lnTo>
                <a:lnTo>
                  <a:pt x="1480" y="24"/>
                </a:lnTo>
                <a:lnTo>
                  <a:pt x="1694" y="12"/>
                </a:lnTo>
                <a:lnTo>
                  <a:pt x="1874" y="4"/>
                </a:lnTo>
                <a:lnTo>
                  <a:pt x="1968" y="2"/>
                </a:lnTo>
                <a:lnTo>
                  <a:pt x="2056" y="0"/>
                </a:lnTo>
                <a:lnTo>
                  <a:pt x="2124" y="2"/>
                </a:lnTo>
                <a:lnTo>
                  <a:pt x="2194" y="4"/>
                </a:lnTo>
                <a:lnTo>
                  <a:pt x="2330" y="12"/>
                </a:lnTo>
                <a:lnTo>
                  <a:pt x="2436" y="20"/>
                </a:lnTo>
                <a:lnTo>
                  <a:pt x="2488" y="24"/>
                </a:lnTo>
                <a:lnTo>
                  <a:pt x="2498" y="24"/>
                </a:lnTo>
                <a:lnTo>
                  <a:pt x="2510" y="28"/>
                </a:lnTo>
                <a:lnTo>
                  <a:pt x="2534" y="36"/>
                </a:lnTo>
                <a:lnTo>
                  <a:pt x="2558" y="50"/>
                </a:lnTo>
                <a:lnTo>
                  <a:pt x="2580" y="68"/>
                </a:lnTo>
                <a:lnTo>
                  <a:pt x="2600" y="90"/>
                </a:lnTo>
                <a:lnTo>
                  <a:pt x="2610" y="102"/>
                </a:lnTo>
                <a:lnTo>
                  <a:pt x="2618" y="116"/>
                </a:lnTo>
                <a:lnTo>
                  <a:pt x="2624" y="128"/>
                </a:lnTo>
                <a:lnTo>
                  <a:pt x="2628" y="142"/>
                </a:lnTo>
                <a:lnTo>
                  <a:pt x="2630" y="154"/>
                </a:lnTo>
                <a:lnTo>
                  <a:pt x="2632" y="168"/>
                </a:lnTo>
                <a:lnTo>
                  <a:pt x="2632" y="182"/>
                </a:lnTo>
                <a:lnTo>
                  <a:pt x="2628" y="196"/>
                </a:lnTo>
                <a:lnTo>
                  <a:pt x="2624" y="212"/>
                </a:lnTo>
                <a:lnTo>
                  <a:pt x="2620" y="228"/>
                </a:lnTo>
                <a:lnTo>
                  <a:pt x="2606" y="258"/>
                </a:lnTo>
                <a:lnTo>
                  <a:pt x="2588" y="286"/>
                </a:lnTo>
                <a:lnTo>
                  <a:pt x="2576" y="300"/>
                </a:lnTo>
                <a:lnTo>
                  <a:pt x="2566" y="312"/>
                </a:lnTo>
                <a:lnTo>
                  <a:pt x="2554" y="324"/>
                </a:lnTo>
                <a:lnTo>
                  <a:pt x="2540" y="334"/>
                </a:lnTo>
                <a:lnTo>
                  <a:pt x="2528" y="342"/>
                </a:lnTo>
                <a:lnTo>
                  <a:pt x="2514" y="348"/>
                </a:lnTo>
                <a:lnTo>
                  <a:pt x="2502" y="350"/>
                </a:lnTo>
                <a:lnTo>
                  <a:pt x="2488" y="352"/>
                </a:lnTo>
                <a:lnTo>
                  <a:pt x="2432" y="356"/>
                </a:lnTo>
                <a:lnTo>
                  <a:pt x="2324" y="364"/>
                </a:lnTo>
                <a:lnTo>
                  <a:pt x="2192" y="372"/>
                </a:lnTo>
                <a:lnTo>
                  <a:pt x="2122" y="374"/>
                </a:lnTo>
                <a:lnTo>
                  <a:pt x="2056" y="374"/>
                </a:lnTo>
                <a:lnTo>
                  <a:pt x="1970" y="374"/>
                </a:lnTo>
                <a:lnTo>
                  <a:pt x="1880" y="372"/>
                </a:lnTo>
                <a:lnTo>
                  <a:pt x="1788" y="366"/>
                </a:lnTo>
                <a:lnTo>
                  <a:pt x="1700" y="360"/>
                </a:lnTo>
                <a:lnTo>
                  <a:pt x="1622" y="350"/>
                </a:lnTo>
                <a:lnTo>
                  <a:pt x="1556" y="340"/>
                </a:lnTo>
                <a:lnTo>
                  <a:pt x="1530" y="332"/>
                </a:lnTo>
                <a:lnTo>
                  <a:pt x="1508" y="326"/>
                </a:lnTo>
                <a:lnTo>
                  <a:pt x="1490" y="320"/>
                </a:lnTo>
                <a:lnTo>
                  <a:pt x="1480" y="312"/>
                </a:lnTo>
                <a:lnTo>
                  <a:pt x="1450" y="286"/>
                </a:lnTo>
                <a:lnTo>
                  <a:pt x="1414" y="260"/>
                </a:lnTo>
                <a:lnTo>
                  <a:pt x="1376" y="234"/>
                </a:lnTo>
                <a:lnTo>
                  <a:pt x="1336" y="212"/>
                </a:lnTo>
                <a:lnTo>
                  <a:pt x="1296" y="194"/>
                </a:lnTo>
                <a:lnTo>
                  <a:pt x="1258" y="180"/>
                </a:lnTo>
                <a:lnTo>
                  <a:pt x="1222" y="172"/>
                </a:lnTo>
                <a:lnTo>
                  <a:pt x="1206" y="168"/>
                </a:lnTo>
                <a:lnTo>
                  <a:pt x="1192" y="168"/>
                </a:lnTo>
                <a:lnTo>
                  <a:pt x="1056" y="164"/>
                </a:lnTo>
                <a:lnTo>
                  <a:pt x="824" y="158"/>
                </a:lnTo>
                <a:lnTo>
                  <a:pt x="702" y="158"/>
                </a:lnTo>
                <a:lnTo>
                  <a:pt x="594" y="158"/>
                </a:lnTo>
                <a:lnTo>
                  <a:pt x="514" y="162"/>
                </a:lnTo>
                <a:lnTo>
                  <a:pt x="488" y="164"/>
                </a:lnTo>
                <a:lnTo>
                  <a:pt x="472" y="168"/>
                </a:lnTo>
                <a:lnTo>
                  <a:pt x="458" y="172"/>
                </a:lnTo>
                <a:lnTo>
                  <a:pt x="438" y="176"/>
                </a:lnTo>
                <a:lnTo>
                  <a:pt x="378" y="184"/>
                </a:lnTo>
                <a:lnTo>
                  <a:pt x="302" y="190"/>
                </a:lnTo>
                <a:lnTo>
                  <a:pt x="218" y="190"/>
                </a:lnTo>
                <a:lnTo>
                  <a:pt x="176" y="190"/>
                </a:lnTo>
                <a:lnTo>
                  <a:pt x="136" y="188"/>
                </a:lnTo>
                <a:lnTo>
                  <a:pt x="100" y="184"/>
                </a:lnTo>
                <a:lnTo>
                  <a:pt x="68" y="178"/>
                </a:lnTo>
                <a:lnTo>
                  <a:pt x="40" y="170"/>
                </a:lnTo>
                <a:lnTo>
                  <a:pt x="28" y="166"/>
                </a:lnTo>
                <a:lnTo>
                  <a:pt x="18" y="162"/>
                </a:lnTo>
                <a:lnTo>
                  <a:pt x="10" y="156"/>
                </a:lnTo>
                <a:lnTo>
                  <a:pt x="4" y="150"/>
                </a:lnTo>
                <a:lnTo>
                  <a:pt x="2" y="144"/>
                </a:lnTo>
                <a:lnTo>
                  <a:pt x="0" y="136"/>
                </a:lnTo>
                <a:lnTo>
                  <a:pt x="2" y="128"/>
                </a:lnTo>
                <a:lnTo>
                  <a:pt x="4" y="120"/>
                </a:lnTo>
                <a:lnTo>
                  <a:pt x="10" y="112"/>
                </a:lnTo>
                <a:lnTo>
                  <a:pt x="18" y="104"/>
                </a:lnTo>
                <a:lnTo>
                  <a:pt x="28" y="98"/>
                </a:lnTo>
                <a:lnTo>
                  <a:pt x="40" y="94"/>
                </a:lnTo>
                <a:lnTo>
                  <a:pt x="68" y="84"/>
                </a:lnTo>
                <a:lnTo>
                  <a:pt x="102" y="78"/>
                </a:lnTo>
                <a:lnTo>
                  <a:pt x="140" y="74"/>
                </a:lnTo>
                <a:lnTo>
                  <a:pt x="180" y="70"/>
                </a:lnTo>
                <a:lnTo>
                  <a:pt x="222" y="70"/>
                </a:lnTo>
                <a:lnTo>
                  <a:pt x="264" y="70"/>
                </a:lnTo>
                <a:lnTo>
                  <a:pt x="306" y="72"/>
                </a:lnTo>
                <a:lnTo>
                  <a:pt x="382" y="78"/>
                </a:lnTo>
                <a:lnTo>
                  <a:pt x="414" y="82"/>
                </a:lnTo>
                <a:lnTo>
                  <a:pt x="442" y="86"/>
                </a:lnTo>
                <a:lnTo>
                  <a:pt x="460" y="92"/>
                </a:lnTo>
                <a:lnTo>
                  <a:pt x="472" y="96"/>
                </a:lnTo>
                <a:close/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8" name="Rectangle 247">
            <a:extLst>
              <a:ext uri="{FF2B5EF4-FFF2-40B4-BE49-F238E27FC236}">
                <a16:creationId xmlns:a16="http://schemas.microsoft.com/office/drawing/2014/main" id="{7D42784C-0CBF-EC4F-938F-37613AE11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6432" y="2648893"/>
            <a:ext cx="2993873" cy="406056"/>
          </a:xfrm>
          <a:prstGeom prst="rect">
            <a:avLst/>
          </a:prstGeom>
          <a:solidFill>
            <a:srgbClr val="00FFF2"/>
          </a:solidFill>
          <a:ln w="4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9" name="Rectangle 321">
            <a:extLst>
              <a:ext uri="{FF2B5EF4-FFF2-40B4-BE49-F238E27FC236}">
                <a16:creationId xmlns:a16="http://schemas.microsoft.com/office/drawing/2014/main" id="{ABFF7640-5F9D-9643-BBC4-594510089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950" y="4081165"/>
            <a:ext cx="608064" cy="541408"/>
          </a:xfrm>
          <a:prstGeom prst="rect">
            <a:avLst/>
          </a:prstGeom>
          <a:solidFill>
            <a:srgbClr val="00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</a:rPr>
              <a:t>NS</a:t>
            </a:r>
            <a:endParaRPr lang="zh-CN" altLang="zh-CN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n-ea"/>
            </a:endParaRPr>
          </a:p>
        </p:txBody>
      </p:sp>
      <p:sp>
        <p:nvSpPr>
          <p:cNvPr id="10" name="Line 339">
            <a:extLst>
              <a:ext uri="{FF2B5EF4-FFF2-40B4-BE49-F238E27FC236}">
                <a16:creationId xmlns:a16="http://schemas.microsoft.com/office/drawing/2014/main" id="{12094E24-2090-E843-AF1C-F61CD1A8C61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340">
            <a:extLst>
              <a:ext uri="{FF2B5EF4-FFF2-40B4-BE49-F238E27FC236}">
                <a16:creationId xmlns:a16="http://schemas.microsoft.com/office/drawing/2014/main" id="{1E894466-6736-1F48-9078-0FB11BDB1B7E}"/>
              </a:ext>
            </a:extLst>
          </p:cNvPr>
          <p:cNvSpPr>
            <a:spLocks/>
          </p:cNvSpPr>
          <p:nvPr/>
        </p:nvSpPr>
        <p:spPr bwMode="auto">
          <a:xfrm>
            <a:off x="2093291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2" name="Line 341">
            <a:extLst>
              <a:ext uri="{FF2B5EF4-FFF2-40B4-BE49-F238E27FC236}">
                <a16:creationId xmlns:a16="http://schemas.microsoft.com/office/drawing/2014/main" id="{5C0176FB-FAC9-AE42-A815-B369F0A676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342">
            <a:extLst>
              <a:ext uri="{FF2B5EF4-FFF2-40B4-BE49-F238E27FC236}">
                <a16:creationId xmlns:a16="http://schemas.microsoft.com/office/drawing/2014/main" id="{272E3C16-E8E8-C741-903A-27F5951999A3}"/>
              </a:ext>
            </a:extLst>
          </p:cNvPr>
          <p:cNvSpPr>
            <a:spLocks/>
          </p:cNvSpPr>
          <p:nvPr/>
        </p:nvSpPr>
        <p:spPr bwMode="auto">
          <a:xfrm>
            <a:off x="2274866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4" name="Line 343">
            <a:extLst>
              <a:ext uri="{FF2B5EF4-FFF2-40B4-BE49-F238E27FC236}">
                <a16:creationId xmlns:a16="http://schemas.microsoft.com/office/drawing/2014/main" id="{7D418BA7-AFB5-7748-BE0E-3E6965DCA3D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344">
            <a:extLst>
              <a:ext uri="{FF2B5EF4-FFF2-40B4-BE49-F238E27FC236}">
                <a16:creationId xmlns:a16="http://schemas.microsoft.com/office/drawing/2014/main" id="{D5F45158-CBA9-2340-B6A4-1A4D4192D358}"/>
              </a:ext>
            </a:extLst>
          </p:cNvPr>
          <p:cNvSpPr>
            <a:spLocks/>
          </p:cNvSpPr>
          <p:nvPr/>
        </p:nvSpPr>
        <p:spPr bwMode="auto">
          <a:xfrm>
            <a:off x="2397324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6" name="Line 345">
            <a:extLst>
              <a:ext uri="{FF2B5EF4-FFF2-40B4-BE49-F238E27FC236}">
                <a16:creationId xmlns:a16="http://schemas.microsoft.com/office/drawing/2014/main" id="{BBB55AF5-E0C2-904D-A861-0C0925BE4C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346">
            <a:extLst>
              <a:ext uri="{FF2B5EF4-FFF2-40B4-BE49-F238E27FC236}">
                <a16:creationId xmlns:a16="http://schemas.microsoft.com/office/drawing/2014/main" id="{812265C4-C4B3-E14C-A7E4-D7750140B5EE}"/>
              </a:ext>
            </a:extLst>
          </p:cNvPr>
          <p:cNvSpPr>
            <a:spLocks/>
          </p:cNvSpPr>
          <p:nvPr/>
        </p:nvSpPr>
        <p:spPr bwMode="auto">
          <a:xfrm>
            <a:off x="2578898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8" name="Line 347">
            <a:extLst>
              <a:ext uri="{FF2B5EF4-FFF2-40B4-BE49-F238E27FC236}">
                <a16:creationId xmlns:a16="http://schemas.microsoft.com/office/drawing/2014/main" id="{B54A7DED-7D06-1044-981F-C421EF306B2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348">
            <a:extLst>
              <a:ext uri="{FF2B5EF4-FFF2-40B4-BE49-F238E27FC236}">
                <a16:creationId xmlns:a16="http://schemas.microsoft.com/office/drawing/2014/main" id="{97A8426E-CC61-9547-9845-11CE96C5AD87}"/>
              </a:ext>
            </a:extLst>
          </p:cNvPr>
          <p:cNvSpPr>
            <a:spLocks/>
          </p:cNvSpPr>
          <p:nvPr/>
        </p:nvSpPr>
        <p:spPr bwMode="auto">
          <a:xfrm>
            <a:off x="2701356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0" name="Line 349">
            <a:extLst>
              <a:ext uri="{FF2B5EF4-FFF2-40B4-BE49-F238E27FC236}">
                <a16:creationId xmlns:a16="http://schemas.microsoft.com/office/drawing/2014/main" id="{0A43E76C-416B-3F4C-8231-38375380BC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491083"/>
            <a:ext cx="228024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350">
            <a:extLst>
              <a:ext uri="{FF2B5EF4-FFF2-40B4-BE49-F238E27FC236}">
                <a16:creationId xmlns:a16="http://schemas.microsoft.com/office/drawing/2014/main" id="{947CBF70-4A1F-5549-8455-B07CC28CE740}"/>
              </a:ext>
            </a:extLst>
          </p:cNvPr>
          <p:cNvSpPr>
            <a:spLocks/>
          </p:cNvSpPr>
          <p:nvPr/>
        </p:nvSpPr>
        <p:spPr bwMode="auto">
          <a:xfrm>
            <a:off x="3034947" y="3449725"/>
            <a:ext cx="59117" cy="63916"/>
          </a:xfrm>
          <a:custGeom>
            <a:avLst/>
            <a:gdLst>
              <a:gd name="T0" fmla="*/ 14 w 28"/>
              <a:gd name="T1" fmla="*/ 12 h 34"/>
              <a:gd name="T2" fmla="*/ 14 w 28"/>
              <a:gd name="T3" fmla="*/ 12 h 34"/>
              <a:gd name="T4" fmla="*/ 0 w 28"/>
              <a:gd name="T5" fmla="*/ 22 h 34"/>
              <a:gd name="T6" fmla="*/ 16 w 28"/>
              <a:gd name="T7" fmla="*/ 34 h 34"/>
              <a:gd name="T8" fmla="*/ 16 w 28"/>
              <a:gd name="T9" fmla="*/ 34 h 34"/>
              <a:gd name="T10" fmla="*/ 22 w 28"/>
              <a:gd name="T11" fmla="*/ 18 h 34"/>
              <a:gd name="T12" fmla="*/ 22 w 28"/>
              <a:gd name="T13" fmla="*/ 18 h 34"/>
              <a:gd name="T14" fmla="*/ 28 w 28"/>
              <a:gd name="T15" fmla="*/ 0 h 34"/>
              <a:gd name="T16" fmla="*/ 28 w 28"/>
              <a:gd name="T17" fmla="*/ 0 h 34"/>
              <a:gd name="T18" fmla="*/ 14 w 28"/>
              <a:gd name="T19" fmla="*/ 12 h 34"/>
              <a:gd name="T20" fmla="*/ 14 w 28"/>
              <a:gd name="T21" fmla="*/ 12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"/>
              <a:gd name="T34" fmla="*/ 0 h 34"/>
              <a:gd name="T35" fmla="*/ 28 w 28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" h="34">
                <a:moveTo>
                  <a:pt x="14" y="12"/>
                </a:moveTo>
                <a:lnTo>
                  <a:pt x="14" y="12"/>
                </a:lnTo>
                <a:lnTo>
                  <a:pt x="0" y="22"/>
                </a:lnTo>
                <a:lnTo>
                  <a:pt x="16" y="34"/>
                </a:lnTo>
                <a:lnTo>
                  <a:pt x="22" y="18"/>
                </a:lnTo>
                <a:lnTo>
                  <a:pt x="28" y="0"/>
                </a:lnTo>
                <a:lnTo>
                  <a:pt x="14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2" name="Line 351">
            <a:extLst>
              <a:ext uri="{FF2B5EF4-FFF2-40B4-BE49-F238E27FC236}">
                <a16:creationId xmlns:a16="http://schemas.microsoft.com/office/drawing/2014/main" id="{67E59C0D-3AB7-9D4F-8447-2B5F58D6487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34947" y="3085027"/>
            <a:ext cx="76008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352">
            <a:extLst>
              <a:ext uri="{FF2B5EF4-FFF2-40B4-BE49-F238E27FC236}">
                <a16:creationId xmlns:a16="http://schemas.microsoft.com/office/drawing/2014/main" id="{36058946-483A-934D-9F27-9E82BAF3CC5D}"/>
              </a:ext>
            </a:extLst>
          </p:cNvPr>
          <p:cNvSpPr>
            <a:spLocks/>
          </p:cNvSpPr>
          <p:nvPr/>
        </p:nvSpPr>
        <p:spPr bwMode="auto">
          <a:xfrm>
            <a:off x="3018056" y="3036150"/>
            <a:ext cx="42227" cy="67676"/>
          </a:xfrm>
          <a:custGeom>
            <a:avLst/>
            <a:gdLst>
              <a:gd name="T0" fmla="*/ 2 w 20"/>
              <a:gd name="T1" fmla="*/ 18 h 36"/>
              <a:gd name="T2" fmla="*/ 2 w 20"/>
              <a:gd name="T3" fmla="*/ 18 h 36"/>
              <a:gd name="T4" fmla="*/ 0 w 20"/>
              <a:gd name="T5" fmla="*/ 36 h 36"/>
              <a:gd name="T6" fmla="*/ 20 w 20"/>
              <a:gd name="T7" fmla="*/ 30 h 36"/>
              <a:gd name="T8" fmla="*/ 20 w 20"/>
              <a:gd name="T9" fmla="*/ 30 h 36"/>
              <a:gd name="T10" fmla="*/ 10 w 20"/>
              <a:gd name="T11" fmla="*/ 16 h 36"/>
              <a:gd name="T12" fmla="*/ 10 w 20"/>
              <a:gd name="T13" fmla="*/ 16 h 36"/>
              <a:gd name="T14" fmla="*/ 2 w 20"/>
              <a:gd name="T15" fmla="*/ 0 h 36"/>
              <a:gd name="T16" fmla="*/ 2 w 20"/>
              <a:gd name="T17" fmla="*/ 0 h 36"/>
              <a:gd name="T18" fmla="*/ 2 w 20"/>
              <a:gd name="T19" fmla="*/ 18 h 36"/>
              <a:gd name="T20" fmla="*/ 2 w 20"/>
              <a:gd name="T21" fmla="*/ 18 h 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"/>
              <a:gd name="T34" fmla="*/ 0 h 36"/>
              <a:gd name="T35" fmla="*/ 20 w 20"/>
              <a:gd name="T36" fmla="*/ 36 h 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" h="36">
                <a:moveTo>
                  <a:pt x="2" y="18"/>
                </a:moveTo>
                <a:lnTo>
                  <a:pt x="2" y="18"/>
                </a:lnTo>
                <a:lnTo>
                  <a:pt x="0" y="36"/>
                </a:lnTo>
                <a:lnTo>
                  <a:pt x="20" y="30"/>
                </a:lnTo>
                <a:lnTo>
                  <a:pt x="10" y="16"/>
                </a:lnTo>
                <a:lnTo>
                  <a:pt x="2" y="0"/>
                </a:lnTo>
                <a:lnTo>
                  <a:pt x="2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4" name="Line 353">
            <a:extLst>
              <a:ext uri="{FF2B5EF4-FFF2-40B4-BE49-F238E27FC236}">
                <a16:creationId xmlns:a16="http://schemas.microsoft.com/office/drawing/2014/main" id="{CAF1AC15-B1B9-3345-9636-06EC335AAC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7217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354">
            <a:extLst>
              <a:ext uri="{FF2B5EF4-FFF2-40B4-BE49-F238E27FC236}">
                <a16:creationId xmlns:a16="http://schemas.microsoft.com/office/drawing/2014/main" id="{D5B19B4E-4C3D-984F-9117-E9ACC6DB86B7}"/>
              </a:ext>
            </a:extLst>
          </p:cNvPr>
          <p:cNvSpPr>
            <a:spLocks/>
          </p:cNvSpPr>
          <p:nvPr/>
        </p:nvSpPr>
        <p:spPr bwMode="auto">
          <a:xfrm>
            <a:off x="2122850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6" name="Line 355">
            <a:extLst>
              <a:ext uri="{FF2B5EF4-FFF2-40B4-BE49-F238E27FC236}">
                <a16:creationId xmlns:a16="http://schemas.microsoft.com/office/drawing/2014/main" id="{1DEF6FA6-1C3A-3949-B3F1-0E2A60F3F32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74866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356">
            <a:extLst>
              <a:ext uri="{FF2B5EF4-FFF2-40B4-BE49-F238E27FC236}">
                <a16:creationId xmlns:a16="http://schemas.microsoft.com/office/drawing/2014/main" id="{74DCD8AD-8F11-4F4B-8DD3-8D3AEB6B7B9C}"/>
              </a:ext>
            </a:extLst>
          </p:cNvPr>
          <p:cNvSpPr>
            <a:spLocks/>
          </p:cNvSpPr>
          <p:nvPr/>
        </p:nvSpPr>
        <p:spPr bwMode="auto">
          <a:xfrm>
            <a:off x="2245307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8" name="Line 357">
            <a:extLst>
              <a:ext uri="{FF2B5EF4-FFF2-40B4-BE49-F238E27FC236}">
                <a16:creationId xmlns:a16="http://schemas.microsoft.com/office/drawing/2014/main" id="{DA07F43C-6522-B045-9482-394F209A4E2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76210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358">
            <a:extLst>
              <a:ext uri="{FF2B5EF4-FFF2-40B4-BE49-F238E27FC236}">
                <a16:creationId xmlns:a16="http://schemas.microsoft.com/office/drawing/2014/main" id="{43A91C9E-EF94-AC4E-B3C7-05944CEA7508}"/>
              </a:ext>
            </a:extLst>
          </p:cNvPr>
          <p:cNvSpPr>
            <a:spLocks/>
          </p:cNvSpPr>
          <p:nvPr/>
        </p:nvSpPr>
        <p:spPr bwMode="auto">
          <a:xfrm>
            <a:off x="2426882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0" name="Line 359">
            <a:extLst>
              <a:ext uri="{FF2B5EF4-FFF2-40B4-BE49-F238E27FC236}">
                <a16:creationId xmlns:a16="http://schemas.microsoft.com/office/drawing/2014/main" id="{D6750C6D-640D-1B44-9FE6-DCBFB71153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7889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360">
            <a:extLst>
              <a:ext uri="{FF2B5EF4-FFF2-40B4-BE49-F238E27FC236}">
                <a16:creationId xmlns:a16="http://schemas.microsoft.com/office/drawing/2014/main" id="{F6281ECC-8CFF-534B-B6B2-3D6FAB037983}"/>
              </a:ext>
            </a:extLst>
          </p:cNvPr>
          <p:cNvSpPr>
            <a:spLocks/>
          </p:cNvSpPr>
          <p:nvPr/>
        </p:nvSpPr>
        <p:spPr bwMode="auto">
          <a:xfrm>
            <a:off x="2549340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2" name="Line 361">
            <a:extLst>
              <a:ext uri="{FF2B5EF4-FFF2-40B4-BE49-F238E27FC236}">
                <a16:creationId xmlns:a16="http://schemas.microsoft.com/office/drawing/2014/main" id="{7BBE844E-E989-2D44-9209-08DB9C7CA5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0242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362">
            <a:extLst>
              <a:ext uri="{FF2B5EF4-FFF2-40B4-BE49-F238E27FC236}">
                <a16:creationId xmlns:a16="http://schemas.microsoft.com/office/drawing/2014/main" id="{C2C42B41-30F8-E64B-9EA4-91A6A05566BC}"/>
              </a:ext>
            </a:extLst>
          </p:cNvPr>
          <p:cNvSpPr>
            <a:spLocks/>
          </p:cNvSpPr>
          <p:nvPr/>
        </p:nvSpPr>
        <p:spPr bwMode="auto">
          <a:xfrm>
            <a:off x="2730914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4" name="Line 363">
            <a:extLst>
              <a:ext uri="{FF2B5EF4-FFF2-40B4-BE49-F238E27FC236}">
                <a16:creationId xmlns:a16="http://schemas.microsoft.com/office/drawing/2014/main" id="{1C7BBA3F-5593-C74F-B06B-7ED0F3FE56A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364">
            <a:extLst>
              <a:ext uri="{FF2B5EF4-FFF2-40B4-BE49-F238E27FC236}">
                <a16:creationId xmlns:a16="http://schemas.microsoft.com/office/drawing/2014/main" id="{E5D5F34D-A666-C341-9506-2A32B1BB44C4}"/>
              </a:ext>
            </a:extLst>
          </p:cNvPr>
          <p:cNvSpPr>
            <a:spLocks/>
          </p:cNvSpPr>
          <p:nvPr/>
        </p:nvSpPr>
        <p:spPr bwMode="auto">
          <a:xfrm>
            <a:off x="2093291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6" name="Line 365">
            <a:extLst>
              <a:ext uri="{FF2B5EF4-FFF2-40B4-BE49-F238E27FC236}">
                <a16:creationId xmlns:a16="http://schemas.microsoft.com/office/drawing/2014/main" id="{652EF287-9881-F84A-BC26-2EF0CF1D8E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Freeform 366">
            <a:extLst>
              <a:ext uri="{FF2B5EF4-FFF2-40B4-BE49-F238E27FC236}">
                <a16:creationId xmlns:a16="http://schemas.microsoft.com/office/drawing/2014/main" id="{3B0E517C-6196-044D-8F2F-055090731D19}"/>
              </a:ext>
            </a:extLst>
          </p:cNvPr>
          <p:cNvSpPr>
            <a:spLocks/>
          </p:cNvSpPr>
          <p:nvPr/>
        </p:nvSpPr>
        <p:spPr bwMode="auto">
          <a:xfrm>
            <a:off x="2274866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8" name="Line 367">
            <a:extLst>
              <a:ext uri="{FF2B5EF4-FFF2-40B4-BE49-F238E27FC236}">
                <a16:creationId xmlns:a16="http://schemas.microsoft.com/office/drawing/2014/main" id="{61E61F81-79DE-C446-A73C-E5E8A3B6143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Freeform 368">
            <a:extLst>
              <a:ext uri="{FF2B5EF4-FFF2-40B4-BE49-F238E27FC236}">
                <a16:creationId xmlns:a16="http://schemas.microsoft.com/office/drawing/2014/main" id="{BC524D33-3730-154D-9DC7-7AF5CE580551}"/>
              </a:ext>
            </a:extLst>
          </p:cNvPr>
          <p:cNvSpPr>
            <a:spLocks/>
          </p:cNvSpPr>
          <p:nvPr/>
        </p:nvSpPr>
        <p:spPr bwMode="auto">
          <a:xfrm>
            <a:off x="2397324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0" name="Line 369">
            <a:extLst>
              <a:ext uri="{FF2B5EF4-FFF2-40B4-BE49-F238E27FC236}">
                <a16:creationId xmlns:a16="http://schemas.microsoft.com/office/drawing/2014/main" id="{A74465D3-42EE-714F-8757-72E80A1FF3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Freeform 370">
            <a:extLst>
              <a:ext uri="{FF2B5EF4-FFF2-40B4-BE49-F238E27FC236}">
                <a16:creationId xmlns:a16="http://schemas.microsoft.com/office/drawing/2014/main" id="{AF27B31C-C1EE-CF49-AFA0-22F168CF3D35}"/>
              </a:ext>
            </a:extLst>
          </p:cNvPr>
          <p:cNvSpPr>
            <a:spLocks/>
          </p:cNvSpPr>
          <p:nvPr/>
        </p:nvSpPr>
        <p:spPr bwMode="auto">
          <a:xfrm>
            <a:off x="2578898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2" name="Line 371">
            <a:extLst>
              <a:ext uri="{FF2B5EF4-FFF2-40B4-BE49-F238E27FC236}">
                <a16:creationId xmlns:a16="http://schemas.microsoft.com/office/drawing/2014/main" id="{F3289877-53DE-5F4A-811F-6FF95A33AFF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Freeform 372">
            <a:extLst>
              <a:ext uri="{FF2B5EF4-FFF2-40B4-BE49-F238E27FC236}">
                <a16:creationId xmlns:a16="http://schemas.microsoft.com/office/drawing/2014/main" id="{781F09E5-D085-AC44-898F-A48B5D49F6FA}"/>
              </a:ext>
            </a:extLst>
          </p:cNvPr>
          <p:cNvSpPr>
            <a:spLocks/>
          </p:cNvSpPr>
          <p:nvPr/>
        </p:nvSpPr>
        <p:spPr bwMode="auto">
          <a:xfrm>
            <a:off x="2701356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4" name="Line 373">
            <a:extLst>
              <a:ext uri="{FF2B5EF4-FFF2-40B4-BE49-F238E27FC236}">
                <a16:creationId xmlns:a16="http://schemas.microsoft.com/office/drawing/2014/main" id="{F1D98FAA-EA2C-7D4D-8F23-11E94B4254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" name="Freeform 374">
            <a:extLst>
              <a:ext uri="{FF2B5EF4-FFF2-40B4-BE49-F238E27FC236}">
                <a16:creationId xmlns:a16="http://schemas.microsoft.com/office/drawing/2014/main" id="{D2A97FD9-27B5-E04B-8DEE-5EC8F730D50A}"/>
              </a:ext>
            </a:extLst>
          </p:cNvPr>
          <p:cNvSpPr>
            <a:spLocks/>
          </p:cNvSpPr>
          <p:nvPr/>
        </p:nvSpPr>
        <p:spPr bwMode="auto">
          <a:xfrm>
            <a:off x="2882931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6" name="Freeform 375">
            <a:extLst>
              <a:ext uri="{FF2B5EF4-FFF2-40B4-BE49-F238E27FC236}">
                <a16:creationId xmlns:a16="http://schemas.microsoft.com/office/drawing/2014/main" id="{FC11F888-07B4-EA47-A3BD-6D9B87040922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  <a:close/>
              </a:path>
            </a:pathLst>
          </a:cu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7" name="Freeform 376">
            <a:extLst>
              <a:ext uri="{FF2B5EF4-FFF2-40B4-BE49-F238E27FC236}">
                <a16:creationId xmlns:a16="http://schemas.microsoft.com/office/drawing/2014/main" id="{ABA9E80C-A93A-624E-8426-97E5B0C6BA49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</a:path>
            </a:pathLst>
          </a:cu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8" name="Freeform 377">
            <a:extLst>
              <a:ext uri="{FF2B5EF4-FFF2-40B4-BE49-F238E27FC236}">
                <a16:creationId xmlns:a16="http://schemas.microsoft.com/office/drawing/2014/main" id="{2F8F999E-66E0-3841-B3AE-5C3B756B68AB}"/>
              </a:ext>
            </a:extLst>
          </p:cNvPr>
          <p:cNvSpPr>
            <a:spLocks/>
          </p:cNvSpPr>
          <p:nvPr/>
        </p:nvSpPr>
        <p:spPr bwMode="auto">
          <a:xfrm>
            <a:off x="1987725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9" name="Freeform 378">
            <a:extLst>
              <a:ext uri="{FF2B5EF4-FFF2-40B4-BE49-F238E27FC236}">
                <a16:creationId xmlns:a16="http://schemas.microsoft.com/office/drawing/2014/main" id="{CC1D4A22-6CF2-C34E-86E5-B942B0683DD2}"/>
              </a:ext>
            </a:extLst>
          </p:cNvPr>
          <p:cNvSpPr>
            <a:spLocks/>
          </p:cNvSpPr>
          <p:nvPr/>
        </p:nvSpPr>
        <p:spPr bwMode="auto">
          <a:xfrm>
            <a:off x="2291757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0" name="Freeform 379">
            <a:extLst>
              <a:ext uri="{FF2B5EF4-FFF2-40B4-BE49-F238E27FC236}">
                <a16:creationId xmlns:a16="http://schemas.microsoft.com/office/drawing/2014/main" id="{9E21F83C-2FEA-5C47-BD2A-585B66C49B85}"/>
              </a:ext>
            </a:extLst>
          </p:cNvPr>
          <p:cNvSpPr>
            <a:spLocks/>
          </p:cNvSpPr>
          <p:nvPr/>
        </p:nvSpPr>
        <p:spPr bwMode="auto">
          <a:xfrm>
            <a:off x="2595789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1" name="Freeform 380">
            <a:extLst>
              <a:ext uri="{FF2B5EF4-FFF2-40B4-BE49-F238E27FC236}">
                <a16:creationId xmlns:a16="http://schemas.microsoft.com/office/drawing/2014/main" id="{8F13376C-AEBA-2B47-9F68-F635EEC18EE2}"/>
              </a:ext>
            </a:extLst>
          </p:cNvPr>
          <p:cNvSpPr>
            <a:spLocks/>
          </p:cNvSpPr>
          <p:nvPr/>
        </p:nvSpPr>
        <p:spPr bwMode="auto">
          <a:xfrm>
            <a:off x="2139741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2" name="Freeform 381">
            <a:extLst>
              <a:ext uri="{FF2B5EF4-FFF2-40B4-BE49-F238E27FC236}">
                <a16:creationId xmlns:a16="http://schemas.microsoft.com/office/drawing/2014/main" id="{22C5E4B7-7557-F941-95BE-3A2DAD677AB8}"/>
              </a:ext>
            </a:extLst>
          </p:cNvPr>
          <p:cNvSpPr>
            <a:spLocks/>
          </p:cNvSpPr>
          <p:nvPr/>
        </p:nvSpPr>
        <p:spPr bwMode="auto">
          <a:xfrm>
            <a:off x="2443773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3" name="Freeform 382">
            <a:extLst>
              <a:ext uri="{FF2B5EF4-FFF2-40B4-BE49-F238E27FC236}">
                <a16:creationId xmlns:a16="http://schemas.microsoft.com/office/drawing/2014/main" id="{33772275-1A70-FD4E-A3E6-244F3B486A31}"/>
              </a:ext>
            </a:extLst>
          </p:cNvPr>
          <p:cNvSpPr>
            <a:spLocks/>
          </p:cNvSpPr>
          <p:nvPr/>
        </p:nvSpPr>
        <p:spPr bwMode="auto">
          <a:xfrm>
            <a:off x="2747805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4" name="Freeform 383">
            <a:extLst>
              <a:ext uri="{FF2B5EF4-FFF2-40B4-BE49-F238E27FC236}">
                <a16:creationId xmlns:a16="http://schemas.microsoft.com/office/drawing/2014/main" id="{44A049CA-3982-5A47-886C-AB390CF7A3AF}"/>
              </a:ext>
            </a:extLst>
          </p:cNvPr>
          <p:cNvSpPr>
            <a:spLocks/>
          </p:cNvSpPr>
          <p:nvPr/>
        </p:nvSpPr>
        <p:spPr bwMode="auto">
          <a:xfrm>
            <a:off x="2139741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5" name="Freeform 384">
            <a:extLst>
              <a:ext uri="{FF2B5EF4-FFF2-40B4-BE49-F238E27FC236}">
                <a16:creationId xmlns:a16="http://schemas.microsoft.com/office/drawing/2014/main" id="{272A9910-5742-B14F-9A88-E99F97C5D2DE}"/>
              </a:ext>
            </a:extLst>
          </p:cNvPr>
          <p:cNvSpPr>
            <a:spLocks/>
          </p:cNvSpPr>
          <p:nvPr/>
        </p:nvSpPr>
        <p:spPr bwMode="auto">
          <a:xfrm>
            <a:off x="2443773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6" name="Freeform 385">
            <a:extLst>
              <a:ext uri="{FF2B5EF4-FFF2-40B4-BE49-F238E27FC236}">
                <a16:creationId xmlns:a16="http://schemas.microsoft.com/office/drawing/2014/main" id="{5CCEEB67-1BAB-B848-9EF2-B53FA1C60A02}"/>
              </a:ext>
            </a:extLst>
          </p:cNvPr>
          <p:cNvSpPr>
            <a:spLocks/>
          </p:cNvSpPr>
          <p:nvPr/>
        </p:nvSpPr>
        <p:spPr bwMode="auto">
          <a:xfrm>
            <a:off x="2747805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7" name="Freeform 386">
            <a:extLst>
              <a:ext uri="{FF2B5EF4-FFF2-40B4-BE49-F238E27FC236}">
                <a16:creationId xmlns:a16="http://schemas.microsoft.com/office/drawing/2014/main" id="{4FFEFA2F-42DB-1540-AB3C-56D40D167152}"/>
              </a:ext>
            </a:extLst>
          </p:cNvPr>
          <p:cNvSpPr>
            <a:spLocks/>
          </p:cNvSpPr>
          <p:nvPr/>
        </p:nvSpPr>
        <p:spPr bwMode="auto">
          <a:xfrm>
            <a:off x="1987725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8" name="Freeform 387">
            <a:extLst>
              <a:ext uri="{FF2B5EF4-FFF2-40B4-BE49-F238E27FC236}">
                <a16:creationId xmlns:a16="http://schemas.microsoft.com/office/drawing/2014/main" id="{A4D5F144-CA6C-4841-B6D9-DA855A0D58AD}"/>
              </a:ext>
            </a:extLst>
          </p:cNvPr>
          <p:cNvSpPr>
            <a:spLocks/>
          </p:cNvSpPr>
          <p:nvPr/>
        </p:nvSpPr>
        <p:spPr bwMode="auto">
          <a:xfrm>
            <a:off x="2291757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9" name="Freeform 388">
            <a:extLst>
              <a:ext uri="{FF2B5EF4-FFF2-40B4-BE49-F238E27FC236}">
                <a16:creationId xmlns:a16="http://schemas.microsoft.com/office/drawing/2014/main" id="{DA85DCD8-70E7-104F-967E-5ACEDE89150C}"/>
              </a:ext>
            </a:extLst>
          </p:cNvPr>
          <p:cNvSpPr>
            <a:spLocks/>
          </p:cNvSpPr>
          <p:nvPr/>
        </p:nvSpPr>
        <p:spPr bwMode="auto">
          <a:xfrm>
            <a:off x="2595789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0" name="Freeform 389">
            <a:extLst>
              <a:ext uri="{FF2B5EF4-FFF2-40B4-BE49-F238E27FC236}">
                <a16:creationId xmlns:a16="http://schemas.microsoft.com/office/drawing/2014/main" id="{40FCC70E-E029-F04A-970A-437813F149F3}"/>
              </a:ext>
            </a:extLst>
          </p:cNvPr>
          <p:cNvSpPr>
            <a:spLocks/>
          </p:cNvSpPr>
          <p:nvPr/>
        </p:nvSpPr>
        <p:spPr bwMode="auto">
          <a:xfrm>
            <a:off x="2899821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1" name="Freeform 783">
            <a:extLst>
              <a:ext uri="{FF2B5EF4-FFF2-40B4-BE49-F238E27FC236}">
                <a16:creationId xmlns:a16="http://schemas.microsoft.com/office/drawing/2014/main" id="{8EBA2447-04C2-B04E-B82F-A63D7BBC37A1}"/>
              </a:ext>
            </a:extLst>
          </p:cNvPr>
          <p:cNvSpPr>
            <a:spLocks noEditPoints="1"/>
          </p:cNvSpPr>
          <p:nvPr/>
        </p:nvSpPr>
        <p:spPr bwMode="auto">
          <a:xfrm>
            <a:off x="1987725" y="4004965"/>
            <a:ext cx="1097894" cy="748196"/>
          </a:xfrm>
          <a:custGeom>
            <a:avLst/>
            <a:gdLst>
              <a:gd name="T0" fmla="*/ 112 w 520"/>
              <a:gd name="T1" fmla="*/ 312 h 398"/>
              <a:gd name="T2" fmla="*/ 128 w 520"/>
              <a:gd name="T3" fmla="*/ 298 h 398"/>
              <a:gd name="T4" fmla="*/ 184 w 520"/>
              <a:gd name="T5" fmla="*/ 298 h 398"/>
              <a:gd name="T6" fmla="*/ 184 w 520"/>
              <a:gd name="T7" fmla="*/ 260 h 398"/>
              <a:gd name="T8" fmla="*/ 142 w 520"/>
              <a:gd name="T9" fmla="*/ 260 h 398"/>
              <a:gd name="T10" fmla="*/ 142 w 520"/>
              <a:gd name="T11" fmla="*/ 0 h 398"/>
              <a:gd name="T12" fmla="*/ 290 w 520"/>
              <a:gd name="T13" fmla="*/ 0 h 398"/>
              <a:gd name="T14" fmla="*/ 436 w 520"/>
              <a:gd name="T15" fmla="*/ 0 h 398"/>
              <a:gd name="T16" fmla="*/ 436 w 520"/>
              <a:gd name="T17" fmla="*/ 198 h 398"/>
              <a:gd name="T18" fmla="*/ 436 w 520"/>
              <a:gd name="T19" fmla="*/ 260 h 398"/>
              <a:gd name="T20" fmla="*/ 396 w 520"/>
              <a:gd name="T21" fmla="*/ 260 h 398"/>
              <a:gd name="T22" fmla="*/ 396 w 520"/>
              <a:gd name="T23" fmla="*/ 298 h 398"/>
              <a:gd name="T24" fmla="*/ 428 w 520"/>
              <a:gd name="T25" fmla="*/ 298 h 398"/>
              <a:gd name="T26" fmla="*/ 460 w 520"/>
              <a:gd name="T27" fmla="*/ 326 h 398"/>
              <a:gd name="T28" fmla="*/ 506 w 520"/>
              <a:gd name="T29" fmla="*/ 366 h 398"/>
              <a:gd name="T30" fmla="*/ 512 w 520"/>
              <a:gd name="T31" fmla="*/ 368 h 398"/>
              <a:gd name="T32" fmla="*/ 514 w 520"/>
              <a:gd name="T33" fmla="*/ 374 h 398"/>
              <a:gd name="T34" fmla="*/ 520 w 520"/>
              <a:gd name="T35" fmla="*/ 380 h 398"/>
              <a:gd name="T36" fmla="*/ 520 w 520"/>
              <a:gd name="T37" fmla="*/ 384 h 398"/>
              <a:gd name="T38" fmla="*/ 520 w 520"/>
              <a:gd name="T39" fmla="*/ 386 h 398"/>
              <a:gd name="T40" fmla="*/ 520 w 520"/>
              <a:gd name="T41" fmla="*/ 388 h 398"/>
              <a:gd name="T42" fmla="*/ 520 w 520"/>
              <a:gd name="T43" fmla="*/ 392 h 398"/>
              <a:gd name="T44" fmla="*/ 518 w 520"/>
              <a:gd name="T45" fmla="*/ 394 h 398"/>
              <a:gd name="T46" fmla="*/ 514 w 520"/>
              <a:gd name="T47" fmla="*/ 394 h 398"/>
              <a:gd name="T48" fmla="*/ 510 w 520"/>
              <a:gd name="T49" fmla="*/ 398 h 398"/>
              <a:gd name="T50" fmla="*/ 506 w 520"/>
              <a:gd name="T51" fmla="*/ 398 h 398"/>
              <a:gd name="T52" fmla="*/ 264 w 520"/>
              <a:gd name="T53" fmla="*/ 398 h 398"/>
              <a:gd name="T54" fmla="*/ 50 w 520"/>
              <a:gd name="T55" fmla="*/ 398 h 398"/>
              <a:gd name="T56" fmla="*/ 44 w 520"/>
              <a:gd name="T57" fmla="*/ 398 h 398"/>
              <a:gd name="T58" fmla="*/ 42 w 520"/>
              <a:gd name="T59" fmla="*/ 394 h 398"/>
              <a:gd name="T60" fmla="*/ 38 w 520"/>
              <a:gd name="T61" fmla="*/ 394 h 398"/>
              <a:gd name="T62" fmla="*/ 36 w 520"/>
              <a:gd name="T63" fmla="*/ 392 h 398"/>
              <a:gd name="T64" fmla="*/ 34 w 520"/>
              <a:gd name="T65" fmla="*/ 392 h 398"/>
              <a:gd name="T66" fmla="*/ 34 w 520"/>
              <a:gd name="T67" fmla="*/ 388 h 398"/>
              <a:gd name="T68" fmla="*/ 34 w 520"/>
              <a:gd name="T69" fmla="*/ 386 h 398"/>
              <a:gd name="T70" fmla="*/ 34 w 520"/>
              <a:gd name="T71" fmla="*/ 384 h 398"/>
              <a:gd name="T72" fmla="*/ 36 w 520"/>
              <a:gd name="T73" fmla="*/ 380 h 398"/>
              <a:gd name="T74" fmla="*/ 38 w 520"/>
              <a:gd name="T75" fmla="*/ 374 h 398"/>
              <a:gd name="T76" fmla="*/ 42 w 520"/>
              <a:gd name="T77" fmla="*/ 368 h 398"/>
              <a:gd name="T78" fmla="*/ 48 w 520"/>
              <a:gd name="T79" fmla="*/ 366 h 398"/>
              <a:gd name="T80" fmla="*/ 0 w 520"/>
              <a:gd name="T81" fmla="*/ 366 h 398"/>
              <a:gd name="T82" fmla="*/ 0 w 520"/>
              <a:gd name="T83" fmla="*/ 198 h 398"/>
              <a:gd name="T84" fmla="*/ 0 w 520"/>
              <a:gd name="T85" fmla="*/ 50 h 398"/>
              <a:gd name="T86" fmla="*/ 112 w 520"/>
              <a:gd name="T87" fmla="*/ 50 h 398"/>
              <a:gd name="T88" fmla="*/ 112 w 520"/>
              <a:gd name="T89" fmla="*/ 312 h 398"/>
              <a:gd name="T90" fmla="*/ 112 w 520"/>
              <a:gd name="T91" fmla="*/ 312 h 398"/>
              <a:gd name="T92" fmla="*/ 112 w 520"/>
              <a:gd name="T93" fmla="*/ 312 h 398"/>
              <a:gd name="T94" fmla="*/ 100 w 520"/>
              <a:gd name="T95" fmla="*/ 320 h 398"/>
              <a:gd name="T96" fmla="*/ 62 w 520"/>
              <a:gd name="T97" fmla="*/ 354 h 398"/>
              <a:gd name="T98" fmla="*/ 48 w 520"/>
              <a:gd name="T99" fmla="*/ 366 h 398"/>
              <a:gd name="T100" fmla="*/ 112 w 520"/>
              <a:gd name="T101" fmla="*/ 312 h 398"/>
              <a:gd name="T102" fmla="*/ 112 w 520"/>
              <a:gd name="T103" fmla="*/ 312 h 39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20"/>
              <a:gd name="T157" fmla="*/ 0 h 398"/>
              <a:gd name="T158" fmla="*/ 520 w 520"/>
              <a:gd name="T159" fmla="*/ 398 h 39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20" h="398">
                <a:moveTo>
                  <a:pt x="112" y="312"/>
                </a:moveTo>
                <a:lnTo>
                  <a:pt x="128" y="298"/>
                </a:lnTo>
                <a:lnTo>
                  <a:pt x="184" y="298"/>
                </a:lnTo>
                <a:lnTo>
                  <a:pt x="184" y="260"/>
                </a:lnTo>
                <a:lnTo>
                  <a:pt x="142" y="260"/>
                </a:lnTo>
                <a:lnTo>
                  <a:pt x="142" y="0"/>
                </a:lnTo>
                <a:lnTo>
                  <a:pt x="290" y="0"/>
                </a:lnTo>
                <a:lnTo>
                  <a:pt x="436" y="0"/>
                </a:lnTo>
                <a:lnTo>
                  <a:pt x="436" y="198"/>
                </a:lnTo>
                <a:lnTo>
                  <a:pt x="436" y="260"/>
                </a:lnTo>
                <a:lnTo>
                  <a:pt x="396" y="260"/>
                </a:lnTo>
                <a:lnTo>
                  <a:pt x="396" y="298"/>
                </a:lnTo>
                <a:lnTo>
                  <a:pt x="428" y="298"/>
                </a:lnTo>
                <a:lnTo>
                  <a:pt x="460" y="326"/>
                </a:lnTo>
                <a:lnTo>
                  <a:pt x="506" y="366"/>
                </a:lnTo>
                <a:lnTo>
                  <a:pt x="512" y="368"/>
                </a:lnTo>
                <a:lnTo>
                  <a:pt x="514" y="374"/>
                </a:lnTo>
                <a:lnTo>
                  <a:pt x="520" y="380"/>
                </a:lnTo>
                <a:lnTo>
                  <a:pt x="520" y="384"/>
                </a:lnTo>
                <a:lnTo>
                  <a:pt x="520" y="386"/>
                </a:lnTo>
                <a:lnTo>
                  <a:pt x="520" y="388"/>
                </a:lnTo>
                <a:lnTo>
                  <a:pt x="520" y="392"/>
                </a:lnTo>
                <a:lnTo>
                  <a:pt x="518" y="394"/>
                </a:lnTo>
                <a:lnTo>
                  <a:pt x="514" y="394"/>
                </a:lnTo>
                <a:lnTo>
                  <a:pt x="510" y="398"/>
                </a:lnTo>
                <a:lnTo>
                  <a:pt x="506" y="398"/>
                </a:lnTo>
                <a:lnTo>
                  <a:pt x="264" y="398"/>
                </a:lnTo>
                <a:lnTo>
                  <a:pt x="50" y="398"/>
                </a:lnTo>
                <a:lnTo>
                  <a:pt x="44" y="398"/>
                </a:lnTo>
                <a:lnTo>
                  <a:pt x="42" y="394"/>
                </a:lnTo>
                <a:lnTo>
                  <a:pt x="38" y="394"/>
                </a:lnTo>
                <a:lnTo>
                  <a:pt x="36" y="392"/>
                </a:lnTo>
                <a:lnTo>
                  <a:pt x="34" y="392"/>
                </a:lnTo>
                <a:lnTo>
                  <a:pt x="34" y="388"/>
                </a:lnTo>
                <a:lnTo>
                  <a:pt x="34" y="386"/>
                </a:lnTo>
                <a:lnTo>
                  <a:pt x="34" y="384"/>
                </a:lnTo>
                <a:lnTo>
                  <a:pt x="36" y="380"/>
                </a:lnTo>
                <a:lnTo>
                  <a:pt x="38" y="374"/>
                </a:lnTo>
                <a:lnTo>
                  <a:pt x="42" y="368"/>
                </a:lnTo>
                <a:lnTo>
                  <a:pt x="48" y="366"/>
                </a:lnTo>
                <a:lnTo>
                  <a:pt x="0" y="366"/>
                </a:lnTo>
                <a:lnTo>
                  <a:pt x="0" y="198"/>
                </a:lnTo>
                <a:lnTo>
                  <a:pt x="0" y="50"/>
                </a:lnTo>
                <a:lnTo>
                  <a:pt x="112" y="50"/>
                </a:lnTo>
                <a:lnTo>
                  <a:pt x="112" y="312"/>
                </a:lnTo>
                <a:close/>
                <a:moveTo>
                  <a:pt x="112" y="312"/>
                </a:moveTo>
                <a:lnTo>
                  <a:pt x="100" y="320"/>
                </a:lnTo>
                <a:lnTo>
                  <a:pt x="62" y="354"/>
                </a:lnTo>
                <a:lnTo>
                  <a:pt x="48" y="366"/>
                </a:lnTo>
                <a:lnTo>
                  <a:pt x="112" y="312"/>
                </a:lnTo>
                <a:close/>
              </a:path>
            </a:pathLst>
          </a:custGeom>
          <a:solidFill>
            <a:srgbClr val="FFFFCC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2" name="Freeform 784">
            <a:extLst>
              <a:ext uri="{FF2B5EF4-FFF2-40B4-BE49-F238E27FC236}">
                <a16:creationId xmlns:a16="http://schemas.microsoft.com/office/drawing/2014/main" id="{25B68300-697A-4941-A46C-3A70EB4768A0}"/>
              </a:ext>
            </a:extLst>
          </p:cNvPr>
          <p:cNvSpPr>
            <a:spLocks/>
          </p:cNvSpPr>
          <p:nvPr/>
        </p:nvSpPr>
        <p:spPr bwMode="auto">
          <a:xfrm>
            <a:off x="2228417" y="4622775"/>
            <a:ext cx="688295" cy="26318"/>
          </a:xfrm>
          <a:custGeom>
            <a:avLst/>
            <a:gdLst>
              <a:gd name="T0" fmla="*/ 326 w 326"/>
              <a:gd name="T1" fmla="*/ 14 h 14"/>
              <a:gd name="T2" fmla="*/ 308 w 326"/>
              <a:gd name="T3" fmla="*/ 0 h 14"/>
              <a:gd name="T4" fmla="*/ 16 w 326"/>
              <a:gd name="T5" fmla="*/ 0 h 14"/>
              <a:gd name="T6" fmla="*/ 0 w 326"/>
              <a:gd name="T7" fmla="*/ 14 h 14"/>
              <a:gd name="T8" fmla="*/ 326 w 326"/>
              <a:gd name="T9" fmla="*/ 14 h 14"/>
              <a:gd name="T10" fmla="*/ 326 w 326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6"/>
              <a:gd name="T19" fmla="*/ 0 h 14"/>
              <a:gd name="T20" fmla="*/ 326 w 326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6" h="14">
                <a:moveTo>
                  <a:pt x="326" y="14"/>
                </a:moveTo>
                <a:lnTo>
                  <a:pt x="308" y="0"/>
                </a:lnTo>
                <a:lnTo>
                  <a:pt x="16" y="0"/>
                </a:lnTo>
                <a:lnTo>
                  <a:pt x="0" y="14"/>
                </a:lnTo>
                <a:lnTo>
                  <a:pt x="326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3" name="Freeform 785">
            <a:extLst>
              <a:ext uri="{FF2B5EF4-FFF2-40B4-BE49-F238E27FC236}">
                <a16:creationId xmlns:a16="http://schemas.microsoft.com/office/drawing/2014/main" id="{03855651-D109-C34F-BE85-3FADC4390F3A}"/>
              </a:ext>
            </a:extLst>
          </p:cNvPr>
          <p:cNvSpPr>
            <a:spLocks/>
          </p:cNvSpPr>
          <p:nvPr/>
        </p:nvSpPr>
        <p:spPr bwMode="auto">
          <a:xfrm>
            <a:off x="2169300" y="4671652"/>
            <a:ext cx="806530" cy="26318"/>
          </a:xfrm>
          <a:custGeom>
            <a:avLst/>
            <a:gdLst>
              <a:gd name="T0" fmla="*/ 382 w 382"/>
              <a:gd name="T1" fmla="*/ 14 h 14"/>
              <a:gd name="T2" fmla="*/ 364 w 382"/>
              <a:gd name="T3" fmla="*/ 0 h 14"/>
              <a:gd name="T4" fmla="*/ 16 w 382"/>
              <a:gd name="T5" fmla="*/ 0 h 14"/>
              <a:gd name="T6" fmla="*/ 0 w 382"/>
              <a:gd name="T7" fmla="*/ 14 h 14"/>
              <a:gd name="T8" fmla="*/ 382 w 382"/>
              <a:gd name="T9" fmla="*/ 14 h 14"/>
              <a:gd name="T10" fmla="*/ 382 w 382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2"/>
              <a:gd name="T19" fmla="*/ 0 h 14"/>
              <a:gd name="T20" fmla="*/ 382 w 382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2" h="14">
                <a:moveTo>
                  <a:pt x="382" y="14"/>
                </a:moveTo>
                <a:lnTo>
                  <a:pt x="364" y="0"/>
                </a:lnTo>
                <a:lnTo>
                  <a:pt x="16" y="0"/>
                </a:lnTo>
                <a:lnTo>
                  <a:pt x="0" y="14"/>
                </a:lnTo>
                <a:lnTo>
                  <a:pt x="382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4" name="Freeform 786">
            <a:extLst>
              <a:ext uri="{FF2B5EF4-FFF2-40B4-BE49-F238E27FC236}">
                <a16:creationId xmlns:a16="http://schemas.microsoft.com/office/drawing/2014/main" id="{E0D615A3-F896-A14A-9B47-CDBDE5F47E28}"/>
              </a:ext>
            </a:extLst>
          </p:cNvPr>
          <p:cNvSpPr>
            <a:spLocks/>
          </p:cNvSpPr>
          <p:nvPr/>
        </p:nvSpPr>
        <p:spPr bwMode="auto">
          <a:xfrm>
            <a:off x="2110182" y="4720529"/>
            <a:ext cx="924765" cy="26318"/>
          </a:xfrm>
          <a:custGeom>
            <a:avLst/>
            <a:gdLst>
              <a:gd name="T0" fmla="*/ 438 w 438"/>
              <a:gd name="T1" fmla="*/ 14 h 14"/>
              <a:gd name="T2" fmla="*/ 420 w 438"/>
              <a:gd name="T3" fmla="*/ 0 h 14"/>
              <a:gd name="T4" fmla="*/ 18 w 438"/>
              <a:gd name="T5" fmla="*/ 0 h 14"/>
              <a:gd name="T6" fmla="*/ 0 w 438"/>
              <a:gd name="T7" fmla="*/ 14 h 14"/>
              <a:gd name="T8" fmla="*/ 438 w 438"/>
              <a:gd name="T9" fmla="*/ 14 h 14"/>
              <a:gd name="T10" fmla="*/ 438 w 438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8"/>
              <a:gd name="T19" fmla="*/ 0 h 14"/>
              <a:gd name="T20" fmla="*/ 438 w 438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8" h="14">
                <a:moveTo>
                  <a:pt x="438" y="14"/>
                </a:moveTo>
                <a:lnTo>
                  <a:pt x="420" y="0"/>
                </a:lnTo>
                <a:lnTo>
                  <a:pt x="18" y="0"/>
                </a:lnTo>
                <a:lnTo>
                  <a:pt x="0" y="14"/>
                </a:lnTo>
                <a:lnTo>
                  <a:pt x="438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5" name="Rectangle 787">
            <a:extLst>
              <a:ext uri="{FF2B5EF4-FFF2-40B4-BE49-F238E27FC236}">
                <a16:creationId xmlns:a16="http://schemas.microsoft.com/office/drawing/2014/main" id="{B51E52B3-A4B4-5743-992E-567C24987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211" y="4115205"/>
            <a:ext cx="447603" cy="330860"/>
          </a:xfrm>
          <a:prstGeom prst="rect">
            <a:avLst/>
          </a:prstGeom>
          <a:noFill/>
          <a:ln w="6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6" name="Freeform 788">
            <a:extLst>
              <a:ext uri="{FF2B5EF4-FFF2-40B4-BE49-F238E27FC236}">
                <a16:creationId xmlns:a16="http://schemas.microsoft.com/office/drawing/2014/main" id="{265DB779-60DD-A546-8C33-06E600578652}"/>
              </a:ext>
            </a:extLst>
          </p:cNvPr>
          <p:cNvSpPr>
            <a:spLocks noEditPoints="1"/>
          </p:cNvSpPr>
          <p:nvPr/>
        </p:nvSpPr>
        <p:spPr bwMode="auto">
          <a:xfrm>
            <a:off x="2017284" y="4175362"/>
            <a:ext cx="806530" cy="421095"/>
          </a:xfrm>
          <a:custGeom>
            <a:avLst/>
            <a:gdLst>
              <a:gd name="T0" fmla="*/ 84 w 382"/>
              <a:gd name="T1" fmla="*/ 0 h 224"/>
              <a:gd name="T2" fmla="*/ 84 w 382"/>
              <a:gd name="T3" fmla="*/ 4 h 224"/>
              <a:gd name="T4" fmla="*/ 0 w 382"/>
              <a:gd name="T5" fmla="*/ 4 h 224"/>
              <a:gd name="T6" fmla="*/ 0 w 382"/>
              <a:gd name="T7" fmla="*/ 0 h 224"/>
              <a:gd name="T8" fmla="*/ 84 w 382"/>
              <a:gd name="T9" fmla="*/ 0 h 224"/>
              <a:gd name="T10" fmla="*/ 84 w 382"/>
              <a:gd name="T11" fmla="*/ 0 h 224"/>
              <a:gd name="T12" fmla="*/ 170 w 382"/>
              <a:gd name="T13" fmla="*/ 186 h 224"/>
              <a:gd name="T14" fmla="*/ 382 w 382"/>
              <a:gd name="T15" fmla="*/ 186 h 224"/>
              <a:gd name="T16" fmla="*/ 382 w 382"/>
              <a:gd name="T17" fmla="*/ 224 h 224"/>
              <a:gd name="T18" fmla="*/ 170 w 382"/>
              <a:gd name="T19" fmla="*/ 224 h 224"/>
              <a:gd name="T20" fmla="*/ 170 w 382"/>
              <a:gd name="T21" fmla="*/ 186 h 2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2"/>
              <a:gd name="T34" fmla="*/ 0 h 224"/>
              <a:gd name="T35" fmla="*/ 382 w 382"/>
              <a:gd name="T36" fmla="*/ 224 h 2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2" h="224">
                <a:moveTo>
                  <a:pt x="84" y="0"/>
                </a:moveTo>
                <a:lnTo>
                  <a:pt x="84" y="4"/>
                </a:lnTo>
                <a:lnTo>
                  <a:pt x="0" y="4"/>
                </a:lnTo>
                <a:lnTo>
                  <a:pt x="0" y="0"/>
                </a:lnTo>
                <a:lnTo>
                  <a:pt x="84" y="0"/>
                </a:lnTo>
                <a:close/>
                <a:moveTo>
                  <a:pt x="170" y="186"/>
                </a:moveTo>
                <a:lnTo>
                  <a:pt x="382" y="186"/>
                </a:lnTo>
                <a:lnTo>
                  <a:pt x="382" y="224"/>
                </a:lnTo>
                <a:lnTo>
                  <a:pt x="170" y="224"/>
                </a:lnTo>
                <a:lnTo>
                  <a:pt x="170" y="186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7" name="Rectangle 563">
            <a:extLst>
              <a:ext uri="{FF2B5EF4-FFF2-40B4-BE49-F238E27FC236}">
                <a16:creationId xmlns:a16="http://schemas.microsoft.com/office/drawing/2014/main" id="{47F9CD07-AEF3-6846-8E72-64AF02EF83A2}"/>
              </a:ext>
            </a:extLst>
          </p:cNvPr>
          <p:cNvSpPr/>
          <p:nvPr/>
        </p:nvSpPr>
        <p:spPr>
          <a:xfrm>
            <a:off x="4961973" y="2251819"/>
            <a:ext cx="1854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Data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Flowchart: Connector 564">
            <a:extLst>
              <a:ext uri="{FF2B5EF4-FFF2-40B4-BE49-F238E27FC236}">
                <a16:creationId xmlns:a16="http://schemas.microsoft.com/office/drawing/2014/main" id="{CEC5C2D0-415C-374B-949C-87F10BB133B9}"/>
              </a:ext>
            </a:extLst>
          </p:cNvPr>
          <p:cNvSpPr/>
          <p:nvPr/>
        </p:nvSpPr>
        <p:spPr>
          <a:xfrm>
            <a:off x="5240958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9" name="Flowchart: Connector 565">
            <a:extLst>
              <a:ext uri="{FF2B5EF4-FFF2-40B4-BE49-F238E27FC236}">
                <a16:creationId xmlns:a16="http://schemas.microsoft.com/office/drawing/2014/main" id="{69ADC33F-6AD4-1148-A350-C4B6FDA43824}"/>
              </a:ext>
            </a:extLst>
          </p:cNvPr>
          <p:cNvSpPr/>
          <p:nvPr/>
        </p:nvSpPr>
        <p:spPr>
          <a:xfrm>
            <a:off x="5968799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0" name="Flowchart: Connector 566">
            <a:extLst>
              <a:ext uri="{FF2B5EF4-FFF2-40B4-BE49-F238E27FC236}">
                <a16:creationId xmlns:a16="http://schemas.microsoft.com/office/drawing/2014/main" id="{A15AE116-C0BB-CF4F-BADC-99888F5032A8}"/>
              </a:ext>
            </a:extLst>
          </p:cNvPr>
          <p:cNvSpPr/>
          <p:nvPr/>
        </p:nvSpPr>
        <p:spPr>
          <a:xfrm>
            <a:off x="6802799" y="341636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1" name="Straight Arrow Connector 567">
            <a:extLst>
              <a:ext uri="{FF2B5EF4-FFF2-40B4-BE49-F238E27FC236}">
                <a16:creationId xmlns:a16="http://schemas.microsoft.com/office/drawing/2014/main" id="{65EC5E50-BBE3-C648-9571-B5DEED59C3EF}"/>
              </a:ext>
            </a:extLst>
          </p:cNvPr>
          <p:cNvCxnSpPr>
            <a:stCxn id="68" idx="1"/>
          </p:cNvCxnSpPr>
          <p:nvPr/>
        </p:nvCxnSpPr>
        <p:spPr>
          <a:xfrm flipH="1" flipV="1">
            <a:off x="5028551" y="3048324"/>
            <a:ext cx="265128" cy="4162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569">
            <a:extLst>
              <a:ext uri="{FF2B5EF4-FFF2-40B4-BE49-F238E27FC236}">
                <a16:creationId xmlns:a16="http://schemas.microsoft.com/office/drawing/2014/main" id="{301DDCD4-3D0B-FA44-94D2-03C4698F475D}"/>
              </a:ext>
            </a:extLst>
          </p:cNvPr>
          <p:cNvCxnSpPr>
            <a:stCxn id="68" idx="7"/>
          </p:cNvCxnSpPr>
          <p:nvPr/>
        </p:nvCxnSpPr>
        <p:spPr>
          <a:xfrm flipV="1">
            <a:off x="5548237" y="3055844"/>
            <a:ext cx="43729" cy="40868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572">
            <a:extLst>
              <a:ext uri="{FF2B5EF4-FFF2-40B4-BE49-F238E27FC236}">
                <a16:creationId xmlns:a16="http://schemas.microsoft.com/office/drawing/2014/main" id="{D34237EC-F004-8146-9AD0-6A52846C99FE}"/>
              </a:ext>
            </a:extLst>
          </p:cNvPr>
          <p:cNvCxnSpPr>
            <a:stCxn id="69" idx="1"/>
          </p:cNvCxnSpPr>
          <p:nvPr/>
        </p:nvCxnSpPr>
        <p:spPr>
          <a:xfrm flipH="1" flipV="1">
            <a:off x="5896799" y="3085026"/>
            <a:ext cx="124721" cy="379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574">
            <a:extLst>
              <a:ext uri="{FF2B5EF4-FFF2-40B4-BE49-F238E27FC236}">
                <a16:creationId xmlns:a16="http://schemas.microsoft.com/office/drawing/2014/main" id="{889E59F2-9D31-784E-812E-8EDFD3C620DB}"/>
              </a:ext>
            </a:extLst>
          </p:cNvPr>
          <p:cNvCxnSpPr>
            <a:stCxn id="69" idx="0"/>
          </p:cNvCxnSpPr>
          <p:nvPr/>
        </p:nvCxnSpPr>
        <p:spPr>
          <a:xfrm flipV="1">
            <a:off x="6148799" y="3055843"/>
            <a:ext cx="97680" cy="35596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577">
            <a:extLst>
              <a:ext uri="{FF2B5EF4-FFF2-40B4-BE49-F238E27FC236}">
                <a16:creationId xmlns:a16="http://schemas.microsoft.com/office/drawing/2014/main" id="{7A48BF18-27F2-8447-BA41-2CC8ACF213A9}"/>
              </a:ext>
            </a:extLst>
          </p:cNvPr>
          <p:cNvCxnSpPr>
            <a:stCxn id="70" idx="1"/>
          </p:cNvCxnSpPr>
          <p:nvPr/>
        </p:nvCxnSpPr>
        <p:spPr>
          <a:xfrm flipH="1" flipV="1">
            <a:off x="6624247" y="3055447"/>
            <a:ext cx="231273" cy="41363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579">
            <a:extLst>
              <a:ext uri="{FF2B5EF4-FFF2-40B4-BE49-F238E27FC236}">
                <a16:creationId xmlns:a16="http://schemas.microsoft.com/office/drawing/2014/main" id="{F8B74665-9238-0A40-9A07-8C4045C66E47}"/>
              </a:ext>
            </a:extLst>
          </p:cNvPr>
          <p:cNvCxnSpPr>
            <a:stCxn id="70" idx="0"/>
          </p:cNvCxnSpPr>
          <p:nvPr/>
        </p:nvCxnSpPr>
        <p:spPr>
          <a:xfrm flipV="1">
            <a:off x="6982799" y="3059207"/>
            <a:ext cx="68031" cy="35715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581">
            <a:extLst>
              <a:ext uri="{FF2B5EF4-FFF2-40B4-BE49-F238E27FC236}">
                <a16:creationId xmlns:a16="http://schemas.microsoft.com/office/drawing/2014/main" id="{CCEC8F94-36CF-2F44-9E49-FA803C61D766}"/>
              </a:ext>
            </a:extLst>
          </p:cNvPr>
          <p:cNvCxnSpPr>
            <a:stCxn id="78" idx="0"/>
            <a:endCxn id="70" idx="4"/>
          </p:cNvCxnSpPr>
          <p:nvPr/>
        </p:nvCxnSpPr>
        <p:spPr>
          <a:xfrm flipV="1">
            <a:off x="6982799" y="3776365"/>
            <a:ext cx="0" cy="31242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583">
            <a:extLst>
              <a:ext uri="{FF2B5EF4-FFF2-40B4-BE49-F238E27FC236}">
                <a16:creationId xmlns:a16="http://schemas.microsoft.com/office/drawing/2014/main" id="{AD7AB132-F0E8-5741-A16F-A97D3810C965}"/>
              </a:ext>
            </a:extLst>
          </p:cNvPr>
          <p:cNvSpPr/>
          <p:nvPr/>
        </p:nvSpPr>
        <p:spPr>
          <a:xfrm>
            <a:off x="6730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9" name="Rectangle 586">
            <a:extLst>
              <a:ext uri="{FF2B5EF4-FFF2-40B4-BE49-F238E27FC236}">
                <a16:creationId xmlns:a16="http://schemas.microsoft.com/office/drawing/2014/main" id="{2310A036-9E1A-9C43-9154-4DB12F3A855D}"/>
              </a:ext>
            </a:extLst>
          </p:cNvPr>
          <p:cNvSpPr/>
          <p:nvPr/>
        </p:nvSpPr>
        <p:spPr>
          <a:xfrm>
            <a:off x="5896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0" name="Rectangle 587">
            <a:extLst>
              <a:ext uri="{FF2B5EF4-FFF2-40B4-BE49-F238E27FC236}">
                <a16:creationId xmlns:a16="http://schemas.microsoft.com/office/drawing/2014/main" id="{249248E2-22D3-7845-804B-3E5699EC0AED}"/>
              </a:ext>
            </a:extLst>
          </p:cNvPr>
          <p:cNvSpPr/>
          <p:nvPr/>
        </p:nvSpPr>
        <p:spPr>
          <a:xfrm>
            <a:off x="5168958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81" name="Straight Arrow Connector 588">
            <a:extLst>
              <a:ext uri="{FF2B5EF4-FFF2-40B4-BE49-F238E27FC236}">
                <a16:creationId xmlns:a16="http://schemas.microsoft.com/office/drawing/2014/main" id="{C2DB5E06-5B58-C246-9EC3-45D77410DC4A}"/>
              </a:ext>
            </a:extLst>
          </p:cNvPr>
          <p:cNvCxnSpPr>
            <a:stCxn id="79" idx="0"/>
            <a:endCxn id="69" idx="4"/>
          </p:cNvCxnSpPr>
          <p:nvPr/>
        </p:nvCxnSpPr>
        <p:spPr>
          <a:xfrm flipV="1">
            <a:off x="6148799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591">
            <a:extLst>
              <a:ext uri="{FF2B5EF4-FFF2-40B4-BE49-F238E27FC236}">
                <a16:creationId xmlns:a16="http://schemas.microsoft.com/office/drawing/2014/main" id="{D5332342-5F5B-0447-8A64-796CE8388DDD}"/>
              </a:ext>
            </a:extLst>
          </p:cNvPr>
          <p:cNvCxnSpPr>
            <a:stCxn id="80" idx="0"/>
            <a:endCxn id="68" idx="4"/>
          </p:cNvCxnSpPr>
          <p:nvPr/>
        </p:nvCxnSpPr>
        <p:spPr>
          <a:xfrm flipV="1">
            <a:off x="5420958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595">
            <a:extLst>
              <a:ext uri="{FF2B5EF4-FFF2-40B4-BE49-F238E27FC236}">
                <a16:creationId xmlns:a16="http://schemas.microsoft.com/office/drawing/2014/main" id="{34C1E00F-A1F3-4249-83C6-3DFCC27878A5}"/>
              </a:ext>
            </a:extLst>
          </p:cNvPr>
          <p:cNvSpPr/>
          <p:nvPr/>
        </p:nvSpPr>
        <p:spPr>
          <a:xfrm>
            <a:off x="4571999" y="2657445"/>
            <a:ext cx="27943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dk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Files  FIFO  Network</a:t>
            </a:r>
            <a:endParaRPr lang="zh-CN" altLang="en-US" sz="2000" dirty="0"/>
          </a:p>
        </p:txBody>
      </p:sp>
      <p:cxnSp>
        <p:nvCxnSpPr>
          <p:cNvPr id="84" name="Straight Arrow Connector 597">
            <a:extLst>
              <a:ext uri="{FF2B5EF4-FFF2-40B4-BE49-F238E27FC236}">
                <a16:creationId xmlns:a16="http://schemas.microsoft.com/office/drawing/2014/main" id="{F168EBDD-D759-B648-A4AB-EDE567ADC1ED}"/>
              </a:ext>
            </a:extLst>
          </p:cNvPr>
          <p:cNvCxnSpPr>
            <a:endCxn id="78" idx="2"/>
          </p:cNvCxnSpPr>
          <p:nvPr/>
        </p:nvCxnSpPr>
        <p:spPr>
          <a:xfrm flipV="1">
            <a:off x="6982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601">
            <a:extLst>
              <a:ext uri="{FF2B5EF4-FFF2-40B4-BE49-F238E27FC236}">
                <a16:creationId xmlns:a16="http://schemas.microsoft.com/office/drawing/2014/main" id="{7402AD8C-BE16-9441-9EFF-B85CA02DB402}"/>
              </a:ext>
            </a:extLst>
          </p:cNvPr>
          <p:cNvSpPr/>
          <p:nvPr/>
        </p:nvSpPr>
        <p:spPr>
          <a:xfrm>
            <a:off x="4896053" y="5219700"/>
            <a:ext cx="2250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Control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6" name="Straight Connector 603">
            <a:extLst>
              <a:ext uri="{FF2B5EF4-FFF2-40B4-BE49-F238E27FC236}">
                <a16:creationId xmlns:a16="http://schemas.microsoft.com/office/drawing/2014/main" id="{9189913C-8728-014A-B8C7-5C78986E56FA}"/>
              </a:ext>
            </a:extLst>
          </p:cNvPr>
          <p:cNvCxnSpPr/>
          <p:nvPr/>
        </p:nvCxnSpPr>
        <p:spPr>
          <a:xfrm>
            <a:off x="2122850" y="5070188"/>
            <a:ext cx="524350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605">
            <a:extLst>
              <a:ext uri="{FF2B5EF4-FFF2-40B4-BE49-F238E27FC236}">
                <a16:creationId xmlns:a16="http://schemas.microsoft.com/office/drawing/2014/main" id="{A824FB32-C871-534C-A1FD-6105A2BBBFF3}"/>
              </a:ext>
            </a:extLst>
          </p:cNvPr>
          <p:cNvCxnSpPr>
            <a:endCxn id="79" idx="2"/>
          </p:cNvCxnSpPr>
          <p:nvPr/>
        </p:nvCxnSpPr>
        <p:spPr>
          <a:xfrm flipV="1">
            <a:off x="6148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606">
            <a:extLst>
              <a:ext uri="{FF2B5EF4-FFF2-40B4-BE49-F238E27FC236}">
                <a16:creationId xmlns:a16="http://schemas.microsoft.com/office/drawing/2014/main" id="{858F45F3-A662-E34D-B3E6-00B797BBA463}"/>
              </a:ext>
            </a:extLst>
          </p:cNvPr>
          <p:cNvCxnSpPr>
            <a:endCxn id="80" idx="2"/>
          </p:cNvCxnSpPr>
          <p:nvPr/>
        </p:nvCxnSpPr>
        <p:spPr>
          <a:xfrm flipV="1">
            <a:off x="5420958" y="4592791"/>
            <a:ext cx="0" cy="477398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607">
            <a:extLst>
              <a:ext uri="{FF2B5EF4-FFF2-40B4-BE49-F238E27FC236}">
                <a16:creationId xmlns:a16="http://schemas.microsoft.com/office/drawing/2014/main" id="{B21ED247-B3A3-8744-9C26-0DE9976A255F}"/>
              </a:ext>
            </a:extLst>
          </p:cNvPr>
          <p:cNvCxnSpPr>
            <a:endCxn id="9" idx="2"/>
          </p:cNvCxnSpPr>
          <p:nvPr/>
        </p:nvCxnSpPr>
        <p:spPr>
          <a:xfrm flipV="1">
            <a:off x="4419982" y="4622573"/>
            <a:ext cx="0" cy="447615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610">
            <a:extLst>
              <a:ext uri="{FF2B5EF4-FFF2-40B4-BE49-F238E27FC236}">
                <a16:creationId xmlns:a16="http://schemas.microsoft.com/office/drawing/2014/main" id="{6DD66F95-3647-DE4C-9C92-1BDED0A1EC01}"/>
              </a:ext>
            </a:extLst>
          </p:cNvPr>
          <p:cNvCxnSpPr>
            <a:endCxn id="61" idx="26"/>
          </p:cNvCxnSpPr>
          <p:nvPr/>
        </p:nvCxnSpPr>
        <p:spPr>
          <a:xfrm flipH="1" flipV="1">
            <a:off x="2545117" y="4753161"/>
            <a:ext cx="4224" cy="31702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622">
            <a:extLst>
              <a:ext uri="{FF2B5EF4-FFF2-40B4-BE49-F238E27FC236}">
                <a16:creationId xmlns:a16="http://schemas.microsoft.com/office/drawing/2014/main" id="{748B0636-78B1-984A-848B-BB97FF020DEB}"/>
              </a:ext>
            </a:extLst>
          </p:cNvPr>
          <p:cNvSpPr/>
          <p:nvPr/>
        </p:nvSpPr>
        <p:spPr>
          <a:xfrm>
            <a:off x="1600199" y="2657445"/>
            <a:ext cx="1981199" cy="2610525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Rectangle 623">
            <a:extLst>
              <a:ext uri="{FF2B5EF4-FFF2-40B4-BE49-F238E27FC236}">
                <a16:creationId xmlns:a16="http://schemas.microsoft.com/office/drawing/2014/main" id="{F8546CD6-7DE6-3549-A1A6-161420F0ADF3}"/>
              </a:ext>
            </a:extLst>
          </p:cNvPr>
          <p:cNvSpPr/>
          <p:nvPr/>
        </p:nvSpPr>
        <p:spPr>
          <a:xfrm>
            <a:off x="1497710" y="2251819"/>
            <a:ext cx="2217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Job Schedule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Rectangle 624">
            <a:extLst>
              <a:ext uri="{FF2B5EF4-FFF2-40B4-BE49-F238E27FC236}">
                <a16:creationId xmlns:a16="http://schemas.microsoft.com/office/drawing/2014/main" id="{36A24D74-7DD3-0249-B395-D1EE4522EA8D}"/>
              </a:ext>
            </a:extLst>
          </p:cNvPr>
          <p:cNvSpPr/>
          <p:nvPr/>
        </p:nvSpPr>
        <p:spPr>
          <a:xfrm>
            <a:off x="2298891" y="4049802"/>
            <a:ext cx="583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JM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98167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8BD85F-F7B5-0A4C-8394-28C1AD603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typical DAG runtime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4E0AFE-DD4C-E746-AA1F-E87AA2978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Rectangle 90">
            <a:extLst>
              <a:ext uri="{FF2B5EF4-FFF2-40B4-BE49-F238E27FC236}">
                <a16:creationId xmlns:a16="http://schemas.microsoft.com/office/drawing/2014/main" id="{5A01DF40-4EC8-F54B-9C27-76780C2D4E35}"/>
              </a:ext>
            </a:extLst>
          </p:cNvPr>
          <p:cNvSpPr/>
          <p:nvPr/>
        </p:nvSpPr>
        <p:spPr>
          <a:xfrm>
            <a:off x="1635613" y="1141677"/>
            <a:ext cx="5872774" cy="52322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rIns="7200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Daemon process 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(D) executes vertices</a:t>
            </a:r>
          </a:p>
        </p:txBody>
      </p:sp>
      <p:sp>
        <p:nvSpPr>
          <p:cNvPr id="6" name="Freeform 234">
            <a:extLst>
              <a:ext uri="{FF2B5EF4-FFF2-40B4-BE49-F238E27FC236}">
                <a16:creationId xmlns:a16="http://schemas.microsoft.com/office/drawing/2014/main" id="{3C02D847-F5AB-2846-94B5-ADE9688C2206}"/>
              </a:ext>
            </a:extLst>
          </p:cNvPr>
          <p:cNvSpPr>
            <a:spLocks/>
          </p:cNvSpPr>
          <p:nvPr/>
        </p:nvSpPr>
        <p:spPr bwMode="auto">
          <a:xfrm>
            <a:off x="1903271" y="3280535"/>
            <a:ext cx="5557033" cy="703078"/>
          </a:xfrm>
          <a:custGeom>
            <a:avLst/>
            <a:gdLst>
              <a:gd name="T0" fmla="*/ 484 w 2632"/>
              <a:gd name="T1" fmla="*/ 100 h 374"/>
              <a:gd name="T2" fmla="*/ 698 w 2632"/>
              <a:gd name="T3" fmla="*/ 106 h 374"/>
              <a:gd name="T4" fmla="*/ 1192 w 2632"/>
              <a:gd name="T5" fmla="*/ 96 h 374"/>
              <a:gd name="T6" fmla="*/ 1220 w 2632"/>
              <a:gd name="T7" fmla="*/ 92 h 374"/>
              <a:gd name="T8" fmla="*/ 1334 w 2632"/>
              <a:gd name="T9" fmla="*/ 60 h 374"/>
              <a:gd name="T10" fmla="*/ 1452 w 2632"/>
              <a:gd name="T11" fmla="*/ 28 h 374"/>
              <a:gd name="T12" fmla="*/ 1480 w 2632"/>
              <a:gd name="T13" fmla="*/ 24 h 374"/>
              <a:gd name="T14" fmla="*/ 1968 w 2632"/>
              <a:gd name="T15" fmla="*/ 2 h 374"/>
              <a:gd name="T16" fmla="*/ 2124 w 2632"/>
              <a:gd name="T17" fmla="*/ 2 h 374"/>
              <a:gd name="T18" fmla="*/ 2436 w 2632"/>
              <a:gd name="T19" fmla="*/ 20 h 374"/>
              <a:gd name="T20" fmla="*/ 2498 w 2632"/>
              <a:gd name="T21" fmla="*/ 24 h 374"/>
              <a:gd name="T22" fmla="*/ 2558 w 2632"/>
              <a:gd name="T23" fmla="*/ 50 h 374"/>
              <a:gd name="T24" fmla="*/ 2610 w 2632"/>
              <a:gd name="T25" fmla="*/ 102 h 374"/>
              <a:gd name="T26" fmla="*/ 2628 w 2632"/>
              <a:gd name="T27" fmla="*/ 142 h 374"/>
              <a:gd name="T28" fmla="*/ 2632 w 2632"/>
              <a:gd name="T29" fmla="*/ 168 h 374"/>
              <a:gd name="T30" fmla="*/ 2624 w 2632"/>
              <a:gd name="T31" fmla="*/ 212 h 374"/>
              <a:gd name="T32" fmla="*/ 2588 w 2632"/>
              <a:gd name="T33" fmla="*/ 286 h 374"/>
              <a:gd name="T34" fmla="*/ 2554 w 2632"/>
              <a:gd name="T35" fmla="*/ 324 h 374"/>
              <a:gd name="T36" fmla="*/ 2514 w 2632"/>
              <a:gd name="T37" fmla="*/ 348 h 374"/>
              <a:gd name="T38" fmla="*/ 2488 w 2632"/>
              <a:gd name="T39" fmla="*/ 352 h 374"/>
              <a:gd name="T40" fmla="*/ 2192 w 2632"/>
              <a:gd name="T41" fmla="*/ 372 h 374"/>
              <a:gd name="T42" fmla="*/ 2056 w 2632"/>
              <a:gd name="T43" fmla="*/ 374 h 374"/>
              <a:gd name="T44" fmla="*/ 1788 w 2632"/>
              <a:gd name="T45" fmla="*/ 366 h 374"/>
              <a:gd name="T46" fmla="*/ 1556 w 2632"/>
              <a:gd name="T47" fmla="*/ 340 h 374"/>
              <a:gd name="T48" fmla="*/ 1490 w 2632"/>
              <a:gd name="T49" fmla="*/ 320 h 374"/>
              <a:gd name="T50" fmla="*/ 1450 w 2632"/>
              <a:gd name="T51" fmla="*/ 286 h 374"/>
              <a:gd name="T52" fmla="*/ 1336 w 2632"/>
              <a:gd name="T53" fmla="*/ 212 h 374"/>
              <a:gd name="T54" fmla="*/ 1222 w 2632"/>
              <a:gd name="T55" fmla="*/ 172 h 374"/>
              <a:gd name="T56" fmla="*/ 1192 w 2632"/>
              <a:gd name="T57" fmla="*/ 168 h 374"/>
              <a:gd name="T58" fmla="*/ 702 w 2632"/>
              <a:gd name="T59" fmla="*/ 158 h 374"/>
              <a:gd name="T60" fmla="*/ 488 w 2632"/>
              <a:gd name="T61" fmla="*/ 164 h 374"/>
              <a:gd name="T62" fmla="*/ 458 w 2632"/>
              <a:gd name="T63" fmla="*/ 172 h 374"/>
              <a:gd name="T64" fmla="*/ 302 w 2632"/>
              <a:gd name="T65" fmla="*/ 190 h 374"/>
              <a:gd name="T66" fmla="*/ 136 w 2632"/>
              <a:gd name="T67" fmla="*/ 188 h 374"/>
              <a:gd name="T68" fmla="*/ 40 w 2632"/>
              <a:gd name="T69" fmla="*/ 170 h 374"/>
              <a:gd name="T70" fmla="*/ 10 w 2632"/>
              <a:gd name="T71" fmla="*/ 156 h 374"/>
              <a:gd name="T72" fmla="*/ 0 w 2632"/>
              <a:gd name="T73" fmla="*/ 136 h 374"/>
              <a:gd name="T74" fmla="*/ 4 w 2632"/>
              <a:gd name="T75" fmla="*/ 120 h 374"/>
              <a:gd name="T76" fmla="*/ 28 w 2632"/>
              <a:gd name="T77" fmla="*/ 98 h 374"/>
              <a:gd name="T78" fmla="*/ 102 w 2632"/>
              <a:gd name="T79" fmla="*/ 78 h 374"/>
              <a:gd name="T80" fmla="*/ 222 w 2632"/>
              <a:gd name="T81" fmla="*/ 70 h 374"/>
              <a:gd name="T82" fmla="*/ 382 w 2632"/>
              <a:gd name="T83" fmla="*/ 78 h 374"/>
              <a:gd name="T84" fmla="*/ 460 w 2632"/>
              <a:gd name="T85" fmla="*/ 92 h 37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632"/>
              <a:gd name="T130" fmla="*/ 0 h 374"/>
              <a:gd name="T131" fmla="*/ 2632 w 2632"/>
              <a:gd name="T132" fmla="*/ 374 h 37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632" h="374">
                <a:moveTo>
                  <a:pt x="472" y="96"/>
                </a:moveTo>
                <a:lnTo>
                  <a:pt x="472" y="96"/>
                </a:lnTo>
                <a:lnTo>
                  <a:pt x="484" y="100"/>
                </a:lnTo>
                <a:lnTo>
                  <a:pt x="510" y="102"/>
                </a:lnTo>
                <a:lnTo>
                  <a:pt x="590" y="106"/>
                </a:lnTo>
                <a:lnTo>
                  <a:pt x="698" y="106"/>
                </a:lnTo>
                <a:lnTo>
                  <a:pt x="820" y="104"/>
                </a:lnTo>
                <a:lnTo>
                  <a:pt x="1058" y="100"/>
                </a:lnTo>
                <a:lnTo>
                  <a:pt x="1192" y="96"/>
                </a:lnTo>
                <a:lnTo>
                  <a:pt x="1204" y="96"/>
                </a:lnTo>
                <a:lnTo>
                  <a:pt x="1220" y="92"/>
                </a:lnTo>
                <a:lnTo>
                  <a:pt x="1254" y="84"/>
                </a:lnTo>
                <a:lnTo>
                  <a:pt x="1292" y="74"/>
                </a:lnTo>
                <a:lnTo>
                  <a:pt x="1334" y="60"/>
                </a:lnTo>
                <a:lnTo>
                  <a:pt x="1376" y="46"/>
                </a:lnTo>
                <a:lnTo>
                  <a:pt x="1416" y="36"/>
                </a:lnTo>
                <a:lnTo>
                  <a:pt x="1452" y="28"/>
                </a:lnTo>
                <a:lnTo>
                  <a:pt x="1466" y="24"/>
                </a:lnTo>
                <a:lnTo>
                  <a:pt x="1480" y="24"/>
                </a:lnTo>
                <a:lnTo>
                  <a:pt x="1694" y="12"/>
                </a:lnTo>
                <a:lnTo>
                  <a:pt x="1874" y="4"/>
                </a:lnTo>
                <a:lnTo>
                  <a:pt x="1968" y="2"/>
                </a:lnTo>
                <a:lnTo>
                  <a:pt x="2056" y="0"/>
                </a:lnTo>
                <a:lnTo>
                  <a:pt x="2124" y="2"/>
                </a:lnTo>
                <a:lnTo>
                  <a:pt x="2194" y="4"/>
                </a:lnTo>
                <a:lnTo>
                  <a:pt x="2330" y="12"/>
                </a:lnTo>
                <a:lnTo>
                  <a:pt x="2436" y="20"/>
                </a:lnTo>
                <a:lnTo>
                  <a:pt x="2488" y="24"/>
                </a:lnTo>
                <a:lnTo>
                  <a:pt x="2498" y="24"/>
                </a:lnTo>
                <a:lnTo>
                  <a:pt x="2510" y="28"/>
                </a:lnTo>
                <a:lnTo>
                  <a:pt x="2534" y="36"/>
                </a:lnTo>
                <a:lnTo>
                  <a:pt x="2558" y="50"/>
                </a:lnTo>
                <a:lnTo>
                  <a:pt x="2580" y="68"/>
                </a:lnTo>
                <a:lnTo>
                  <a:pt x="2600" y="90"/>
                </a:lnTo>
                <a:lnTo>
                  <a:pt x="2610" y="102"/>
                </a:lnTo>
                <a:lnTo>
                  <a:pt x="2618" y="116"/>
                </a:lnTo>
                <a:lnTo>
                  <a:pt x="2624" y="128"/>
                </a:lnTo>
                <a:lnTo>
                  <a:pt x="2628" y="142"/>
                </a:lnTo>
                <a:lnTo>
                  <a:pt x="2630" y="154"/>
                </a:lnTo>
                <a:lnTo>
                  <a:pt x="2632" y="168"/>
                </a:lnTo>
                <a:lnTo>
                  <a:pt x="2632" y="182"/>
                </a:lnTo>
                <a:lnTo>
                  <a:pt x="2628" y="196"/>
                </a:lnTo>
                <a:lnTo>
                  <a:pt x="2624" y="212"/>
                </a:lnTo>
                <a:lnTo>
                  <a:pt x="2620" y="228"/>
                </a:lnTo>
                <a:lnTo>
                  <a:pt x="2606" y="258"/>
                </a:lnTo>
                <a:lnTo>
                  <a:pt x="2588" y="286"/>
                </a:lnTo>
                <a:lnTo>
                  <a:pt x="2576" y="300"/>
                </a:lnTo>
                <a:lnTo>
                  <a:pt x="2566" y="312"/>
                </a:lnTo>
                <a:lnTo>
                  <a:pt x="2554" y="324"/>
                </a:lnTo>
                <a:lnTo>
                  <a:pt x="2540" y="334"/>
                </a:lnTo>
                <a:lnTo>
                  <a:pt x="2528" y="342"/>
                </a:lnTo>
                <a:lnTo>
                  <a:pt x="2514" y="348"/>
                </a:lnTo>
                <a:lnTo>
                  <a:pt x="2502" y="350"/>
                </a:lnTo>
                <a:lnTo>
                  <a:pt x="2488" y="352"/>
                </a:lnTo>
                <a:lnTo>
                  <a:pt x="2432" y="356"/>
                </a:lnTo>
                <a:lnTo>
                  <a:pt x="2324" y="364"/>
                </a:lnTo>
                <a:lnTo>
                  <a:pt x="2192" y="372"/>
                </a:lnTo>
                <a:lnTo>
                  <a:pt x="2122" y="374"/>
                </a:lnTo>
                <a:lnTo>
                  <a:pt x="2056" y="374"/>
                </a:lnTo>
                <a:lnTo>
                  <a:pt x="1970" y="374"/>
                </a:lnTo>
                <a:lnTo>
                  <a:pt x="1880" y="372"/>
                </a:lnTo>
                <a:lnTo>
                  <a:pt x="1788" y="366"/>
                </a:lnTo>
                <a:lnTo>
                  <a:pt x="1700" y="360"/>
                </a:lnTo>
                <a:lnTo>
                  <a:pt x="1622" y="350"/>
                </a:lnTo>
                <a:lnTo>
                  <a:pt x="1556" y="340"/>
                </a:lnTo>
                <a:lnTo>
                  <a:pt x="1530" y="332"/>
                </a:lnTo>
                <a:lnTo>
                  <a:pt x="1508" y="326"/>
                </a:lnTo>
                <a:lnTo>
                  <a:pt x="1490" y="320"/>
                </a:lnTo>
                <a:lnTo>
                  <a:pt x="1480" y="312"/>
                </a:lnTo>
                <a:lnTo>
                  <a:pt x="1450" y="286"/>
                </a:lnTo>
                <a:lnTo>
                  <a:pt x="1414" y="260"/>
                </a:lnTo>
                <a:lnTo>
                  <a:pt x="1376" y="234"/>
                </a:lnTo>
                <a:lnTo>
                  <a:pt x="1336" y="212"/>
                </a:lnTo>
                <a:lnTo>
                  <a:pt x="1296" y="194"/>
                </a:lnTo>
                <a:lnTo>
                  <a:pt x="1258" y="180"/>
                </a:lnTo>
                <a:lnTo>
                  <a:pt x="1222" y="172"/>
                </a:lnTo>
                <a:lnTo>
                  <a:pt x="1206" y="168"/>
                </a:lnTo>
                <a:lnTo>
                  <a:pt x="1192" y="168"/>
                </a:lnTo>
                <a:lnTo>
                  <a:pt x="1056" y="164"/>
                </a:lnTo>
                <a:lnTo>
                  <a:pt x="824" y="158"/>
                </a:lnTo>
                <a:lnTo>
                  <a:pt x="702" y="158"/>
                </a:lnTo>
                <a:lnTo>
                  <a:pt x="594" y="158"/>
                </a:lnTo>
                <a:lnTo>
                  <a:pt x="514" y="162"/>
                </a:lnTo>
                <a:lnTo>
                  <a:pt x="488" y="164"/>
                </a:lnTo>
                <a:lnTo>
                  <a:pt x="472" y="168"/>
                </a:lnTo>
                <a:lnTo>
                  <a:pt x="458" y="172"/>
                </a:lnTo>
                <a:lnTo>
                  <a:pt x="438" y="176"/>
                </a:lnTo>
                <a:lnTo>
                  <a:pt x="378" y="184"/>
                </a:lnTo>
                <a:lnTo>
                  <a:pt x="302" y="190"/>
                </a:lnTo>
                <a:lnTo>
                  <a:pt x="218" y="190"/>
                </a:lnTo>
                <a:lnTo>
                  <a:pt x="176" y="190"/>
                </a:lnTo>
                <a:lnTo>
                  <a:pt x="136" y="188"/>
                </a:lnTo>
                <a:lnTo>
                  <a:pt x="100" y="184"/>
                </a:lnTo>
                <a:lnTo>
                  <a:pt x="68" y="178"/>
                </a:lnTo>
                <a:lnTo>
                  <a:pt x="40" y="170"/>
                </a:lnTo>
                <a:lnTo>
                  <a:pt x="28" y="166"/>
                </a:lnTo>
                <a:lnTo>
                  <a:pt x="18" y="162"/>
                </a:lnTo>
                <a:lnTo>
                  <a:pt x="10" y="156"/>
                </a:lnTo>
                <a:lnTo>
                  <a:pt x="4" y="150"/>
                </a:lnTo>
                <a:lnTo>
                  <a:pt x="2" y="144"/>
                </a:lnTo>
                <a:lnTo>
                  <a:pt x="0" y="136"/>
                </a:lnTo>
                <a:lnTo>
                  <a:pt x="2" y="128"/>
                </a:lnTo>
                <a:lnTo>
                  <a:pt x="4" y="120"/>
                </a:lnTo>
                <a:lnTo>
                  <a:pt x="10" y="112"/>
                </a:lnTo>
                <a:lnTo>
                  <a:pt x="18" y="104"/>
                </a:lnTo>
                <a:lnTo>
                  <a:pt x="28" y="98"/>
                </a:lnTo>
                <a:lnTo>
                  <a:pt x="40" y="94"/>
                </a:lnTo>
                <a:lnTo>
                  <a:pt x="68" y="84"/>
                </a:lnTo>
                <a:lnTo>
                  <a:pt x="102" y="78"/>
                </a:lnTo>
                <a:lnTo>
                  <a:pt x="140" y="74"/>
                </a:lnTo>
                <a:lnTo>
                  <a:pt x="180" y="70"/>
                </a:lnTo>
                <a:lnTo>
                  <a:pt x="222" y="70"/>
                </a:lnTo>
                <a:lnTo>
                  <a:pt x="264" y="70"/>
                </a:lnTo>
                <a:lnTo>
                  <a:pt x="306" y="72"/>
                </a:lnTo>
                <a:lnTo>
                  <a:pt x="382" y="78"/>
                </a:lnTo>
                <a:lnTo>
                  <a:pt x="414" y="82"/>
                </a:lnTo>
                <a:lnTo>
                  <a:pt x="442" y="86"/>
                </a:lnTo>
                <a:lnTo>
                  <a:pt x="460" y="92"/>
                </a:lnTo>
                <a:lnTo>
                  <a:pt x="472" y="96"/>
                </a:lnTo>
                <a:close/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7" name="Rectangle 247">
            <a:extLst>
              <a:ext uri="{FF2B5EF4-FFF2-40B4-BE49-F238E27FC236}">
                <a16:creationId xmlns:a16="http://schemas.microsoft.com/office/drawing/2014/main" id="{CD5C41B5-DAD3-4146-80DF-06238AC02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6432" y="2648893"/>
            <a:ext cx="2993873" cy="406056"/>
          </a:xfrm>
          <a:prstGeom prst="rect">
            <a:avLst/>
          </a:prstGeom>
          <a:solidFill>
            <a:srgbClr val="00FFF2"/>
          </a:solidFill>
          <a:ln w="4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8" name="Rectangle 321">
            <a:extLst>
              <a:ext uri="{FF2B5EF4-FFF2-40B4-BE49-F238E27FC236}">
                <a16:creationId xmlns:a16="http://schemas.microsoft.com/office/drawing/2014/main" id="{9FDFFF17-8BA9-9348-87FF-378CF7CED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950" y="4081165"/>
            <a:ext cx="608064" cy="541408"/>
          </a:xfrm>
          <a:prstGeom prst="rect">
            <a:avLst/>
          </a:prstGeom>
          <a:solidFill>
            <a:srgbClr val="00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</a:rPr>
              <a:t>NS</a:t>
            </a:r>
            <a:endParaRPr lang="zh-CN" altLang="zh-CN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n-ea"/>
            </a:endParaRPr>
          </a:p>
        </p:txBody>
      </p:sp>
      <p:sp>
        <p:nvSpPr>
          <p:cNvPr id="9" name="Line 339">
            <a:extLst>
              <a:ext uri="{FF2B5EF4-FFF2-40B4-BE49-F238E27FC236}">
                <a16:creationId xmlns:a16="http://schemas.microsoft.com/office/drawing/2014/main" id="{84ADEB71-1589-8C44-8990-D450272F243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340">
            <a:extLst>
              <a:ext uri="{FF2B5EF4-FFF2-40B4-BE49-F238E27FC236}">
                <a16:creationId xmlns:a16="http://schemas.microsoft.com/office/drawing/2014/main" id="{7ACA79C2-83CE-8043-A7E7-D3E860B7AB7B}"/>
              </a:ext>
            </a:extLst>
          </p:cNvPr>
          <p:cNvSpPr>
            <a:spLocks/>
          </p:cNvSpPr>
          <p:nvPr/>
        </p:nvSpPr>
        <p:spPr bwMode="auto">
          <a:xfrm>
            <a:off x="2093291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1" name="Line 341">
            <a:extLst>
              <a:ext uri="{FF2B5EF4-FFF2-40B4-BE49-F238E27FC236}">
                <a16:creationId xmlns:a16="http://schemas.microsoft.com/office/drawing/2014/main" id="{D3E0DA02-B6A6-C840-B58C-D9DB354D9B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342">
            <a:extLst>
              <a:ext uri="{FF2B5EF4-FFF2-40B4-BE49-F238E27FC236}">
                <a16:creationId xmlns:a16="http://schemas.microsoft.com/office/drawing/2014/main" id="{51FD3FE7-ADDF-BE49-87CF-ED2A7CF01B04}"/>
              </a:ext>
            </a:extLst>
          </p:cNvPr>
          <p:cNvSpPr>
            <a:spLocks/>
          </p:cNvSpPr>
          <p:nvPr/>
        </p:nvSpPr>
        <p:spPr bwMode="auto">
          <a:xfrm>
            <a:off x="2274866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3" name="Line 343">
            <a:extLst>
              <a:ext uri="{FF2B5EF4-FFF2-40B4-BE49-F238E27FC236}">
                <a16:creationId xmlns:a16="http://schemas.microsoft.com/office/drawing/2014/main" id="{85CE670D-B93C-0446-BBAB-50DD63D75F2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344">
            <a:extLst>
              <a:ext uri="{FF2B5EF4-FFF2-40B4-BE49-F238E27FC236}">
                <a16:creationId xmlns:a16="http://schemas.microsoft.com/office/drawing/2014/main" id="{0761EA73-CBFD-2940-9FA1-CC3FEF41546F}"/>
              </a:ext>
            </a:extLst>
          </p:cNvPr>
          <p:cNvSpPr>
            <a:spLocks/>
          </p:cNvSpPr>
          <p:nvPr/>
        </p:nvSpPr>
        <p:spPr bwMode="auto">
          <a:xfrm>
            <a:off x="2397324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5" name="Line 345">
            <a:extLst>
              <a:ext uri="{FF2B5EF4-FFF2-40B4-BE49-F238E27FC236}">
                <a16:creationId xmlns:a16="http://schemas.microsoft.com/office/drawing/2014/main" id="{ED2E17AE-19B1-9E4F-B012-519992440B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346">
            <a:extLst>
              <a:ext uri="{FF2B5EF4-FFF2-40B4-BE49-F238E27FC236}">
                <a16:creationId xmlns:a16="http://schemas.microsoft.com/office/drawing/2014/main" id="{DE812F91-496F-254C-8197-A9A3286312C1}"/>
              </a:ext>
            </a:extLst>
          </p:cNvPr>
          <p:cNvSpPr>
            <a:spLocks/>
          </p:cNvSpPr>
          <p:nvPr/>
        </p:nvSpPr>
        <p:spPr bwMode="auto">
          <a:xfrm>
            <a:off x="2578898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7" name="Line 347">
            <a:extLst>
              <a:ext uri="{FF2B5EF4-FFF2-40B4-BE49-F238E27FC236}">
                <a16:creationId xmlns:a16="http://schemas.microsoft.com/office/drawing/2014/main" id="{427D78D6-B160-4A46-8B66-57F199546CD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348">
            <a:extLst>
              <a:ext uri="{FF2B5EF4-FFF2-40B4-BE49-F238E27FC236}">
                <a16:creationId xmlns:a16="http://schemas.microsoft.com/office/drawing/2014/main" id="{59697D31-FD95-6044-8C30-EBE25D84584C}"/>
              </a:ext>
            </a:extLst>
          </p:cNvPr>
          <p:cNvSpPr>
            <a:spLocks/>
          </p:cNvSpPr>
          <p:nvPr/>
        </p:nvSpPr>
        <p:spPr bwMode="auto">
          <a:xfrm>
            <a:off x="2701356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9" name="Line 349">
            <a:extLst>
              <a:ext uri="{FF2B5EF4-FFF2-40B4-BE49-F238E27FC236}">
                <a16:creationId xmlns:a16="http://schemas.microsoft.com/office/drawing/2014/main" id="{2450555A-6AD2-B040-B398-0AA77841AD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491083"/>
            <a:ext cx="228024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350">
            <a:extLst>
              <a:ext uri="{FF2B5EF4-FFF2-40B4-BE49-F238E27FC236}">
                <a16:creationId xmlns:a16="http://schemas.microsoft.com/office/drawing/2014/main" id="{9A57F832-AA5F-6F4E-A5AC-15C98411010F}"/>
              </a:ext>
            </a:extLst>
          </p:cNvPr>
          <p:cNvSpPr>
            <a:spLocks/>
          </p:cNvSpPr>
          <p:nvPr/>
        </p:nvSpPr>
        <p:spPr bwMode="auto">
          <a:xfrm>
            <a:off x="3034947" y="3449725"/>
            <a:ext cx="59117" cy="63916"/>
          </a:xfrm>
          <a:custGeom>
            <a:avLst/>
            <a:gdLst>
              <a:gd name="T0" fmla="*/ 14 w 28"/>
              <a:gd name="T1" fmla="*/ 12 h 34"/>
              <a:gd name="T2" fmla="*/ 14 w 28"/>
              <a:gd name="T3" fmla="*/ 12 h 34"/>
              <a:gd name="T4" fmla="*/ 0 w 28"/>
              <a:gd name="T5" fmla="*/ 22 h 34"/>
              <a:gd name="T6" fmla="*/ 16 w 28"/>
              <a:gd name="T7" fmla="*/ 34 h 34"/>
              <a:gd name="T8" fmla="*/ 16 w 28"/>
              <a:gd name="T9" fmla="*/ 34 h 34"/>
              <a:gd name="T10" fmla="*/ 22 w 28"/>
              <a:gd name="T11" fmla="*/ 18 h 34"/>
              <a:gd name="T12" fmla="*/ 22 w 28"/>
              <a:gd name="T13" fmla="*/ 18 h 34"/>
              <a:gd name="T14" fmla="*/ 28 w 28"/>
              <a:gd name="T15" fmla="*/ 0 h 34"/>
              <a:gd name="T16" fmla="*/ 28 w 28"/>
              <a:gd name="T17" fmla="*/ 0 h 34"/>
              <a:gd name="T18" fmla="*/ 14 w 28"/>
              <a:gd name="T19" fmla="*/ 12 h 34"/>
              <a:gd name="T20" fmla="*/ 14 w 28"/>
              <a:gd name="T21" fmla="*/ 12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"/>
              <a:gd name="T34" fmla="*/ 0 h 34"/>
              <a:gd name="T35" fmla="*/ 28 w 28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" h="34">
                <a:moveTo>
                  <a:pt x="14" y="12"/>
                </a:moveTo>
                <a:lnTo>
                  <a:pt x="14" y="12"/>
                </a:lnTo>
                <a:lnTo>
                  <a:pt x="0" y="22"/>
                </a:lnTo>
                <a:lnTo>
                  <a:pt x="16" y="34"/>
                </a:lnTo>
                <a:lnTo>
                  <a:pt x="22" y="18"/>
                </a:lnTo>
                <a:lnTo>
                  <a:pt x="28" y="0"/>
                </a:lnTo>
                <a:lnTo>
                  <a:pt x="14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1" name="Line 351">
            <a:extLst>
              <a:ext uri="{FF2B5EF4-FFF2-40B4-BE49-F238E27FC236}">
                <a16:creationId xmlns:a16="http://schemas.microsoft.com/office/drawing/2014/main" id="{4817AA12-5E3A-8E4C-92E1-817B085BFB9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34947" y="3085027"/>
            <a:ext cx="76008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352">
            <a:extLst>
              <a:ext uri="{FF2B5EF4-FFF2-40B4-BE49-F238E27FC236}">
                <a16:creationId xmlns:a16="http://schemas.microsoft.com/office/drawing/2014/main" id="{EF0FBA92-CBD2-AD49-9B22-171D9354709A}"/>
              </a:ext>
            </a:extLst>
          </p:cNvPr>
          <p:cNvSpPr>
            <a:spLocks/>
          </p:cNvSpPr>
          <p:nvPr/>
        </p:nvSpPr>
        <p:spPr bwMode="auto">
          <a:xfrm>
            <a:off x="3018056" y="3036150"/>
            <a:ext cx="42227" cy="67676"/>
          </a:xfrm>
          <a:custGeom>
            <a:avLst/>
            <a:gdLst>
              <a:gd name="T0" fmla="*/ 2 w 20"/>
              <a:gd name="T1" fmla="*/ 18 h 36"/>
              <a:gd name="T2" fmla="*/ 2 w 20"/>
              <a:gd name="T3" fmla="*/ 18 h 36"/>
              <a:gd name="T4" fmla="*/ 0 w 20"/>
              <a:gd name="T5" fmla="*/ 36 h 36"/>
              <a:gd name="T6" fmla="*/ 20 w 20"/>
              <a:gd name="T7" fmla="*/ 30 h 36"/>
              <a:gd name="T8" fmla="*/ 20 w 20"/>
              <a:gd name="T9" fmla="*/ 30 h 36"/>
              <a:gd name="T10" fmla="*/ 10 w 20"/>
              <a:gd name="T11" fmla="*/ 16 h 36"/>
              <a:gd name="T12" fmla="*/ 10 w 20"/>
              <a:gd name="T13" fmla="*/ 16 h 36"/>
              <a:gd name="T14" fmla="*/ 2 w 20"/>
              <a:gd name="T15" fmla="*/ 0 h 36"/>
              <a:gd name="T16" fmla="*/ 2 w 20"/>
              <a:gd name="T17" fmla="*/ 0 h 36"/>
              <a:gd name="T18" fmla="*/ 2 w 20"/>
              <a:gd name="T19" fmla="*/ 18 h 36"/>
              <a:gd name="T20" fmla="*/ 2 w 20"/>
              <a:gd name="T21" fmla="*/ 18 h 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"/>
              <a:gd name="T34" fmla="*/ 0 h 36"/>
              <a:gd name="T35" fmla="*/ 20 w 20"/>
              <a:gd name="T36" fmla="*/ 36 h 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" h="36">
                <a:moveTo>
                  <a:pt x="2" y="18"/>
                </a:moveTo>
                <a:lnTo>
                  <a:pt x="2" y="18"/>
                </a:lnTo>
                <a:lnTo>
                  <a:pt x="0" y="36"/>
                </a:lnTo>
                <a:lnTo>
                  <a:pt x="20" y="30"/>
                </a:lnTo>
                <a:lnTo>
                  <a:pt x="10" y="16"/>
                </a:lnTo>
                <a:lnTo>
                  <a:pt x="2" y="0"/>
                </a:lnTo>
                <a:lnTo>
                  <a:pt x="2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3" name="Line 353">
            <a:extLst>
              <a:ext uri="{FF2B5EF4-FFF2-40B4-BE49-F238E27FC236}">
                <a16:creationId xmlns:a16="http://schemas.microsoft.com/office/drawing/2014/main" id="{C6F52F36-0B4A-8D44-86FD-8A52A76ED2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7217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354">
            <a:extLst>
              <a:ext uri="{FF2B5EF4-FFF2-40B4-BE49-F238E27FC236}">
                <a16:creationId xmlns:a16="http://schemas.microsoft.com/office/drawing/2014/main" id="{D4F17BF7-4C99-4241-863C-383A0282DC49}"/>
              </a:ext>
            </a:extLst>
          </p:cNvPr>
          <p:cNvSpPr>
            <a:spLocks/>
          </p:cNvSpPr>
          <p:nvPr/>
        </p:nvSpPr>
        <p:spPr bwMode="auto">
          <a:xfrm>
            <a:off x="2122850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5" name="Line 355">
            <a:extLst>
              <a:ext uri="{FF2B5EF4-FFF2-40B4-BE49-F238E27FC236}">
                <a16:creationId xmlns:a16="http://schemas.microsoft.com/office/drawing/2014/main" id="{E1F3A43F-B6EE-7F44-9FE1-E989CF36FDF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74866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356">
            <a:extLst>
              <a:ext uri="{FF2B5EF4-FFF2-40B4-BE49-F238E27FC236}">
                <a16:creationId xmlns:a16="http://schemas.microsoft.com/office/drawing/2014/main" id="{74B0AF0F-CB28-8D4C-BB17-6C0029CC9828}"/>
              </a:ext>
            </a:extLst>
          </p:cNvPr>
          <p:cNvSpPr>
            <a:spLocks/>
          </p:cNvSpPr>
          <p:nvPr/>
        </p:nvSpPr>
        <p:spPr bwMode="auto">
          <a:xfrm>
            <a:off x="2245307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7" name="Line 357">
            <a:extLst>
              <a:ext uri="{FF2B5EF4-FFF2-40B4-BE49-F238E27FC236}">
                <a16:creationId xmlns:a16="http://schemas.microsoft.com/office/drawing/2014/main" id="{DB314F0B-1CBB-DA44-A994-484C52CAD8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76210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358">
            <a:extLst>
              <a:ext uri="{FF2B5EF4-FFF2-40B4-BE49-F238E27FC236}">
                <a16:creationId xmlns:a16="http://schemas.microsoft.com/office/drawing/2014/main" id="{E65224C8-0DC0-9247-B030-AF5C26802E82}"/>
              </a:ext>
            </a:extLst>
          </p:cNvPr>
          <p:cNvSpPr>
            <a:spLocks/>
          </p:cNvSpPr>
          <p:nvPr/>
        </p:nvSpPr>
        <p:spPr bwMode="auto">
          <a:xfrm>
            <a:off x="2426882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9" name="Line 359">
            <a:extLst>
              <a:ext uri="{FF2B5EF4-FFF2-40B4-BE49-F238E27FC236}">
                <a16:creationId xmlns:a16="http://schemas.microsoft.com/office/drawing/2014/main" id="{09A2A8BE-454F-414E-B642-95808FBC633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7889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360">
            <a:extLst>
              <a:ext uri="{FF2B5EF4-FFF2-40B4-BE49-F238E27FC236}">
                <a16:creationId xmlns:a16="http://schemas.microsoft.com/office/drawing/2014/main" id="{C32BCB0F-16FB-6A44-B54B-0F8A54763412}"/>
              </a:ext>
            </a:extLst>
          </p:cNvPr>
          <p:cNvSpPr>
            <a:spLocks/>
          </p:cNvSpPr>
          <p:nvPr/>
        </p:nvSpPr>
        <p:spPr bwMode="auto">
          <a:xfrm>
            <a:off x="2549340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1" name="Line 361">
            <a:extLst>
              <a:ext uri="{FF2B5EF4-FFF2-40B4-BE49-F238E27FC236}">
                <a16:creationId xmlns:a16="http://schemas.microsoft.com/office/drawing/2014/main" id="{ACAFF2E4-CA31-5549-972A-16B7929474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0242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362">
            <a:extLst>
              <a:ext uri="{FF2B5EF4-FFF2-40B4-BE49-F238E27FC236}">
                <a16:creationId xmlns:a16="http://schemas.microsoft.com/office/drawing/2014/main" id="{AEDD9826-1F3B-EB4B-89B9-4E85DCDFF041}"/>
              </a:ext>
            </a:extLst>
          </p:cNvPr>
          <p:cNvSpPr>
            <a:spLocks/>
          </p:cNvSpPr>
          <p:nvPr/>
        </p:nvSpPr>
        <p:spPr bwMode="auto">
          <a:xfrm>
            <a:off x="2730914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3" name="Line 363">
            <a:extLst>
              <a:ext uri="{FF2B5EF4-FFF2-40B4-BE49-F238E27FC236}">
                <a16:creationId xmlns:a16="http://schemas.microsoft.com/office/drawing/2014/main" id="{D236774E-2F60-404F-8149-9EAA2922AF8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364">
            <a:extLst>
              <a:ext uri="{FF2B5EF4-FFF2-40B4-BE49-F238E27FC236}">
                <a16:creationId xmlns:a16="http://schemas.microsoft.com/office/drawing/2014/main" id="{A169FEEA-B538-D049-B87A-8B5C57CE72E3}"/>
              </a:ext>
            </a:extLst>
          </p:cNvPr>
          <p:cNvSpPr>
            <a:spLocks/>
          </p:cNvSpPr>
          <p:nvPr/>
        </p:nvSpPr>
        <p:spPr bwMode="auto">
          <a:xfrm>
            <a:off x="2093291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5" name="Line 365">
            <a:extLst>
              <a:ext uri="{FF2B5EF4-FFF2-40B4-BE49-F238E27FC236}">
                <a16:creationId xmlns:a16="http://schemas.microsoft.com/office/drawing/2014/main" id="{BF99DFF6-2738-114A-8EE0-ED28DFE1FC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366">
            <a:extLst>
              <a:ext uri="{FF2B5EF4-FFF2-40B4-BE49-F238E27FC236}">
                <a16:creationId xmlns:a16="http://schemas.microsoft.com/office/drawing/2014/main" id="{AB4E1286-E433-0D4F-80F2-8F8C366A26BD}"/>
              </a:ext>
            </a:extLst>
          </p:cNvPr>
          <p:cNvSpPr>
            <a:spLocks/>
          </p:cNvSpPr>
          <p:nvPr/>
        </p:nvSpPr>
        <p:spPr bwMode="auto">
          <a:xfrm>
            <a:off x="2274866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7" name="Line 367">
            <a:extLst>
              <a:ext uri="{FF2B5EF4-FFF2-40B4-BE49-F238E27FC236}">
                <a16:creationId xmlns:a16="http://schemas.microsoft.com/office/drawing/2014/main" id="{0F448268-9843-2545-85D5-22C884ACE29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Freeform 368">
            <a:extLst>
              <a:ext uri="{FF2B5EF4-FFF2-40B4-BE49-F238E27FC236}">
                <a16:creationId xmlns:a16="http://schemas.microsoft.com/office/drawing/2014/main" id="{6EDF103D-E670-EE40-B562-569FA3BAD7A3}"/>
              </a:ext>
            </a:extLst>
          </p:cNvPr>
          <p:cNvSpPr>
            <a:spLocks/>
          </p:cNvSpPr>
          <p:nvPr/>
        </p:nvSpPr>
        <p:spPr bwMode="auto">
          <a:xfrm>
            <a:off x="2397324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9" name="Line 369">
            <a:extLst>
              <a:ext uri="{FF2B5EF4-FFF2-40B4-BE49-F238E27FC236}">
                <a16:creationId xmlns:a16="http://schemas.microsoft.com/office/drawing/2014/main" id="{B4AC7957-8EEC-6D40-908C-2C6769AEB0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Freeform 370">
            <a:extLst>
              <a:ext uri="{FF2B5EF4-FFF2-40B4-BE49-F238E27FC236}">
                <a16:creationId xmlns:a16="http://schemas.microsoft.com/office/drawing/2014/main" id="{5F1FB7F1-F9CA-ED41-8F6D-582AE8B9A978}"/>
              </a:ext>
            </a:extLst>
          </p:cNvPr>
          <p:cNvSpPr>
            <a:spLocks/>
          </p:cNvSpPr>
          <p:nvPr/>
        </p:nvSpPr>
        <p:spPr bwMode="auto">
          <a:xfrm>
            <a:off x="2578898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1" name="Line 371">
            <a:extLst>
              <a:ext uri="{FF2B5EF4-FFF2-40B4-BE49-F238E27FC236}">
                <a16:creationId xmlns:a16="http://schemas.microsoft.com/office/drawing/2014/main" id="{35BFF93E-5440-2A43-AB38-D5347D1430E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Freeform 372">
            <a:extLst>
              <a:ext uri="{FF2B5EF4-FFF2-40B4-BE49-F238E27FC236}">
                <a16:creationId xmlns:a16="http://schemas.microsoft.com/office/drawing/2014/main" id="{73FDC007-DDC2-B049-8132-BDF9B7060BC4}"/>
              </a:ext>
            </a:extLst>
          </p:cNvPr>
          <p:cNvSpPr>
            <a:spLocks/>
          </p:cNvSpPr>
          <p:nvPr/>
        </p:nvSpPr>
        <p:spPr bwMode="auto">
          <a:xfrm>
            <a:off x="2701356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3" name="Line 373">
            <a:extLst>
              <a:ext uri="{FF2B5EF4-FFF2-40B4-BE49-F238E27FC236}">
                <a16:creationId xmlns:a16="http://schemas.microsoft.com/office/drawing/2014/main" id="{1046DD53-6F25-7248-A81F-6CD58CC39C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Freeform 374">
            <a:extLst>
              <a:ext uri="{FF2B5EF4-FFF2-40B4-BE49-F238E27FC236}">
                <a16:creationId xmlns:a16="http://schemas.microsoft.com/office/drawing/2014/main" id="{CDDC4B2E-6B66-7641-8C5F-3A3F01CFFD71}"/>
              </a:ext>
            </a:extLst>
          </p:cNvPr>
          <p:cNvSpPr>
            <a:spLocks/>
          </p:cNvSpPr>
          <p:nvPr/>
        </p:nvSpPr>
        <p:spPr bwMode="auto">
          <a:xfrm>
            <a:off x="2882931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5" name="Freeform 375">
            <a:extLst>
              <a:ext uri="{FF2B5EF4-FFF2-40B4-BE49-F238E27FC236}">
                <a16:creationId xmlns:a16="http://schemas.microsoft.com/office/drawing/2014/main" id="{0FDB5930-B154-D444-8B20-2DFBC961635D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  <a:close/>
              </a:path>
            </a:pathLst>
          </a:cu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6" name="Freeform 376">
            <a:extLst>
              <a:ext uri="{FF2B5EF4-FFF2-40B4-BE49-F238E27FC236}">
                <a16:creationId xmlns:a16="http://schemas.microsoft.com/office/drawing/2014/main" id="{11763E97-4C62-DD41-AC43-4DB5D36A726C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</a:path>
            </a:pathLst>
          </a:cu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7" name="Freeform 377">
            <a:extLst>
              <a:ext uri="{FF2B5EF4-FFF2-40B4-BE49-F238E27FC236}">
                <a16:creationId xmlns:a16="http://schemas.microsoft.com/office/drawing/2014/main" id="{9BD23E18-73DC-4545-A983-18ADB5EF282F}"/>
              </a:ext>
            </a:extLst>
          </p:cNvPr>
          <p:cNvSpPr>
            <a:spLocks/>
          </p:cNvSpPr>
          <p:nvPr/>
        </p:nvSpPr>
        <p:spPr bwMode="auto">
          <a:xfrm>
            <a:off x="1987725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8" name="Freeform 378">
            <a:extLst>
              <a:ext uri="{FF2B5EF4-FFF2-40B4-BE49-F238E27FC236}">
                <a16:creationId xmlns:a16="http://schemas.microsoft.com/office/drawing/2014/main" id="{B921D9AB-2914-164D-8A0F-D8F1498A4D1B}"/>
              </a:ext>
            </a:extLst>
          </p:cNvPr>
          <p:cNvSpPr>
            <a:spLocks/>
          </p:cNvSpPr>
          <p:nvPr/>
        </p:nvSpPr>
        <p:spPr bwMode="auto">
          <a:xfrm>
            <a:off x="2291757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9" name="Freeform 379">
            <a:extLst>
              <a:ext uri="{FF2B5EF4-FFF2-40B4-BE49-F238E27FC236}">
                <a16:creationId xmlns:a16="http://schemas.microsoft.com/office/drawing/2014/main" id="{257F98C4-CA33-6549-86D8-09D43415030A}"/>
              </a:ext>
            </a:extLst>
          </p:cNvPr>
          <p:cNvSpPr>
            <a:spLocks/>
          </p:cNvSpPr>
          <p:nvPr/>
        </p:nvSpPr>
        <p:spPr bwMode="auto">
          <a:xfrm>
            <a:off x="2595789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0" name="Freeform 380">
            <a:extLst>
              <a:ext uri="{FF2B5EF4-FFF2-40B4-BE49-F238E27FC236}">
                <a16:creationId xmlns:a16="http://schemas.microsoft.com/office/drawing/2014/main" id="{B4D5E1AE-737E-974D-92EC-A4201CAB565B}"/>
              </a:ext>
            </a:extLst>
          </p:cNvPr>
          <p:cNvSpPr>
            <a:spLocks/>
          </p:cNvSpPr>
          <p:nvPr/>
        </p:nvSpPr>
        <p:spPr bwMode="auto">
          <a:xfrm>
            <a:off x="2139741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1" name="Freeform 381">
            <a:extLst>
              <a:ext uri="{FF2B5EF4-FFF2-40B4-BE49-F238E27FC236}">
                <a16:creationId xmlns:a16="http://schemas.microsoft.com/office/drawing/2014/main" id="{308B04F1-F3CE-684D-B434-5CCE16584080}"/>
              </a:ext>
            </a:extLst>
          </p:cNvPr>
          <p:cNvSpPr>
            <a:spLocks/>
          </p:cNvSpPr>
          <p:nvPr/>
        </p:nvSpPr>
        <p:spPr bwMode="auto">
          <a:xfrm>
            <a:off x="2443773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2" name="Freeform 382">
            <a:extLst>
              <a:ext uri="{FF2B5EF4-FFF2-40B4-BE49-F238E27FC236}">
                <a16:creationId xmlns:a16="http://schemas.microsoft.com/office/drawing/2014/main" id="{067E2AA9-0844-174E-86BE-636AE661C1BB}"/>
              </a:ext>
            </a:extLst>
          </p:cNvPr>
          <p:cNvSpPr>
            <a:spLocks/>
          </p:cNvSpPr>
          <p:nvPr/>
        </p:nvSpPr>
        <p:spPr bwMode="auto">
          <a:xfrm>
            <a:off x="2747805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3" name="Freeform 383">
            <a:extLst>
              <a:ext uri="{FF2B5EF4-FFF2-40B4-BE49-F238E27FC236}">
                <a16:creationId xmlns:a16="http://schemas.microsoft.com/office/drawing/2014/main" id="{F9466BA4-A05B-9A41-9720-8F3593A071F9}"/>
              </a:ext>
            </a:extLst>
          </p:cNvPr>
          <p:cNvSpPr>
            <a:spLocks/>
          </p:cNvSpPr>
          <p:nvPr/>
        </p:nvSpPr>
        <p:spPr bwMode="auto">
          <a:xfrm>
            <a:off x="2139741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4" name="Freeform 384">
            <a:extLst>
              <a:ext uri="{FF2B5EF4-FFF2-40B4-BE49-F238E27FC236}">
                <a16:creationId xmlns:a16="http://schemas.microsoft.com/office/drawing/2014/main" id="{7230C3F8-1B82-EC44-A9F4-5D47D806E613}"/>
              </a:ext>
            </a:extLst>
          </p:cNvPr>
          <p:cNvSpPr>
            <a:spLocks/>
          </p:cNvSpPr>
          <p:nvPr/>
        </p:nvSpPr>
        <p:spPr bwMode="auto">
          <a:xfrm>
            <a:off x="2443773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5" name="Freeform 385">
            <a:extLst>
              <a:ext uri="{FF2B5EF4-FFF2-40B4-BE49-F238E27FC236}">
                <a16:creationId xmlns:a16="http://schemas.microsoft.com/office/drawing/2014/main" id="{23E4323E-D246-7C42-B07C-683A2C61EB23}"/>
              </a:ext>
            </a:extLst>
          </p:cNvPr>
          <p:cNvSpPr>
            <a:spLocks/>
          </p:cNvSpPr>
          <p:nvPr/>
        </p:nvSpPr>
        <p:spPr bwMode="auto">
          <a:xfrm>
            <a:off x="2747805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6" name="Freeform 386">
            <a:extLst>
              <a:ext uri="{FF2B5EF4-FFF2-40B4-BE49-F238E27FC236}">
                <a16:creationId xmlns:a16="http://schemas.microsoft.com/office/drawing/2014/main" id="{B934ECE9-A74F-FB4F-947B-F97D4DF7D9F6}"/>
              </a:ext>
            </a:extLst>
          </p:cNvPr>
          <p:cNvSpPr>
            <a:spLocks/>
          </p:cNvSpPr>
          <p:nvPr/>
        </p:nvSpPr>
        <p:spPr bwMode="auto">
          <a:xfrm>
            <a:off x="1987725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7" name="Freeform 387">
            <a:extLst>
              <a:ext uri="{FF2B5EF4-FFF2-40B4-BE49-F238E27FC236}">
                <a16:creationId xmlns:a16="http://schemas.microsoft.com/office/drawing/2014/main" id="{8896C619-3F5F-1D4F-9F67-9EAE21B1AF6E}"/>
              </a:ext>
            </a:extLst>
          </p:cNvPr>
          <p:cNvSpPr>
            <a:spLocks/>
          </p:cNvSpPr>
          <p:nvPr/>
        </p:nvSpPr>
        <p:spPr bwMode="auto">
          <a:xfrm>
            <a:off x="2291757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8" name="Freeform 388">
            <a:extLst>
              <a:ext uri="{FF2B5EF4-FFF2-40B4-BE49-F238E27FC236}">
                <a16:creationId xmlns:a16="http://schemas.microsoft.com/office/drawing/2014/main" id="{C4B8226A-18AD-1A4D-8D56-A0CD79B84583}"/>
              </a:ext>
            </a:extLst>
          </p:cNvPr>
          <p:cNvSpPr>
            <a:spLocks/>
          </p:cNvSpPr>
          <p:nvPr/>
        </p:nvSpPr>
        <p:spPr bwMode="auto">
          <a:xfrm>
            <a:off x="2595789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9" name="Freeform 389">
            <a:extLst>
              <a:ext uri="{FF2B5EF4-FFF2-40B4-BE49-F238E27FC236}">
                <a16:creationId xmlns:a16="http://schemas.microsoft.com/office/drawing/2014/main" id="{519A0006-321B-E54F-944C-45C899454AB8}"/>
              </a:ext>
            </a:extLst>
          </p:cNvPr>
          <p:cNvSpPr>
            <a:spLocks/>
          </p:cNvSpPr>
          <p:nvPr/>
        </p:nvSpPr>
        <p:spPr bwMode="auto">
          <a:xfrm>
            <a:off x="2899821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0" name="Freeform 783">
            <a:extLst>
              <a:ext uri="{FF2B5EF4-FFF2-40B4-BE49-F238E27FC236}">
                <a16:creationId xmlns:a16="http://schemas.microsoft.com/office/drawing/2014/main" id="{25ABE7E1-9601-0C47-BA69-EC852864C3C2}"/>
              </a:ext>
            </a:extLst>
          </p:cNvPr>
          <p:cNvSpPr>
            <a:spLocks noEditPoints="1"/>
          </p:cNvSpPr>
          <p:nvPr/>
        </p:nvSpPr>
        <p:spPr bwMode="auto">
          <a:xfrm>
            <a:off x="1987725" y="4004965"/>
            <a:ext cx="1097894" cy="748196"/>
          </a:xfrm>
          <a:custGeom>
            <a:avLst/>
            <a:gdLst>
              <a:gd name="T0" fmla="*/ 112 w 520"/>
              <a:gd name="T1" fmla="*/ 312 h 398"/>
              <a:gd name="T2" fmla="*/ 128 w 520"/>
              <a:gd name="T3" fmla="*/ 298 h 398"/>
              <a:gd name="T4" fmla="*/ 184 w 520"/>
              <a:gd name="T5" fmla="*/ 298 h 398"/>
              <a:gd name="T6" fmla="*/ 184 w 520"/>
              <a:gd name="T7" fmla="*/ 260 h 398"/>
              <a:gd name="T8" fmla="*/ 142 w 520"/>
              <a:gd name="T9" fmla="*/ 260 h 398"/>
              <a:gd name="T10" fmla="*/ 142 w 520"/>
              <a:gd name="T11" fmla="*/ 0 h 398"/>
              <a:gd name="T12" fmla="*/ 290 w 520"/>
              <a:gd name="T13" fmla="*/ 0 h 398"/>
              <a:gd name="T14" fmla="*/ 436 w 520"/>
              <a:gd name="T15" fmla="*/ 0 h 398"/>
              <a:gd name="T16" fmla="*/ 436 w 520"/>
              <a:gd name="T17" fmla="*/ 198 h 398"/>
              <a:gd name="T18" fmla="*/ 436 w 520"/>
              <a:gd name="T19" fmla="*/ 260 h 398"/>
              <a:gd name="T20" fmla="*/ 396 w 520"/>
              <a:gd name="T21" fmla="*/ 260 h 398"/>
              <a:gd name="T22" fmla="*/ 396 w 520"/>
              <a:gd name="T23" fmla="*/ 298 h 398"/>
              <a:gd name="T24" fmla="*/ 428 w 520"/>
              <a:gd name="T25" fmla="*/ 298 h 398"/>
              <a:gd name="T26" fmla="*/ 460 w 520"/>
              <a:gd name="T27" fmla="*/ 326 h 398"/>
              <a:gd name="T28" fmla="*/ 506 w 520"/>
              <a:gd name="T29" fmla="*/ 366 h 398"/>
              <a:gd name="T30" fmla="*/ 512 w 520"/>
              <a:gd name="T31" fmla="*/ 368 h 398"/>
              <a:gd name="T32" fmla="*/ 514 w 520"/>
              <a:gd name="T33" fmla="*/ 374 h 398"/>
              <a:gd name="T34" fmla="*/ 520 w 520"/>
              <a:gd name="T35" fmla="*/ 380 h 398"/>
              <a:gd name="T36" fmla="*/ 520 w 520"/>
              <a:gd name="T37" fmla="*/ 384 h 398"/>
              <a:gd name="T38" fmla="*/ 520 w 520"/>
              <a:gd name="T39" fmla="*/ 386 h 398"/>
              <a:gd name="T40" fmla="*/ 520 w 520"/>
              <a:gd name="T41" fmla="*/ 388 h 398"/>
              <a:gd name="T42" fmla="*/ 520 w 520"/>
              <a:gd name="T43" fmla="*/ 392 h 398"/>
              <a:gd name="T44" fmla="*/ 518 w 520"/>
              <a:gd name="T45" fmla="*/ 394 h 398"/>
              <a:gd name="T46" fmla="*/ 514 w 520"/>
              <a:gd name="T47" fmla="*/ 394 h 398"/>
              <a:gd name="T48" fmla="*/ 510 w 520"/>
              <a:gd name="T49" fmla="*/ 398 h 398"/>
              <a:gd name="T50" fmla="*/ 506 w 520"/>
              <a:gd name="T51" fmla="*/ 398 h 398"/>
              <a:gd name="T52" fmla="*/ 264 w 520"/>
              <a:gd name="T53" fmla="*/ 398 h 398"/>
              <a:gd name="T54" fmla="*/ 50 w 520"/>
              <a:gd name="T55" fmla="*/ 398 h 398"/>
              <a:gd name="T56" fmla="*/ 44 w 520"/>
              <a:gd name="T57" fmla="*/ 398 h 398"/>
              <a:gd name="T58" fmla="*/ 42 w 520"/>
              <a:gd name="T59" fmla="*/ 394 h 398"/>
              <a:gd name="T60" fmla="*/ 38 w 520"/>
              <a:gd name="T61" fmla="*/ 394 h 398"/>
              <a:gd name="T62" fmla="*/ 36 w 520"/>
              <a:gd name="T63" fmla="*/ 392 h 398"/>
              <a:gd name="T64" fmla="*/ 34 w 520"/>
              <a:gd name="T65" fmla="*/ 392 h 398"/>
              <a:gd name="T66" fmla="*/ 34 w 520"/>
              <a:gd name="T67" fmla="*/ 388 h 398"/>
              <a:gd name="T68" fmla="*/ 34 w 520"/>
              <a:gd name="T69" fmla="*/ 386 h 398"/>
              <a:gd name="T70" fmla="*/ 34 w 520"/>
              <a:gd name="T71" fmla="*/ 384 h 398"/>
              <a:gd name="T72" fmla="*/ 36 w 520"/>
              <a:gd name="T73" fmla="*/ 380 h 398"/>
              <a:gd name="T74" fmla="*/ 38 w 520"/>
              <a:gd name="T75" fmla="*/ 374 h 398"/>
              <a:gd name="T76" fmla="*/ 42 w 520"/>
              <a:gd name="T77" fmla="*/ 368 h 398"/>
              <a:gd name="T78" fmla="*/ 48 w 520"/>
              <a:gd name="T79" fmla="*/ 366 h 398"/>
              <a:gd name="T80" fmla="*/ 0 w 520"/>
              <a:gd name="T81" fmla="*/ 366 h 398"/>
              <a:gd name="T82" fmla="*/ 0 w 520"/>
              <a:gd name="T83" fmla="*/ 198 h 398"/>
              <a:gd name="T84" fmla="*/ 0 w 520"/>
              <a:gd name="T85" fmla="*/ 50 h 398"/>
              <a:gd name="T86" fmla="*/ 112 w 520"/>
              <a:gd name="T87" fmla="*/ 50 h 398"/>
              <a:gd name="T88" fmla="*/ 112 w 520"/>
              <a:gd name="T89" fmla="*/ 312 h 398"/>
              <a:gd name="T90" fmla="*/ 112 w 520"/>
              <a:gd name="T91" fmla="*/ 312 h 398"/>
              <a:gd name="T92" fmla="*/ 112 w 520"/>
              <a:gd name="T93" fmla="*/ 312 h 398"/>
              <a:gd name="T94" fmla="*/ 100 w 520"/>
              <a:gd name="T95" fmla="*/ 320 h 398"/>
              <a:gd name="T96" fmla="*/ 62 w 520"/>
              <a:gd name="T97" fmla="*/ 354 h 398"/>
              <a:gd name="T98" fmla="*/ 48 w 520"/>
              <a:gd name="T99" fmla="*/ 366 h 398"/>
              <a:gd name="T100" fmla="*/ 112 w 520"/>
              <a:gd name="T101" fmla="*/ 312 h 398"/>
              <a:gd name="T102" fmla="*/ 112 w 520"/>
              <a:gd name="T103" fmla="*/ 312 h 39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20"/>
              <a:gd name="T157" fmla="*/ 0 h 398"/>
              <a:gd name="T158" fmla="*/ 520 w 520"/>
              <a:gd name="T159" fmla="*/ 398 h 39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20" h="398">
                <a:moveTo>
                  <a:pt x="112" y="312"/>
                </a:moveTo>
                <a:lnTo>
                  <a:pt x="128" y="298"/>
                </a:lnTo>
                <a:lnTo>
                  <a:pt x="184" y="298"/>
                </a:lnTo>
                <a:lnTo>
                  <a:pt x="184" y="260"/>
                </a:lnTo>
                <a:lnTo>
                  <a:pt x="142" y="260"/>
                </a:lnTo>
                <a:lnTo>
                  <a:pt x="142" y="0"/>
                </a:lnTo>
                <a:lnTo>
                  <a:pt x="290" y="0"/>
                </a:lnTo>
                <a:lnTo>
                  <a:pt x="436" y="0"/>
                </a:lnTo>
                <a:lnTo>
                  <a:pt x="436" y="198"/>
                </a:lnTo>
                <a:lnTo>
                  <a:pt x="436" y="260"/>
                </a:lnTo>
                <a:lnTo>
                  <a:pt x="396" y="260"/>
                </a:lnTo>
                <a:lnTo>
                  <a:pt x="396" y="298"/>
                </a:lnTo>
                <a:lnTo>
                  <a:pt x="428" y="298"/>
                </a:lnTo>
                <a:lnTo>
                  <a:pt x="460" y="326"/>
                </a:lnTo>
                <a:lnTo>
                  <a:pt x="506" y="366"/>
                </a:lnTo>
                <a:lnTo>
                  <a:pt x="512" y="368"/>
                </a:lnTo>
                <a:lnTo>
                  <a:pt x="514" y="374"/>
                </a:lnTo>
                <a:lnTo>
                  <a:pt x="520" y="380"/>
                </a:lnTo>
                <a:lnTo>
                  <a:pt x="520" y="384"/>
                </a:lnTo>
                <a:lnTo>
                  <a:pt x="520" y="386"/>
                </a:lnTo>
                <a:lnTo>
                  <a:pt x="520" y="388"/>
                </a:lnTo>
                <a:lnTo>
                  <a:pt x="520" y="392"/>
                </a:lnTo>
                <a:lnTo>
                  <a:pt x="518" y="394"/>
                </a:lnTo>
                <a:lnTo>
                  <a:pt x="514" y="394"/>
                </a:lnTo>
                <a:lnTo>
                  <a:pt x="510" y="398"/>
                </a:lnTo>
                <a:lnTo>
                  <a:pt x="506" y="398"/>
                </a:lnTo>
                <a:lnTo>
                  <a:pt x="264" y="398"/>
                </a:lnTo>
                <a:lnTo>
                  <a:pt x="50" y="398"/>
                </a:lnTo>
                <a:lnTo>
                  <a:pt x="44" y="398"/>
                </a:lnTo>
                <a:lnTo>
                  <a:pt x="42" y="394"/>
                </a:lnTo>
                <a:lnTo>
                  <a:pt x="38" y="394"/>
                </a:lnTo>
                <a:lnTo>
                  <a:pt x="36" y="392"/>
                </a:lnTo>
                <a:lnTo>
                  <a:pt x="34" y="392"/>
                </a:lnTo>
                <a:lnTo>
                  <a:pt x="34" y="388"/>
                </a:lnTo>
                <a:lnTo>
                  <a:pt x="34" y="386"/>
                </a:lnTo>
                <a:lnTo>
                  <a:pt x="34" y="384"/>
                </a:lnTo>
                <a:lnTo>
                  <a:pt x="36" y="380"/>
                </a:lnTo>
                <a:lnTo>
                  <a:pt x="38" y="374"/>
                </a:lnTo>
                <a:lnTo>
                  <a:pt x="42" y="368"/>
                </a:lnTo>
                <a:lnTo>
                  <a:pt x="48" y="366"/>
                </a:lnTo>
                <a:lnTo>
                  <a:pt x="0" y="366"/>
                </a:lnTo>
                <a:lnTo>
                  <a:pt x="0" y="198"/>
                </a:lnTo>
                <a:lnTo>
                  <a:pt x="0" y="50"/>
                </a:lnTo>
                <a:lnTo>
                  <a:pt x="112" y="50"/>
                </a:lnTo>
                <a:lnTo>
                  <a:pt x="112" y="312"/>
                </a:lnTo>
                <a:close/>
                <a:moveTo>
                  <a:pt x="112" y="312"/>
                </a:moveTo>
                <a:lnTo>
                  <a:pt x="100" y="320"/>
                </a:lnTo>
                <a:lnTo>
                  <a:pt x="62" y="354"/>
                </a:lnTo>
                <a:lnTo>
                  <a:pt x="48" y="366"/>
                </a:lnTo>
                <a:lnTo>
                  <a:pt x="112" y="312"/>
                </a:lnTo>
                <a:close/>
              </a:path>
            </a:pathLst>
          </a:custGeom>
          <a:solidFill>
            <a:srgbClr val="FFFFCC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1" name="Freeform 784">
            <a:extLst>
              <a:ext uri="{FF2B5EF4-FFF2-40B4-BE49-F238E27FC236}">
                <a16:creationId xmlns:a16="http://schemas.microsoft.com/office/drawing/2014/main" id="{91972DBD-1D44-9C4B-8A8F-82A5901DE446}"/>
              </a:ext>
            </a:extLst>
          </p:cNvPr>
          <p:cNvSpPr>
            <a:spLocks/>
          </p:cNvSpPr>
          <p:nvPr/>
        </p:nvSpPr>
        <p:spPr bwMode="auto">
          <a:xfrm>
            <a:off x="2228417" y="4622775"/>
            <a:ext cx="688295" cy="26318"/>
          </a:xfrm>
          <a:custGeom>
            <a:avLst/>
            <a:gdLst>
              <a:gd name="T0" fmla="*/ 326 w 326"/>
              <a:gd name="T1" fmla="*/ 14 h 14"/>
              <a:gd name="T2" fmla="*/ 308 w 326"/>
              <a:gd name="T3" fmla="*/ 0 h 14"/>
              <a:gd name="T4" fmla="*/ 16 w 326"/>
              <a:gd name="T5" fmla="*/ 0 h 14"/>
              <a:gd name="T6" fmla="*/ 0 w 326"/>
              <a:gd name="T7" fmla="*/ 14 h 14"/>
              <a:gd name="T8" fmla="*/ 326 w 326"/>
              <a:gd name="T9" fmla="*/ 14 h 14"/>
              <a:gd name="T10" fmla="*/ 326 w 326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6"/>
              <a:gd name="T19" fmla="*/ 0 h 14"/>
              <a:gd name="T20" fmla="*/ 326 w 326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6" h="14">
                <a:moveTo>
                  <a:pt x="326" y="14"/>
                </a:moveTo>
                <a:lnTo>
                  <a:pt x="308" y="0"/>
                </a:lnTo>
                <a:lnTo>
                  <a:pt x="16" y="0"/>
                </a:lnTo>
                <a:lnTo>
                  <a:pt x="0" y="14"/>
                </a:lnTo>
                <a:lnTo>
                  <a:pt x="326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2" name="Freeform 785">
            <a:extLst>
              <a:ext uri="{FF2B5EF4-FFF2-40B4-BE49-F238E27FC236}">
                <a16:creationId xmlns:a16="http://schemas.microsoft.com/office/drawing/2014/main" id="{23D8FE7F-F1EB-2941-B5EA-B0724AD57DC7}"/>
              </a:ext>
            </a:extLst>
          </p:cNvPr>
          <p:cNvSpPr>
            <a:spLocks/>
          </p:cNvSpPr>
          <p:nvPr/>
        </p:nvSpPr>
        <p:spPr bwMode="auto">
          <a:xfrm>
            <a:off x="2169300" y="4671652"/>
            <a:ext cx="806530" cy="26318"/>
          </a:xfrm>
          <a:custGeom>
            <a:avLst/>
            <a:gdLst>
              <a:gd name="T0" fmla="*/ 382 w 382"/>
              <a:gd name="T1" fmla="*/ 14 h 14"/>
              <a:gd name="T2" fmla="*/ 364 w 382"/>
              <a:gd name="T3" fmla="*/ 0 h 14"/>
              <a:gd name="T4" fmla="*/ 16 w 382"/>
              <a:gd name="T5" fmla="*/ 0 h 14"/>
              <a:gd name="T6" fmla="*/ 0 w 382"/>
              <a:gd name="T7" fmla="*/ 14 h 14"/>
              <a:gd name="T8" fmla="*/ 382 w 382"/>
              <a:gd name="T9" fmla="*/ 14 h 14"/>
              <a:gd name="T10" fmla="*/ 382 w 382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2"/>
              <a:gd name="T19" fmla="*/ 0 h 14"/>
              <a:gd name="T20" fmla="*/ 382 w 382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2" h="14">
                <a:moveTo>
                  <a:pt x="382" y="14"/>
                </a:moveTo>
                <a:lnTo>
                  <a:pt x="364" y="0"/>
                </a:lnTo>
                <a:lnTo>
                  <a:pt x="16" y="0"/>
                </a:lnTo>
                <a:lnTo>
                  <a:pt x="0" y="14"/>
                </a:lnTo>
                <a:lnTo>
                  <a:pt x="382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3" name="Freeform 786">
            <a:extLst>
              <a:ext uri="{FF2B5EF4-FFF2-40B4-BE49-F238E27FC236}">
                <a16:creationId xmlns:a16="http://schemas.microsoft.com/office/drawing/2014/main" id="{AC5C4E82-7638-EB44-AD8A-F3BCD471A7CF}"/>
              </a:ext>
            </a:extLst>
          </p:cNvPr>
          <p:cNvSpPr>
            <a:spLocks/>
          </p:cNvSpPr>
          <p:nvPr/>
        </p:nvSpPr>
        <p:spPr bwMode="auto">
          <a:xfrm>
            <a:off x="2110182" y="4720529"/>
            <a:ext cx="924765" cy="26318"/>
          </a:xfrm>
          <a:custGeom>
            <a:avLst/>
            <a:gdLst>
              <a:gd name="T0" fmla="*/ 438 w 438"/>
              <a:gd name="T1" fmla="*/ 14 h 14"/>
              <a:gd name="T2" fmla="*/ 420 w 438"/>
              <a:gd name="T3" fmla="*/ 0 h 14"/>
              <a:gd name="T4" fmla="*/ 18 w 438"/>
              <a:gd name="T5" fmla="*/ 0 h 14"/>
              <a:gd name="T6" fmla="*/ 0 w 438"/>
              <a:gd name="T7" fmla="*/ 14 h 14"/>
              <a:gd name="T8" fmla="*/ 438 w 438"/>
              <a:gd name="T9" fmla="*/ 14 h 14"/>
              <a:gd name="T10" fmla="*/ 438 w 438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8"/>
              <a:gd name="T19" fmla="*/ 0 h 14"/>
              <a:gd name="T20" fmla="*/ 438 w 438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8" h="14">
                <a:moveTo>
                  <a:pt x="438" y="14"/>
                </a:moveTo>
                <a:lnTo>
                  <a:pt x="420" y="0"/>
                </a:lnTo>
                <a:lnTo>
                  <a:pt x="18" y="0"/>
                </a:lnTo>
                <a:lnTo>
                  <a:pt x="0" y="14"/>
                </a:lnTo>
                <a:lnTo>
                  <a:pt x="438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4" name="Rectangle 787">
            <a:extLst>
              <a:ext uri="{FF2B5EF4-FFF2-40B4-BE49-F238E27FC236}">
                <a16:creationId xmlns:a16="http://schemas.microsoft.com/office/drawing/2014/main" id="{865AFDAD-9E29-8C42-8BA9-B5565ACD4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211" y="4115205"/>
            <a:ext cx="447603" cy="330860"/>
          </a:xfrm>
          <a:prstGeom prst="rect">
            <a:avLst/>
          </a:prstGeom>
          <a:noFill/>
          <a:ln w="6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5" name="Freeform 788">
            <a:extLst>
              <a:ext uri="{FF2B5EF4-FFF2-40B4-BE49-F238E27FC236}">
                <a16:creationId xmlns:a16="http://schemas.microsoft.com/office/drawing/2014/main" id="{2BE3FDE4-323A-BE43-9EB0-CB16047A8514}"/>
              </a:ext>
            </a:extLst>
          </p:cNvPr>
          <p:cNvSpPr>
            <a:spLocks noEditPoints="1"/>
          </p:cNvSpPr>
          <p:nvPr/>
        </p:nvSpPr>
        <p:spPr bwMode="auto">
          <a:xfrm>
            <a:off x="2017284" y="4175362"/>
            <a:ext cx="806530" cy="421095"/>
          </a:xfrm>
          <a:custGeom>
            <a:avLst/>
            <a:gdLst>
              <a:gd name="T0" fmla="*/ 84 w 382"/>
              <a:gd name="T1" fmla="*/ 0 h 224"/>
              <a:gd name="T2" fmla="*/ 84 w 382"/>
              <a:gd name="T3" fmla="*/ 4 h 224"/>
              <a:gd name="T4" fmla="*/ 0 w 382"/>
              <a:gd name="T5" fmla="*/ 4 h 224"/>
              <a:gd name="T6" fmla="*/ 0 w 382"/>
              <a:gd name="T7" fmla="*/ 0 h 224"/>
              <a:gd name="T8" fmla="*/ 84 w 382"/>
              <a:gd name="T9" fmla="*/ 0 h 224"/>
              <a:gd name="T10" fmla="*/ 84 w 382"/>
              <a:gd name="T11" fmla="*/ 0 h 224"/>
              <a:gd name="T12" fmla="*/ 170 w 382"/>
              <a:gd name="T13" fmla="*/ 186 h 224"/>
              <a:gd name="T14" fmla="*/ 382 w 382"/>
              <a:gd name="T15" fmla="*/ 186 h 224"/>
              <a:gd name="T16" fmla="*/ 382 w 382"/>
              <a:gd name="T17" fmla="*/ 224 h 224"/>
              <a:gd name="T18" fmla="*/ 170 w 382"/>
              <a:gd name="T19" fmla="*/ 224 h 224"/>
              <a:gd name="T20" fmla="*/ 170 w 382"/>
              <a:gd name="T21" fmla="*/ 186 h 2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2"/>
              <a:gd name="T34" fmla="*/ 0 h 224"/>
              <a:gd name="T35" fmla="*/ 382 w 382"/>
              <a:gd name="T36" fmla="*/ 224 h 2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2" h="224">
                <a:moveTo>
                  <a:pt x="84" y="0"/>
                </a:moveTo>
                <a:lnTo>
                  <a:pt x="84" y="4"/>
                </a:lnTo>
                <a:lnTo>
                  <a:pt x="0" y="4"/>
                </a:lnTo>
                <a:lnTo>
                  <a:pt x="0" y="0"/>
                </a:lnTo>
                <a:lnTo>
                  <a:pt x="84" y="0"/>
                </a:lnTo>
                <a:close/>
                <a:moveTo>
                  <a:pt x="170" y="186"/>
                </a:moveTo>
                <a:lnTo>
                  <a:pt x="382" y="186"/>
                </a:lnTo>
                <a:lnTo>
                  <a:pt x="382" y="224"/>
                </a:lnTo>
                <a:lnTo>
                  <a:pt x="170" y="224"/>
                </a:lnTo>
                <a:lnTo>
                  <a:pt x="170" y="186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6" name="Rectangle 563">
            <a:extLst>
              <a:ext uri="{FF2B5EF4-FFF2-40B4-BE49-F238E27FC236}">
                <a16:creationId xmlns:a16="http://schemas.microsoft.com/office/drawing/2014/main" id="{C130DB71-DCEC-EF4C-855B-E80E8A5BA849}"/>
              </a:ext>
            </a:extLst>
          </p:cNvPr>
          <p:cNvSpPr/>
          <p:nvPr/>
        </p:nvSpPr>
        <p:spPr>
          <a:xfrm>
            <a:off x="4961973" y="2251819"/>
            <a:ext cx="1854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Data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Flowchart: Connector 564">
            <a:extLst>
              <a:ext uri="{FF2B5EF4-FFF2-40B4-BE49-F238E27FC236}">
                <a16:creationId xmlns:a16="http://schemas.microsoft.com/office/drawing/2014/main" id="{569E2FC6-839E-6D45-8486-ED03A4713F71}"/>
              </a:ext>
            </a:extLst>
          </p:cNvPr>
          <p:cNvSpPr/>
          <p:nvPr/>
        </p:nvSpPr>
        <p:spPr>
          <a:xfrm>
            <a:off x="5240958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8" name="Flowchart: Connector 565">
            <a:extLst>
              <a:ext uri="{FF2B5EF4-FFF2-40B4-BE49-F238E27FC236}">
                <a16:creationId xmlns:a16="http://schemas.microsoft.com/office/drawing/2014/main" id="{DAE6FB4A-C48D-9946-B1AC-75C2FF93AAA6}"/>
              </a:ext>
            </a:extLst>
          </p:cNvPr>
          <p:cNvSpPr/>
          <p:nvPr/>
        </p:nvSpPr>
        <p:spPr>
          <a:xfrm>
            <a:off x="5968799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9" name="Flowchart: Connector 566">
            <a:extLst>
              <a:ext uri="{FF2B5EF4-FFF2-40B4-BE49-F238E27FC236}">
                <a16:creationId xmlns:a16="http://schemas.microsoft.com/office/drawing/2014/main" id="{B03BE913-DFA0-3348-B1C8-7DF8725BAA51}"/>
              </a:ext>
            </a:extLst>
          </p:cNvPr>
          <p:cNvSpPr/>
          <p:nvPr/>
        </p:nvSpPr>
        <p:spPr>
          <a:xfrm>
            <a:off x="6802799" y="341636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0" name="Straight Arrow Connector 567">
            <a:extLst>
              <a:ext uri="{FF2B5EF4-FFF2-40B4-BE49-F238E27FC236}">
                <a16:creationId xmlns:a16="http://schemas.microsoft.com/office/drawing/2014/main" id="{1DC9273E-3255-3747-909A-9C38053F509C}"/>
              </a:ext>
            </a:extLst>
          </p:cNvPr>
          <p:cNvCxnSpPr>
            <a:stCxn id="67" idx="1"/>
          </p:cNvCxnSpPr>
          <p:nvPr/>
        </p:nvCxnSpPr>
        <p:spPr>
          <a:xfrm flipH="1" flipV="1">
            <a:off x="5028551" y="3048324"/>
            <a:ext cx="265128" cy="4162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569">
            <a:extLst>
              <a:ext uri="{FF2B5EF4-FFF2-40B4-BE49-F238E27FC236}">
                <a16:creationId xmlns:a16="http://schemas.microsoft.com/office/drawing/2014/main" id="{4CF8FCF7-4B0F-D344-AD7D-57627AD24F6A}"/>
              </a:ext>
            </a:extLst>
          </p:cNvPr>
          <p:cNvCxnSpPr>
            <a:stCxn id="67" idx="7"/>
          </p:cNvCxnSpPr>
          <p:nvPr/>
        </p:nvCxnSpPr>
        <p:spPr>
          <a:xfrm flipV="1">
            <a:off x="5548237" y="3055844"/>
            <a:ext cx="43729" cy="40868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572">
            <a:extLst>
              <a:ext uri="{FF2B5EF4-FFF2-40B4-BE49-F238E27FC236}">
                <a16:creationId xmlns:a16="http://schemas.microsoft.com/office/drawing/2014/main" id="{1D87EAE7-DC1D-4D43-BBA4-B1B896504752}"/>
              </a:ext>
            </a:extLst>
          </p:cNvPr>
          <p:cNvCxnSpPr>
            <a:stCxn id="68" idx="1"/>
          </p:cNvCxnSpPr>
          <p:nvPr/>
        </p:nvCxnSpPr>
        <p:spPr>
          <a:xfrm flipH="1" flipV="1">
            <a:off x="5896799" y="3085026"/>
            <a:ext cx="124721" cy="379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574">
            <a:extLst>
              <a:ext uri="{FF2B5EF4-FFF2-40B4-BE49-F238E27FC236}">
                <a16:creationId xmlns:a16="http://schemas.microsoft.com/office/drawing/2014/main" id="{81D8FE73-677B-214B-BD41-9587E83F6977}"/>
              </a:ext>
            </a:extLst>
          </p:cNvPr>
          <p:cNvCxnSpPr>
            <a:stCxn id="68" idx="0"/>
          </p:cNvCxnSpPr>
          <p:nvPr/>
        </p:nvCxnSpPr>
        <p:spPr>
          <a:xfrm flipV="1">
            <a:off x="6148799" y="3055843"/>
            <a:ext cx="97680" cy="35596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577">
            <a:extLst>
              <a:ext uri="{FF2B5EF4-FFF2-40B4-BE49-F238E27FC236}">
                <a16:creationId xmlns:a16="http://schemas.microsoft.com/office/drawing/2014/main" id="{C98C70AC-1D6D-CD45-9712-1F17B2EF638E}"/>
              </a:ext>
            </a:extLst>
          </p:cNvPr>
          <p:cNvCxnSpPr>
            <a:stCxn id="69" idx="1"/>
          </p:cNvCxnSpPr>
          <p:nvPr/>
        </p:nvCxnSpPr>
        <p:spPr>
          <a:xfrm flipH="1" flipV="1">
            <a:off x="6624247" y="3055447"/>
            <a:ext cx="231273" cy="41363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579">
            <a:extLst>
              <a:ext uri="{FF2B5EF4-FFF2-40B4-BE49-F238E27FC236}">
                <a16:creationId xmlns:a16="http://schemas.microsoft.com/office/drawing/2014/main" id="{7E077DC8-334E-9043-AB31-33588163E916}"/>
              </a:ext>
            </a:extLst>
          </p:cNvPr>
          <p:cNvCxnSpPr>
            <a:stCxn id="69" idx="0"/>
          </p:cNvCxnSpPr>
          <p:nvPr/>
        </p:nvCxnSpPr>
        <p:spPr>
          <a:xfrm flipV="1">
            <a:off x="6982799" y="3059207"/>
            <a:ext cx="68031" cy="35715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581">
            <a:extLst>
              <a:ext uri="{FF2B5EF4-FFF2-40B4-BE49-F238E27FC236}">
                <a16:creationId xmlns:a16="http://schemas.microsoft.com/office/drawing/2014/main" id="{281127A8-FCF1-2845-ADBF-C546A4D9FF1E}"/>
              </a:ext>
            </a:extLst>
          </p:cNvPr>
          <p:cNvCxnSpPr>
            <a:stCxn id="77" idx="0"/>
            <a:endCxn id="69" idx="4"/>
          </p:cNvCxnSpPr>
          <p:nvPr/>
        </p:nvCxnSpPr>
        <p:spPr>
          <a:xfrm flipV="1">
            <a:off x="6982799" y="3776365"/>
            <a:ext cx="0" cy="31242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583">
            <a:extLst>
              <a:ext uri="{FF2B5EF4-FFF2-40B4-BE49-F238E27FC236}">
                <a16:creationId xmlns:a16="http://schemas.microsoft.com/office/drawing/2014/main" id="{42F34034-160F-E549-8C33-52EA3F3BD7B5}"/>
              </a:ext>
            </a:extLst>
          </p:cNvPr>
          <p:cNvSpPr/>
          <p:nvPr/>
        </p:nvSpPr>
        <p:spPr>
          <a:xfrm>
            <a:off x="6730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8" name="Rectangle 586">
            <a:extLst>
              <a:ext uri="{FF2B5EF4-FFF2-40B4-BE49-F238E27FC236}">
                <a16:creationId xmlns:a16="http://schemas.microsoft.com/office/drawing/2014/main" id="{F6B27B8F-69ED-E942-B773-2DAC3FB6ACE4}"/>
              </a:ext>
            </a:extLst>
          </p:cNvPr>
          <p:cNvSpPr/>
          <p:nvPr/>
        </p:nvSpPr>
        <p:spPr>
          <a:xfrm>
            <a:off x="5896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9" name="Rectangle 587">
            <a:extLst>
              <a:ext uri="{FF2B5EF4-FFF2-40B4-BE49-F238E27FC236}">
                <a16:creationId xmlns:a16="http://schemas.microsoft.com/office/drawing/2014/main" id="{11CD944A-7C74-6F4B-B4A9-949075BDE969}"/>
              </a:ext>
            </a:extLst>
          </p:cNvPr>
          <p:cNvSpPr/>
          <p:nvPr/>
        </p:nvSpPr>
        <p:spPr>
          <a:xfrm>
            <a:off x="5168958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80" name="Straight Arrow Connector 588">
            <a:extLst>
              <a:ext uri="{FF2B5EF4-FFF2-40B4-BE49-F238E27FC236}">
                <a16:creationId xmlns:a16="http://schemas.microsoft.com/office/drawing/2014/main" id="{F86D0D9F-A72E-2442-9965-24F7C2840FEF}"/>
              </a:ext>
            </a:extLst>
          </p:cNvPr>
          <p:cNvCxnSpPr>
            <a:stCxn id="78" idx="0"/>
            <a:endCxn id="68" idx="4"/>
          </p:cNvCxnSpPr>
          <p:nvPr/>
        </p:nvCxnSpPr>
        <p:spPr>
          <a:xfrm flipV="1">
            <a:off x="6148799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591">
            <a:extLst>
              <a:ext uri="{FF2B5EF4-FFF2-40B4-BE49-F238E27FC236}">
                <a16:creationId xmlns:a16="http://schemas.microsoft.com/office/drawing/2014/main" id="{800C78FD-266A-4C4C-9628-EE629309F30D}"/>
              </a:ext>
            </a:extLst>
          </p:cNvPr>
          <p:cNvCxnSpPr>
            <a:stCxn id="79" idx="0"/>
            <a:endCxn id="67" idx="4"/>
          </p:cNvCxnSpPr>
          <p:nvPr/>
        </p:nvCxnSpPr>
        <p:spPr>
          <a:xfrm flipV="1">
            <a:off x="5420958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595">
            <a:extLst>
              <a:ext uri="{FF2B5EF4-FFF2-40B4-BE49-F238E27FC236}">
                <a16:creationId xmlns:a16="http://schemas.microsoft.com/office/drawing/2014/main" id="{2090CB27-5EA1-F44C-90D2-4C14DE89B4BA}"/>
              </a:ext>
            </a:extLst>
          </p:cNvPr>
          <p:cNvSpPr/>
          <p:nvPr/>
        </p:nvSpPr>
        <p:spPr>
          <a:xfrm>
            <a:off x="4571999" y="2657445"/>
            <a:ext cx="27943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dk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Files  FIFO  Network</a:t>
            </a:r>
            <a:endParaRPr lang="zh-CN" altLang="en-US" sz="2000" dirty="0"/>
          </a:p>
        </p:txBody>
      </p:sp>
      <p:cxnSp>
        <p:nvCxnSpPr>
          <p:cNvPr id="83" name="Straight Arrow Connector 597">
            <a:extLst>
              <a:ext uri="{FF2B5EF4-FFF2-40B4-BE49-F238E27FC236}">
                <a16:creationId xmlns:a16="http://schemas.microsoft.com/office/drawing/2014/main" id="{7D256DB3-E469-994F-A3B4-9DFAADB48E7D}"/>
              </a:ext>
            </a:extLst>
          </p:cNvPr>
          <p:cNvCxnSpPr>
            <a:endCxn id="77" idx="2"/>
          </p:cNvCxnSpPr>
          <p:nvPr/>
        </p:nvCxnSpPr>
        <p:spPr>
          <a:xfrm flipV="1">
            <a:off x="6982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601">
            <a:extLst>
              <a:ext uri="{FF2B5EF4-FFF2-40B4-BE49-F238E27FC236}">
                <a16:creationId xmlns:a16="http://schemas.microsoft.com/office/drawing/2014/main" id="{AAAE0BF6-4992-E241-B602-41A3B8821B6F}"/>
              </a:ext>
            </a:extLst>
          </p:cNvPr>
          <p:cNvSpPr/>
          <p:nvPr/>
        </p:nvSpPr>
        <p:spPr>
          <a:xfrm>
            <a:off x="4896053" y="5219700"/>
            <a:ext cx="2250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Control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5" name="Straight Connector 603">
            <a:extLst>
              <a:ext uri="{FF2B5EF4-FFF2-40B4-BE49-F238E27FC236}">
                <a16:creationId xmlns:a16="http://schemas.microsoft.com/office/drawing/2014/main" id="{254B9897-A586-C246-8B01-6256D9E6DD1E}"/>
              </a:ext>
            </a:extLst>
          </p:cNvPr>
          <p:cNvCxnSpPr/>
          <p:nvPr/>
        </p:nvCxnSpPr>
        <p:spPr>
          <a:xfrm>
            <a:off x="2122850" y="5070188"/>
            <a:ext cx="524350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605">
            <a:extLst>
              <a:ext uri="{FF2B5EF4-FFF2-40B4-BE49-F238E27FC236}">
                <a16:creationId xmlns:a16="http://schemas.microsoft.com/office/drawing/2014/main" id="{839E2030-3902-664F-A6C3-934228C72170}"/>
              </a:ext>
            </a:extLst>
          </p:cNvPr>
          <p:cNvCxnSpPr>
            <a:endCxn id="78" idx="2"/>
          </p:cNvCxnSpPr>
          <p:nvPr/>
        </p:nvCxnSpPr>
        <p:spPr>
          <a:xfrm flipV="1">
            <a:off x="6148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606">
            <a:extLst>
              <a:ext uri="{FF2B5EF4-FFF2-40B4-BE49-F238E27FC236}">
                <a16:creationId xmlns:a16="http://schemas.microsoft.com/office/drawing/2014/main" id="{A1863C2D-4D32-8E4E-BE7B-FF459FF644F5}"/>
              </a:ext>
            </a:extLst>
          </p:cNvPr>
          <p:cNvCxnSpPr>
            <a:endCxn id="79" idx="2"/>
          </p:cNvCxnSpPr>
          <p:nvPr/>
        </p:nvCxnSpPr>
        <p:spPr>
          <a:xfrm flipV="1">
            <a:off x="5420958" y="4592791"/>
            <a:ext cx="0" cy="477398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607">
            <a:extLst>
              <a:ext uri="{FF2B5EF4-FFF2-40B4-BE49-F238E27FC236}">
                <a16:creationId xmlns:a16="http://schemas.microsoft.com/office/drawing/2014/main" id="{C273E7FA-6E55-2948-B843-6522349F97C9}"/>
              </a:ext>
            </a:extLst>
          </p:cNvPr>
          <p:cNvCxnSpPr>
            <a:endCxn id="8" idx="2"/>
          </p:cNvCxnSpPr>
          <p:nvPr/>
        </p:nvCxnSpPr>
        <p:spPr>
          <a:xfrm flipV="1">
            <a:off x="4419982" y="4622573"/>
            <a:ext cx="0" cy="447615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610">
            <a:extLst>
              <a:ext uri="{FF2B5EF4-FFF2-40B4-BE49-F238E27FC236}">
                <a16:creationId xmlns:a16="http://schemas.microsoft.com/office/drawing/2014/main" id="{690738C6-E4E3-7A48-B243-697DB03C1CD5}"/>
              </a:ext>
            </a:extLst>
          </p:cNvPr>
          <p:cNvCxnSpPr>
            <a:endCxn id="60" idx="26"/>
          </p:cNvCxnSpPr>
          <p:nvPr/>
        </p:nvCxnSpPr>
        <p:spPr>
          <a:xfrm flipH="1" flipV="1">
            <a:off x="2545117" y="4753161"/>
            <a:ext cx="4224" cy="31702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622">
            <a:extLst>
              <a:ext uri="{FF2B5EF4-FFF2-40B4-BE49-F238E27FC236}">
                <a16:creationId xmlns:a16="http://schemas.microsoft.com/office/drawing/2014/main" id="{11E00A46-5129-2549-954F-BFC3F97DDD5C}"/>
              </a:ext>
            </a:extLst>
          </p:cNvPr>
          <p:cNvSpPr/>
          <p:nvPr/>
        </p:nvSpPr>
        <p:spPr>
          <a:xfrm>
            <a:off x="1600199" y="2657445"/>
            <a:ext cx="1981199" cy="2610525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Rectangle 623">
            <a:extLst>
              <a:ext uri="{FF2B5EF4-FFF2-40B4-BE49-F238E27FC236}">
                <a16:creationId xmlns:a16="http://schemas.microsoft.com/office/drawing/2014/main" id="{AE835C25-7AEF-2A4C-B107-C53A6AADCF2D}"/>
              </a:ext>
            </a:extLst>
          </p:cNvPr>
          <p:cNvSpPr/>
          <p:nvPr/>
        </p:nvSpPr>
        <p:spPr>
          <a:xfrm>
            <a:off x="1497710" y="2251819"/>
            <a:ext cx="2217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Job Schedule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Rectangle 624">
            <a:extLst>
              <a:ext uri="{FF2B5EF4-FFF2-40B4-BE49-F238E27FC236}">
                <a16:creationId xmlns:a16="http://schemas.microsoft.com/office/drawing/2014/main" id="{70E02A4B-92E7-8D4E-B5FD-91D2DC534E0E}"/>
              </a:ext>
            </a:extLst>
          </p:cNvPr>
          <p:cNvSpPr/>
          <p:nvPr/>
        </p:nvSpPr>
        <p:spPr>
          <a:xfrm>
            <a:off x="2298891" y="4049802"/>
            <a:ext cx="583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JM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89117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2F5C86-D848-7D46-BF49-CC874EB6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Scheduling in job manager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DBCEED-5272-774F-824A-496D8B18A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General scheduling rules</a:t>
            </a:r>
          </a:p>
          <a:p>
            <a:pPr lvl="1"/>
            <a:r>
              <a:rPr kumimoji="1" lang="en" altLang="zh-CN" dirty="0"/>
              <a:t>Vertex can run anywhere once all its inputs are ready</a:t>
            </a:r>
          </a:p>
          <a:p>
            <a:pPr lvl="2"/>
            <a:r>
              <a:rPr kumimoji="1" lang="en" altLang="zh-CN" dirty="0"/>
              <a:t>Prefer executing a vertex near its inputs </a:t>
            </a:r>
            <a:r>
              <a:rPr kumimoji="1" lang="en" altLang="zh-CN" b="1" dirty="0">
                <a:solidFill>
                  <a:srgbClr val="C00000"/>
                </a:solidFill>
              </a:rPr>
              <a:t>(locality)</a:t>
            </a:r>
          </a:p>
          <a:p>
            <a:r>
              <a:rPr kumimoji="1" lang="en" altLang="zh-CN" dirty="0"/>
              <a:t>Fault tolerance</a:t>
            </a:r>
          </a:p>
          <a:p>
            <a:pPr lvl="1"/>
            <a:r>
              <a:rPr kumimoji="1" lang="en" altLang="zh-CN" dirty="0"/>
              <a:t>Vertex </a:t>
            </a:r>
            <a:r>
              <a:rPr kumimoji="1" lang="en" altLang="zh-CN" b="1" dirty="0">
                <a:solidFill>
                  <a:srgbClr val="C00000"/>
                </a:solidFill>
              </a:rPr>
              <a:t>fails</a:t>
            </a:r>
            <a:r>
              <a:rPr kumimoji="1" lang="en" altLang="zh-CN" dirty="0"/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" altLang="zh-CN" dirty="0"/>
              <a:t> run it again</a:t>
            </a:r>
          </a:p>
          <a:p>
            <a:pPr lvl="1"/>
            <a:r>
              <a:rPr kumimoji="1" lang="en" altLang="zh-CN" dirty="0"/>
              <a:t>Vertex’s inputs are gone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" altLang="zh-CN" dirty="0"/>
              <a:t> run upstream vertices again </a:t>
            </a:r>
            <a:r>
              <a:rPr kumimoji="1" lang="en" altLang="zh-CN" b="1" dirty="0">
                <a:solidFill>
                  <a:srgbClr val="C00000"/>
                </a:solidFill>
              </a:rPr>
              <a:t>(recursively)</a:t>
            </a:r>
          </a:p>
          <a:p>
            <a:pPr lvl="1"/>
            <a:r>
              <a:rPr kumimoji="1" lang="en" altLang="zh-CN" dirty="0"/>
              <a:t>Vertex is </a:t>
            </a:r>
            <a:r>
              <a:rPr kumimoji="1" lang="en" altLang="zh-CN" b="1" dirty="0">
                <a:solidFill>
                  <a:srgbClr val="C00000"/>
                </a:solidFill>
              </a:rPr>
              <a:t>slow</a:t>
            </a:r>
            <a:r>
              <a:rPr kumimoji="1" lang="en" altLang="zh-CN" dirty="0"/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" altLang="zh-CN" dirty="0"/>
              <a:t> run another copy elsewhere and use output from whichever finishes </a:t>
            </a:r>
            <a:r>
              <a:rPr kumimoji="1" lang="en" altLang="zh-CN" b="1" dirty="0">
                <a:solidFill>
                  <a:srgbClr val="C00000"/>
                </a:solidFill>
              </a:rPr>
              <a:t>first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357BAA-6188-F44C-8267-5C10F17D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F8D9322-AB62-9140-9416-266F54ED8C12}"/>
              </a:ext>
            </a:extLst>
          </p:cNvPr>
          <p:cNvSpPr/>
          <p:nvPr/>
        </p:nvSpPr>
        <p:spPr>
          <a:xfrm>
            <a:off x="950268" y="4585072"/>
            <a:ext cx="7736532" cy="4001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2238375" indent="-2238375"/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Verdana" pitchFamily="34" charset="0"/>
              </a:rPr>
              <a:t>What if the vertex execution is </a:t>
            </a:r>
            <a:r>
              <a:rPr lang="en-US" altLang="zh-CN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Verdana" pitchFamily="34" charset="0"/>
              </a:rPr>
              <a:t>non-idempotent</a:t>
            </a: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Verdana" pitchFamily="34" charset="0"/>
              </a:rPr>
              <a:t>？</a:t>
            </a:r>
            <a:endParaRPr lang="en-US" altLang="zh-C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1167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BF7C5A-3C70-1D40-AF6A-80C1261E3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" altLang="zh-CN" dirty="0"/>
              <a:t>Dryad proposes the DAG as distributed computing abstraction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E1A71D-7250-9C49-B55D-9F9D8BDD9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" altLang="zh-CN" dirty="0"/>
              <a:t>Created by Microsoft (EuroSys’07)</a:t>
            </a:r>
          </a:p>
          <a:p>
            <a:pPr lvl="1"/>
            <a:r>
              <a:rPr kumimoji="1" lang="en-US" altLang="zh-CN" dirty="0"/>
              <a:t>Authors:</a:t>
            </a:r>
            <a:r>
              <a:rPr kumimoji="1" lang="zh-CN" altLang="en-US" dirty="0"/>
              <a:t> </a:t>
            </a:r>
            <a:r>
              <a:rPr kumimoji="1" lang="en" altLang="zh-CN" dirty="0"/>
              <a:t>Michael </a:t>
            </a:r>
            <a:r>
              <a:rPr kumimoji="1" lang="en" altLang="zh-CN" dirty="0" err="1"/>
              <a:t>Isard</a:t>
            </a:r>
            <a:r>
              <a:rPr kumimoji="1" lang="en" altLang="zh-CN" dirty="0"/>
              <a:t>, Andrew </a:t>
            </a:r>
            <a:r>
              <a:rPr kumimoji="1" lang="en" altLang="zh-CN" dirty="0" err="1"/>
              <a:t>Birrell</a:t>
            </a:r>
            <a:r>
              <a:rPr kumimoji="1" lang="en" altLang="zh-CN" dirty="0"/>
              <a:t>, et al</a:t>
            </a:r>
            <a:r>
              <a:rPr kumimoji="1" lang="en-US" altLang="zh-CN" dirty="0"/>
              <a:t>.</a:t>
            </a:r>
          </a:p>
          <a:p>
            <a:r>
              <a:rPr kumimoji="1" lang="en" altLang="zh-CN" dirty="0"/>
              <a:t>Similar goals as MapReduce</a:t>
            </a:r>
          </a:p>
          <a:p>
            <a:pPr lvl="1"/>
            <a:r>
              <a:rPr kumimoji="1" lang="en" altLang="zh-CN" dirty="0"/>
              <a:t>A </a:t>
            </a:r>
            <a:r>
              <a:rPr kumimoji="1" lang="en" altLang="zh-CN" b="1" dirty="0">
                <a:solidFill>
                  <a:srgbClr val="C00000"/>
                </a:solidFill>
              </a:rPr>
              <a:t>general-purpose</a:t>
            </a:r>
            <a:r>
              <a:rPr kumimoji="1" lang="en" altLang="zh-CN" dirty="0"/>
              <a:t> distributed execution engine for coarse-grain data-parallel applications</a:t>
            </a:r>
          </a:p>
          <a:p>
            <a:pPr lvl="1"/>
            <a:r>
              <a:rPr kumimoji="1" lang="en" altLang="zh-CN" dirty="0"/>
              <a:t>Automatic management of scheduling, distribution, and fault tolerance</a:t>
            </a:r>
          </a:p>
          <a:p>
            <a:r>
              <a:rPr kumimoji="1" lang="en" altLang="zh-CN" dirty="0"/>
              <a:t>But needs application-specific semantic to split the nodes </a:t>
            </a:r>
          </a:p>
          <a:p>
            <a:pPr lvl="1"/>
            <a:r>
              <a:rPr kumimoji="1" lang="en" altLang="zh-CN" dirty="0"/>
              <a:t>Otherwise, the graph fallback to a chain, so there is no parallelism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A little harder than MapReduce, but also hides the distributed execution details 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114D20-9BE9-A54F-B98D-C53B8D360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1223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DryadLINQ Approach to Distributed Data-Parallel Computing - ppt video  online download">
            <a:extLst>
              <a:ext uri="{FF2B5EF4-FFF2-40B4-BE49-F238E27FC236}">
                <a16:creationId xmlns:a16="http://schemas.microsoft.com/office/drawing/2014/main" id="{A9606A72-162E-D447-82AA-48560444D6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0"/>
          <a:stretch/>
        </p:blipFill>
        <p:spPr bwMode="auto">
          <a:xfrm>
            <a:off x="762000" y="718418"/>
            <a:ext cx="7620000" cy="436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77562204-EE19-5943-A2A1-E05815310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DryadLINQ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Dryad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LINQ</a:t>
            </a:r>
            <a:r>
              <a:rPr kumimoji="1" lang="zh-CN" altLang="en-US" dirty="0"/>
              <a:t> </a:t>
            </a:r>
            <a:r>
              <a:rPr kumimoji="1" lang="en-US" altLang="zh-CN" dirty="0"/>
              <a:t>(SQL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332D51-06B1-E34E-AD29-B941B488B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A87D9BE-9F40-F74B-84C0-1824487C259A}"/>
              </a:ext>
            </a:extLst>
          </p:cNvPr>
          <p:cNvSpPr txBox="1"/>
          <p:nvPr/>
        </p:nvSpPr>
        <p:spPr>
          <a:xfrm>
            <a:off x="498376" y="4746026"/>
            <a:ext cx="8147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 dirty="0"/>
              <a:t>More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friendly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traditional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data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programmers: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use</a:t>
            </a:r>
            <a:r>
              <a:rPr kumimoji="1" lang="zh-CN" altLang="en-US" b="0" dirty="0"/>
              <a:t> </a:t>
            </a:r>
            <a:r>
              <a:rPr kumimoji="1" lang="en-US" altLang="zh-CN" dirty="0"/>
              <a:t>LINQ</a:t>
            </a:r>
            <a:r>
              <a:rPr kumimoji="1" lang="zh-CN" altLang="en-US" dirty="0"/>
              <a:t> </a:t>
            </a:r>
            <a:r>
              <a:rPr kumimoji="1" lang="en-US" altLang="zh-CN" dirty="0"/>
              <a:t>(SQL-like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language)</a:t>
            </a:r>
          </a:p>
          <a:p>
            <a:r>
              <a:rPr kumimoji="1" lang="en-US" altLang="zh-CN" dirty="0"/>
              <a:t>-  Hide the generation of a DAG that has high concurrency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4784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74B3A-F9F7-FC4C-B75D-F7D8D7E43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A5723F-8823-F248-BDFD-51AA32A32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17540"/>
            <a:ext cx="9947448" cy="1683404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Sacrifice some architectural </a:t>
            </a:r>
            <a:r>
              <a:rPr kumimoji="1" lang="en" altLang="zh-CN" dirty="0">
                <a:solidFill>
                  <a:srgbClr val="C00000"/>
                </a:solidFill>
              </a:rPr>
              <a:t>simplicity</a:t>
            </a:r>
            <a:r>
              <a:rPr kumimoji="1" lang="en" altLang="zh-CN" b="0" dirty="0"/>
              <a:t> compared with MapReduce system design</a:t>
            </a:r>
          </a:p>
          <a:p>
            <a:r>
              <a:rPr kumimoji="1" lang="en" altLang="zh-CN" b="0" dirty="0"/>
              <a:t>Provide more </a:t>
            </a:r>
            <a:r>
              <a:rPr kumimoji="1" lang="en" altLang="zh-CN" dirty="0">
                <a:solidFill>
                  <a:srgbClr val="C00000"/>
                </a:solidFill>
              </a:rPr>
              <a:t>flexible</a:t>
            </a:r>
            <a:r>
              <a:rPr kumimoji="1" lang="en" altLang="zh-CN" b="0" dirty="0"/>
              <a:t> abstract to developers expressing their code as a </a:t>
            </a:r>
            <a:r>
              <a:rPr kumimoji="1" lang="en" altLang="zh-CN" dirty="0">
                <a:solidFill>
                  <a:srgbClr val="C00000"/>
                </a:solidFill>
              </a:rPr>
              <a:t>DAG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623F5D-DDA6-2640-876F-01EBC5DB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1AF9BD-BF22-AF44-9860-8427FEA10F27}"/>
              </a:ext>
            </a:extLst>
          </p:cNvPr>
          <p:cNvSpPr/>
          <p:nvPr/>
        </p:nvSpPr>
        <p:spPr>
          <a:xfrm>
            <a:off x="1079500" y="1206500"/>
            <a:ext cx="7175500" cy="150284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rIns="30000">
            <a:spAutoFit/>
          </a:bodyPr>
          <a:lstStyle/>
          <a:p>
            <a:pPr marL="223564" indent="-223564"/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Dryad</a:t>
            </a:r>
            <a:r>
              <a:rPr lang="en-US" altLang="zh-CN" sz="2333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lets developers easily create </a:t>
            </a:r>
            <a:r>
              <a:rPr lang="en-US" altLang="zh-CN" sz="21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large-scale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1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distributed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 apps without requiring them to master any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concurrency</a:t>
            </a:r>
            <a:r>
              <a:rPr lang="en-US" altLang="zh-CN" sz="2333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techniques beyond being able to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draw</a:t>
            </a:r>
            <a:r>
              <a:rPr lang="en-US" altLang="zh-CN" sz="2333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a graph of the data </a:t>
            </a:r>
            <a:r>
              <a:rPr lang="en-US" altLang="zh-CN" sz="21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dependencies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 of their algorithms.                    </a:t>
            </a:r>
            <a:r>
              <a:rPr lang="en-US" altLang="zh-CN" sz="2167" i="1" dirty="0">
                <a:solidFill>
                  <a:srgbClr val="4A4800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-- Michael </a:t>
            </a:r>
            <a:r>
              <a:rPr lang="en-US" altLang="zh-CN" sz="2167" i="1" dirty="0" err="1">
                <a:solidFill>
                  <a:srgbClr val="4A4800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Isard</a:t>
            </a:r>
            <a:endParaRPr lang="en-US" altLang="zh-CN" sz="2167" i="1" dirty="0">
              <a:solidFill>
                <a:srgbClr val="4A4800"/>
              </a:solidFill>
              <a:latin typeface="Candar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0040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>
                <a:latin typeface="+mn-lt"/>
              </a:rPr>
              <a:t>How to express AI program to distributed framework? </a:t>
            </a:r>
            <a:br>
              <a:rPr kumimoji="1" lang="en-US" altLang="zh-CN" sz="3600" b="0">
                <a:latin typeface="+mn-lt"/>
              </a:rPr>
            </a:br>
            <a:r>
              <a:rPr kumimoji="1" lang="en-US" altLang="zh-CN" sz="3600" b="0">
                <a:latin typeface="+mn-lt"/>
              </a:rPr>
              <a:t>Dataflow graph!</a:t>
            </a:r>
            <a:endParaRPr kumimoji="1" lang="zh-CN" altLang="en-US" sz="18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03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A3942D-AAD4-3A42-A2F5-8C2284B25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The Language</a:t>
            </a:r>
            <a:r>
              <a:rPr lang="zh-CN" altLang="en-US"/>
              <a:t> </a:t>
            </a:r>
            <a:r>
              <a:rPr lang="en-US" altLang="zh-CN"/>
              <a:t>of AI: Computation Graph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ADA42B-F654-EA4A-860F-CA268C51A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lang="en-US" altLang="zh-CN"/>
              <a:t>Nodes represents the computation (operation)</a:t>
            </a:r>
          </a:p>
          <a:p>
            <a:pPr lvl="1"/>
            <a:r>
              <a:rPr kumimoji="1" lang="en-US" altLang="zh-CN"/>
              <a:t>E.g., Matrix multiplications, </a:t>
            </a:r>
            <a:r>
              <a:rPr kumimoji="1" lang="en-US" altLang="zh-CN" err="1"/>
              <a:t>softmax</a:t>
            </a:r>
            <a:r>
              <a:rPr kumimoji="1" lang="en-US" altLang="zh-CN"/>
              <a:t> operator, activation functions, variables</a:t>
            </a:r>
          </a:p>
          <a:p>
            <a:r>
              <a:rPr kumimoji="1" lang="en-US" altLang="zh-CN"/>
              <a:t>Edge represents the data dependency between operations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DF2684-EC40-2A41-A7F7-72484375C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211C9ACA-9685-2245-B8BE-BDB3CFD3F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044" y="2752729"/>
            <a:ext cx="6465912" cy="234613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350B02B-0C8C-0845-BCEA-83B964304E16}"/>
              </a:ext>
            </a:extLst>
          </p:cNvPr>
          <p:cNvSpPr txBox="1"/>
          <p:nvPr/>
        </p:nvSpPr>
        <p:spPr>
          <a:xfrm>
            <a:off x="2241933" y="4914201"/>
            <a:ext cx="46601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Example: computational Graph for a * b +3 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012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ACE619-12BB-FC41-B372-4779F41B7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Computational Graph Construction by Step</a:t>
            </a:r>
            <a:endParaRPr kumimoji="1" lang="zh-CN" altLang="en-US"/>
          </a:p>
        </p:txBody>
      </p:sp>
      <p:pic>
        <p:nvPicPr>
          <p:cNvPr id="6" name="内容占位符 5" descr="文本&#10;&#10;描述已自动生成">
            <a:extLst>
              <a:ext uri="{FF2B5EF4-FFF2-40B4-BE49-F238E27FC236}">
                <a16:creationId xmlns:a16="http://schemas.microsoft.com/office/drawing/2014/main" id="{16C50A3D-2A5F-6C40-A3AD-A71EA701A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1"/>
          <a:stretch/>
        </p:blipFill>
        <p:spPr>
          <a:xfrm>
            <a:off x="251520" y="1903846"/>
            <a:ext cx="6408712" cy="1157812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8504A3-E105-AF4C-968B-602CF7CC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8" name="图片 7" descr="图示&#10;&#10;描述已自动生成">
            <a:extLst>
              <a:ext uri="{FF2B5EF4-FFF2-40B4-BE49-F238E27FC236}">
                <a16:creationId xmlns:a16="http://schemas.microsoft.com/office/drawing/2014/main" id="{5107555D-530A-1946-AD07-FB76F97C0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2404"/>
            <a:ext cx="9144000" cy="191843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320EDD3-1283-724A-8F6B-ECC9A35880D9}"/>
              </a:ext>
            </a:extLst>
          </p:cNvPr>
          <p:cNvSpPr/>
          <p:nvPr/>
        </p:nvSpPr>
        <p:spPr>
          <a:xfrm>
            <a:off x="3851920" y="3145532"/>
            <a:ext cx="5688632" cy="2151430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B1A452-5999-1FB0-C2CB-58415420D0C0}"/>
              </a:ext>
            </a:extLst>
          </p:cNvPr>
          <p:cNvSpPr txBox="1">
            <a:spLocks/>
          </p:cNvSpPr>
          <p:nvPr/>
        </p:nvSpPr>
        <p:spPr>
          <a:xfrm>
            <a:off x="302840" y="1129308"/>
            <a:ext cx="8229600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Example NN: y = </a:t>
            </a:r>
            <a:r>
              <a:rPr lang="en-US" altLang="zh-CN" err="1"/>
              <a:t>softmax</a:t>
            </a:r>
            <a:r>
              <a:rPr lang="en-US" altLang="zh-CN"/>
              <a:t>(XW) (assuming using </a:t>
            </a:r>
            <a:r>
              <a:rPr lang="en-US" altLang="zh-CN" err="1"/>
              <a:t>Tensorflow</a:t>
            </a:r>
            <a:r>
              <a:rPr lang="en-US" altLang="zh-CN"/>
              <a:t>-like framework)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86928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ACE619-12BB-FC41-B372-4779F41B7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Computational Graph Construction by Step</a:t>
            </a:r>
            <a:endParaRPr kumimoji="1" lang="zh-CN" altLang="en-US"/>
          </a:p>
        </p:txBody>
      </p:sp>
      <p:pic>
        <p:nvPicPr>
          <p:cNvPr id="6" name="内容占位符 5" descr="文本&#10;&#10;描述已自动生成">
            <a:extLst>
              <a:ext uri="{FF2B5EF4-FFF2-40B4-BE49-F238E27FC236}">
                <a16:creationId xmlns:a16="http://schemas.microsoft.com/office/drawing/2014/main" id="{16C50A3D-2A5F-6C40-A3AD-A71EA701A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1"/>
          <a:stretch/>
        </p:blipFill>
        <p:spPr>
          <a:xfrm>
            <a:off x="302840" y="1726355"/>
            <a:ext cx="6408712" cy="1157812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8504A3-E105-AF4C-968B-602CF7CC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8" name="图片 7" descr="图示&#10;&#10;描述已自动生成">
            <a:extLst>
              <a:ext uri="{FF2B5EF4-FFF2-40B4-BE49-F238E27FC236}">
                <a16:creationId xmlns:a16="http://schemas.microsoft.com/office/drawing/2014/main" id="{5107555D-530A-1946-AD07-FB76F97C0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2103"/>
            <a:ext cx="9144000" cy="1918432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B1A452-5999-1FB0-C2CB-58415420D0C0}"/>
              </a:ext>
            </a:extLst>
          </p:cNvPr>
          <p:cNvSpPr txBox="1">
            <a:spLocks/>
          </p:cNvSpPr>
          <p:nvPr/>
        </p:nvSpPr>
        <p:spPr>
          <a:xfrm>
            <a:off x="302840" y="1129308"/>
            <a:ext cx="8229600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Cross-entropy loss: #labels (10)  </a:t>
            </a:r>
            <a:endParaRPr kumimoji="1" lang="zh-CN" altLang="en-US"/>
          </a:p>
        </p:txBody>
      </p:sp>
      <p:pic>
        <p:nvPicPr>
          <p:cNvPr id="5" name="内容占位符 9">
            <a:extLst>
              <a:ext uri="{FF2B5EF4-FFF2-40B4-BE49-F238E27FC236}">
                <a16:creationId xmlns:a16="http://schemas.microsoft.com/office/drawing/2014/main" id="{8FD60995-6A37-431E-6017-A5C49AE45D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33"/>
          <a:stretch/>
        </p:blipFill>
        <p:spPr>
          <a:xfrm>
            <a:off x="266836" y="3055240"/>
            <a:ext cx="8532948" cy="677335"/>
          </a:xfrm>
          <a:prstGeom prst="rect">
            <a:avLst/>
          </a:prstGeom>
        </p:spPr>
      </p:pic>
      <p:pic>
        <p:nvPicPr>
          <p:cNvPr id="11" name="图片 10" descr="图示&#10;&#10;中度可信度描述已自动生成">
            <a:extLst>
              <a:ext uri="{FF2B5EF4-FFF2-40B4-BE49-F238E27FC236}">
                <a16:creationId xmlns:a16="http://schemas.microsoft.com/office/drawing/2014/main" id="{E31ECB58-BAC1-9C40-F01E-086EA868BC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027828"/>
            <a:ext cx="4845224" cy="92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352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DFA13-7470-A44E-8F67-E59E8E86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021688" cy="900442"/>
          </a:xfrm>
        </p:spPr>
        <p:txBody>
          <a:bodyPr/>
          <a:lstStyle/>
          <a:p>
            <a:r>
              <a:rPr kumimoji="1" lang="en-US" altLang="zh-CN"/>
              <a:t>Benefit of computation graph: </a:t>
            </a:r>
            <a:r>
              <a:rPr lang="en-US" altLang="zh-CN"/>
              <a:t>Automatic Differentiation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AF88D6-F995-3C48-BCDB-92197F34A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Basically, based on the chain rules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E9093A-0C47-9543-BF4A-0AF9A488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6" name="图片 5" descr="文本, 信件&#10;&#10;描述已自动生成">
            <a:extLst>
              <a:ext uri="{FF2B5EF4-FFF2-40B4-BE49-F238E27FC236}">
                <a16:creationId xmlns:a16="http://schemas.microsoft.com/office/drawing/2014/main" id="{DB6F963C-C836-5943-9C4A-BBF3F8C91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35" y="1651587"/>
            <a:ext cx="7354529" cy="1965935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2730C40D-4D61-C64B-9123-DF8D0ECAC9DB}"/>
              </a:ext>
            </a:extLst>
          </p:cNvPr>
          <p:cNvGrpSpPr/>
          <p:nvPr/>
        </p:nvGrpSpPr>
        <p:grpSpPr>
          <a:xfrm>
            <a:off x="2379406" y="3943412"/>
            <a:ext cx="629265" cy="491612"/>
            <a:chOff x="1455174" y="4139801"/>
            <a:chExt cx="629265" cy="491612"/>
          </a:xfrm>
        </p:grpSpPr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CF7B54F2-E818-5E48-8E94-7D773DDF2375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12CA48E-AB70-F04C-AD13-FFCC8D74CC68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h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E7A0C9E-3FEC-7341-B2AA-551B31CE8D34}"/>
              </a:ext>
            </a:extLst>
          </p:cNvPr>
          <p:cNvGrpSpPr/>
          <p:nvPr/>
        </p:nvGrpSpPr>
        <p:grpSpPr>
          <a:xfrm>
            <a:off x="3800167" y="3940206"/>
            <a:ext cx="629265" cy="491612"/>
            <a:chOff x="1455174" y="4139801"/>
            <a:chExt cx="629265" cy="491612"/>
          </a:xfrm>
        </p:grpSpPr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3B349C37-29F2-D348-8000-B6FCDB2E1061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C909E3B-621E-9C4F-8DCA-895F7913389E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822C9FE-E4EE-A747-A696-BB61D66D6C09}"/>
              </a:ext>
            </a:extLst>
          </p:cNvPr>
          <p:cNvGrpSpPr/>
          <p:nvPr/>
        </p:nvGrpSpPr>
        <p:grpSpPr>
          <a:xfrm>
            <a:off x="5220928" y="3937000"/>
            <a:ext cx="629265" cy="491612"/>
            <a:chOff x="1455174" y="4139801"/>
            <a:chExt cx="629265" cy="491612"/>
          </a:xfrm>
        </p:grpSpPr>
        <p:sp>
          <p:nvSpPr>
            <p:cNvPr id="16" name="圆角矩形 15">
              <a:extLst>
                <a:ext uri="{FF2B5EF4-FFF2-40B4-BE49-F238E27FC236}">
                  <a16:creationId xmlns:a16="http://schemas.microsoft.com/office/drawing/2014/main" id="{4683408B-4B8A-EB44-873C-25F55143B2E0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4B53FB4-6F91-6041-A6BD-6E3B4E755AD1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</a:t>
              </a:r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84D23F0A-C0B0-4E47-9346-2739214A1F76}"/>
              </a:ext>
            </a:extLst>
          </p:cNvPr>
          <p:cNvSpPr txBox="1"/>
          <p:nvPr/>
        </p:nvSpPr>
        <p:spPr>
          <a:xfrm>
            <a:off x="1496959" y="3998140"/>
            <a:ext cx="324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x</a:t>
            </a:r>
            <a:endParaRPr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018E315-8C8F-CE4A-9BB8-C86A9E917A21}"/>
              </a:ext>
            </a:extLst>
          </p:cNvPr>
          <p:cNvCxnSpPr>
            <a:stCxn id="19" idx="3"/>
          </p:cNvCxnSpPr>
          <p:nvPr/>
        </p:nvCxnSpPr>
        <p:spPr>
          <a:xfrm>
            <a:off x="1821425" y="4182806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11795182-5099-284F-ADD2-5407C1B17D1B}"/>
              </a:ext>
            </a:extLst>
          </p:cNvPr>
          <p:cNvCxnSpPr/>
          <p:nvPr/>
        </p:nvCxnSpPr>
        <p:spPr>
          <a:xfrm>
            <a:off x="3163528" y="4189218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06F04AF5-40BC-FC45-B4D9-0D2B44A38795}"/>
              </a:ext>
            </a:extLst>
          </p:cNvPr>
          <p:cNvCxnSpPr/>
          <p:nvPr/>
        </p:nvCxnSpPr>
        <p:spPr>
          <a:xfrm>
            <a:off x="4571999" y="4189218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22D11BD-FD28-3448-B667-6D053107D459}"/>
              </a:ext>
            </a:extLst>
          </p:cNvPr>
          <p:cNvSpPr txBox="1"/>
          <p:nvPr/>
        </p:nvSpPr>
        <p:spPr>
          <a:xfrm>
            <a:off x="3110109" y="3701646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w1</a:t>
            </a:r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BDF6B15-D653-1F4E-9522-0D35706F9C13}"/>
              </a:ext>
            </a:extLst>
          </p:cNvPr>
          <p:cNvSpPr txBox="1"/>
          <p:nvPr/>
        </p:nvSpPr>
        <p:spPr>
          <a:xfrm>
            <a:off x="4474334" y="3701646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w2</a:t>
            </a:r>
            <a:endParaRPr lang="zh-CN" altLang="en-US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ACC3844B-7748-3D4A-B4F0-E4D0CA301956}"/>
              </a:ext>
            </a:extLst>
          </p:cNvPr>
          <p:cNvCxnSpPr/>
          <p:nvPr/>
        </p:nvCxnSpPr>
        <p:spPr>
          <a:xfrm>
            <a:off x="6012425" y="4165313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539F6CB-E1D0-3A41-938B-F928D09C00AB}"/>
              </a:ext>
            </a:extLst>
          </p:cNvPr>
          <p:cNvSpPr txBox="1"/>
          <p:nvPr/>
        </p:nvSpPr>
        <p:spPr>
          <a:xfrm>
            <a:off x="6548283" y="4004552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3199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DFA13-7470-A44E-8F67-E59E8E86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/>
          <a:lstStyle/>
          <a:p>
            <a:r>
              <a:rPr kumimoji="1" lang="en-US" altLang="zh-CN"/>
              <a:t>Benefit of computation graph: </a:t>
            </a:r>
            <a:r>
              <a:rPr lang="en-US" altLang="zh-CN"/>
              <a:t>Automatic Differentiation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AF88D6-F995-3C48-BCDB-92197F34A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Basically, based on the chain rules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E9093A-0C47-9543-BF4A-0AF9A488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730C40D-4D61-C64B-9123-DF8D0ECAC9DB}"/>
              </a:ext>
            </a:extLst>
          </p:cNvPr>
          <p:cNvGrpSpPr/>
          <p:nvPr/>
        </p:nvGrpSpPr>
        <p:grpSpPr>
          <a:xfrm>
            <a:off x="2379406" y="3943412"/>
            <a:ext cx="629265" cy="491612"/>
            <a:chOff x="1455174" y="4139801"/>
            <a:chExt cx="629265" cy="491612"/>
          </a:xfrm>
        </p:grpSpPr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CF7B54F2-E818-5E48-8E94-7D773DDF2375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12CA48E-AB70-F04C-AD13-FFCC8D74CC68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h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E7A0C9E-3FEC-7341-B2AA-551B31CE8D34}"/>
              </a:ext>
            </a:extLst>
          </p:cNvPr>
          <p:cNvGrpSpPr/>
          <p:nvPr/>
        </p:nvGrpSpPr>
        <p:grpSpPr>
          <a:xfrm>
            <a:off x="3800167" y="3940206"/>
            <a:ext cx="629265" cy="491612"/>
            <a:chOff x="1455174" y="4139801"/>
            <a:chExt cx="629265" cy="491612"/>
          </a:xfrm>
        </p:grpSpPr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3B349C37-29F2-D348-8000-B6FCDB2E1061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C909E3B-621E-9C4F-8DCA-895F7913389E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822C9FE-E4EE-A747-A696-BB61D66D6C09}"/>
              </a:ext>
            </a:extLst>
          </p:cNvPr>
          <p:cNvGrpSpPr/>
          <p:nvPr/>
        </p:nvGrpSpPr>
        <p:grpSpPr>
          <a:xfrm>
            <a:off x="5220928" y="3937000"/>
            <a:ext cx="629265" cy="491612"/>
            <a:chOff x="1455174" y="4139801"/>
            <a:chExt cx="629265" cy="491612"/>
          </a:xfrm>
        </p:grpSpPr>
        <p:sp>
          <p:nvSpPr>
            <p:cNvPr id="16" name="圆角矩形 15">
              <a:extLst>
                <a:ext uri="{FF2B5EF4-FFF2-40B4-BE49-F238E27FC236}">
                  <a16:creationId xmlns:a16="http://schemas.microsoft.com/office/drawing/2014/main" id="{4683408B-4B8A-EB44-873C-25F55143B2E0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4B53FB4-6F91-6041-A6BD-6E3B4E755AD1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</a:t>
              </a:r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84D23F0A-C0B0-4E47-9346-2739214A1F76}"/>
              </a:ext>
            </a:extLst>
          </p:cNvPr>
          <p:cNvSpPr txBox="1"/>
          <p:nvPr/>
        </p:nvSpPr>
        <p:spPr>
          <a:xfrm>
            <a:off x="1496959" y="3998140"/>
            <a:ext cx="324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x</a:t>
            </a:r>
            <a:endParaRPr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018E315-8C8F-CE4A-9BB8-C86A9E917A21}"/>
              </a:ext>
            </a:extLst>
          </p:cNvPr>
          <p:cNvCxnSpPr>
            <a:stCxn id="19" idx="3"/>
          </p:cNvCxnSpPr>
          <p:nvPr/>
        </p:nvCxnSpPr>
        <p:spPr>
          <a:xfrm>
            <a:off x="1821425" y="4182806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11795182-5099-284F-ADD2-5407C1B17D1B}"/>
              </a:ext>
            </a:extLst>
          </p:cNvPr>
          <p:cNvCxnSpPr/>
          <p:nvPr/>
        </p:nvCxnSpPr>
        <p:spPr>
          <a:xfrm>
            <a:off x="3163528" y="4189218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06F04AF5-40BC-FC45-B4D9-0D2B44A38795}"/>
              </a:ext>
            </a:extLst>
          </p:cNvPr>
          <p:cNvCxnSpPr/>
          <p:nvPr/>
        </p:nvCxnSpPr>
        <p:spPr>
          <a:xfrm>
            <a:off x="4571999" y="4189218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22D11BD-FD28-3448-B667-6D053107D459}"/>
              </a:ext>
            </a:extLst>
          </p:cNvPr>
          <p:cNvSpPr txBox="1"/>
          <p:nvPr/>
        </p:nvSpPr>
        <p:spPr>
          <a:xfrm>
            <a:off x="3175819" y="3701646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w1</a:t>
            </a:r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BDF6B15-D653-1F4E-9522-0D35706F9C13}"/>
              </a:ext>
            </a:extLst>
          </p:cNvPr>
          <p:cNvSpPr txBox="1"/>
          <p:nvPr/>
        </p:nvSpPr>
        <p:spPr>
          <a:xfrm>
            <a:off x="4540044" y="3701646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w2</a:t>
            </a:r>
            <a:endParaRPr lang="zh-CN" altLang="en-US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ACC3844B-7748-3D4A-B4F0-E4D0CA301956}"/>
              </a:ext>
            </a:extLst>
          </p:cNvPr>
          <p:cNvCxnSpPr/>
          <p:nvPr/>
        </p:nvCxnSpPr>
        <p:spPr>
          <a:xfrm>
            <a:off x="6012425" y="4165313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539F6CB-E1D0-3A41-938B-F928D09C00AB}"/>
              </a:ext>
            </a:extLst>
          </p:cNvPr>
          <p:cNvSpPr txBox="1"/>
          <p:nvPr/>
        </p:nvSpPr>
        <p:spPr>
          <a:xfrm>
            <a:off x="6553200" y="3943412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y</a:t>
            </a:r>
            <a:endParaRPr lang="zh-CN" altLang="en-US"/>
          </a:p>
        </p:txBody>
      </p:sp>
      <p:pic>
        <p:nvPicPr>
          <p:cNvPr id="8" name="图片 7" descr="文本, 信件&#10;&#10;描述已自动生成">
            <a:extLst>
              <a:ext uri="{FF2B5EF4-FFF2-40B4-BE49-F238E27FC236}">
                <a16:creationId xmlns:a16="http://schemas.microsoft.com/office/drawing/2014/main" id="{62F27A79-4B7E-7D4A-9AFD-F71BAF4D9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75060"/>
            <a:ext cx="8229600" cy="1161023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AF2C7E57-0C60-D948-8EB7-B790C482A9D3}"/>
              </a:ext>
            </a:extLst>
          </p:cNvPr>
          <p:cNvGrpSpPr/>
          <p:nvPr/>
        </p:nvGrpSpPr>
        <p:grpSpPr>
          <a:xfrm>
            <a:off x="5220927" y="4792978"/>
            <a:ext cx="742336" cy="491612"/>
            <a:chOff x="1455174" y="4139801"/>
            <a:chExt cx="742336" cy="491612"/>
          </a:xfrm>
        </p:grpSpPr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914B8225-2405-3D43-9476-3B29BF4BCC34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CDDBD47-BC44-7E4B-B0A2-EA2A5A7F859E}"/>
                </a:ext>
              </a:extLst>
            </p:cNvPr>
            <p:cNvSpPr txBox="1"/>
            <p:nvPr/>
          </p:nvSpPr>
          <p:spPr>
            <a:xfrm>
              <a:off x="1573160" y="4211216"/>
              <a:ext cx="6243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df</a:t>
              </a:r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ABE6B2AF-1651-7A49-8484-1806AC006022}"/>
              </a:ext>
            </a:extLst>
          </p:cNvPr>
          <p:cNvGrpSpPr/>
          <p:nvPr/>
        </p:nvGrpSpPr>
        <p:grpSpPr>
          <a:xfrm>
            <a:off x="3800167" y="4792364"/>
            <a:ext cx="742336" cy="491612"/>
            <a:chOff x="1455174" y="4139801"/>
            <a:chExt cx="742336" cy="491612"/>
          </a:xfrm>
        </p:grpSpPr>
        <p:sp>
          <p:nvSpPr>
            <p:cNvPr id="32" name="圆角矩形 31">
              <a:extLst>
                <a:ext uri="{FF2B5EF4-FFF2-40B4-BE49-F238E27FC236}">
                  <a16:creationId xmlns:a16="http://schemas.microsoft.com/office/drawing/2014/main" id="{CF4FF98E-9B86-4448-9A20-49FA93130BEF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FCD44F4B-B3F6-8548-AF2D-0E28B2C764B2}"/>
                </a:ext>
              </a:extLst>
            </p:cNvPr>
            <p:cNvSpPr txBox="1"/>
            <p:nvPr/>
          </p:nvSpPr>
          <p:spPr>
            <a:xfrm>
              <a:off x="1573160" y="4211216"/>
              <a:ext cx="6243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dg</a:t>
              </a:r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29E4C43-734B-6A41-B651-B2ECD2D7DBC1}"/>
              </a:ext>
            </a:extLst>
          </p:cNvPr>
          <p:cNvGrpSpPr/>
          <p:nvPr/>
        </p:nvGrpSpPr>
        <p:grpSpPr>
          <a:xfrm>
            <a:off x="2379406" y="4793813"/>
            <a:ext cx="742336" cy="491612"/>
            <a:chOff x="1455174" y="4139801"/>
            <a:chExt cx="742336" cy="491612"/>
          </a:xfrm>
        </p:grpSpPr>
        <p:sp>
          <p:nvSpPr>
            <p:cNvPr id="35" name="圆角矩形 34">
              <a:extLst>
                <a:ext uri="{FF2B5EF4-FFF2-40B4-BE49-F238E27FC236}">
                  <a16:creationId xmlns:a16="http://schemas.microsoft.com/office/drawing/2014/main" id="{06B761F9-F09D-A143-B49D-F5AD3CA247A3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C2073EF-1240-9C4D-9E0B-2031EF9AFA3A}"/>
                </a:ext>
              </a:extLst>
            </p:cNvPr>
            <p:cNvSpPr txBox="1"/>
            <p:nvPr/>
          </p:nvSpPr>
          <p:spPr>
            <a:xfrm>
              <a:off x="1573160" y="4211216"/>
              <a:ext cx="6243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dh</a:t>
              </a:r>
              <a:endParaRPr lang="zh-CN" altLang="en-US"/>
            </a:p>
          </p:txBody>
        </p:sp>
      </p:grp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BBCF7082-C3C4-A144-993B-A13F5F14ED7B}"/>
              </a:ext>
            </a:extLst>
          </p:cNvPr>
          <p:cNvCxnSpPr/>
          <p:nvPr/>
        </p:nvCxnSpPr>
        <p:spPr>
          <a:xfrm>
            <a:off x="4619931" y="5048445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C2666ED2-1D50-B64F-99B8-DBCBF11BFB74}"/>
              </a:ext>
            </a:extLst>
          </p:cNvPr>
          <p:cNvCxnSpPr/>
          <p:nvPr/>
        </p:nvCxnSpPr>
        <p:spPr>
          <a:xfrm>
            <a:off x="3163528" y="5048445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66EB4835-DF87-0248-8316-0A914974A1D4}"/>
              </a:ext>
            </a:extLst>
          </p:cNvPr>
          <p:cNvCxnSpPr/>
          <p:nvPr/>
        </p:nvCxnSpPr>
        <p:spPr>
          <a:xfrm>
            <a:off x="1596511" y="5077522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EBB183EE-7888-4645-918F-260E7D38EE53}"/>
              </a:ext>
            </a:extLst>
          </p:cNvPr>
          <p:cNvSpPr/>
          <p:nvPr/>
        </p:nvSpPr>
        <p:spPr>
          <a:xfrm>
            <a:off x="903383" y="4612390"/>
            <a:ext cx="5649817" cy="952115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C585F67E-3AA7-FB49-99DD-1CC6DC5AA6E4}"/>
              </a:ext>
            </a:extLst>
          </p:cNvPr>
          <p:cNvGrpSpPr/>
          <p:nvPr/>
        </p:nvGrpSpPr>
        <p:grpSpPr>
          <a:xfrm>
            <a:off x="6345716" y="3227200"/>
            <a:ext cx="4660134" cy="910744"/>
            <a:chOff x="6345716" y="3227200"/>
            <a:chExt cx="4660134" cy="910744"/>
          </a:xfrm>
        </p:grpSpPr>
        <p:sp>
          <p:nvSpPr>
            <p:cNvPr id="18" name="圆角矩形标注 17">
              <a:extLst>
                <a:ext uri="{FF2B5EF4-FFF2-40B4-BE49-F238E27FC236}">
                  <a16:creationId xmlns:a16="http://schemas.microsoft.com/office/drawing/2014/main" id="{568F636B-F8F7-9544-976B-8136110ABC2D}"/>
                </a:ext>
              </a:extLst>
            </p:cNvPr>
            <p:cNvSpPr/>
            <p:nvPr/>
          </p:nvSpPr>
          <p:spPr>
            <a:xfrm>
              <a:off x="6345716" y="3227200"/>
              <a:ext cx="2082188" cy="910744"/>
            </a:xfrm>
            <a:prstGeom prst="wedgeRoundRectCallout">
              <a:avLst>
                <a:gd name="adj1" fmla="val -49934"/>
                <a:gd name="adj2" fmla="val 89112"/>
                <a:gd name="adj3" fmla="val 16667"/>
              </a:avLst>
            </a:prstGeom>
            <a:solidFill>
              <a:schemeClr val="bg1"/>
            </a:solidFill>
            <a:ln w="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32FEA0A-A8FB-2E47-BB7C-0FEA2D527A79}"/>
                </a:ext>
              </a:extLst>
            </p:cNvPr>
            <p:cNvSpPr txBox="1"/>
            <p:nvPr/>
          </p:nvSpPr>
          <p:spPr>
            <a:xfrm>
              <a:off x="6345716" y="3356550"/>
              <a:ext cx="466013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So they are called </a:t>
              </a:r>
            </a:p>
            <a:p>
              <a:r>
                <a:rPr kumimoji="1" lang="en-US" altLang="zh-CN"/>
                <a:t>the backward pass</a:t>
              </a:r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884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B030C90-83A0-D44E-9EBF-237C2B251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696" y="3049863"/>
            <a:ext cx="9144000" cy="226119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43DFA13-7470-A44E-8F67-E59E8E86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949680" cy="900442"/>
          </a:xfrm>
        </p:spPr>
        <p:txBody>
          <a:bodyPr/>
          <a:lstStyle/>
          <a:p>
            <a:r>
              <a:rPr kumimoji="1" lang="en-US" altLang="zh-CN"/>
              <a:t>Benefit of computation graph: </a:t>
            </a:r>
            <a:r>
              <a:rPr lang="en-US" altLang="zh-CN"/>
              <a:t>Automatic Differentiation</a:t>
            </a:r>
            <a:endParaRPr kumimoji="1" lang="zh-CN" altLang="en-US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A0A8441C-D1EE-6844-A23D-0EFD76C59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95" b="21375"/>
          <a:stretch/>
        </p:blipFill>
        <p:spPr>
          <a:xfrm>
            <a:off x="422504" y="2857500"/>
            <a:ext cx="8229600" cy="288032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E9093A-0C47-9543-BF4A-0AF9A488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7D3031D-E976-4143-B62B-FFF6AB3EA72F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Based on the computation graph, we can easily compute the derivative</a:t>
            </a:r>
          </a:p>
          <a:p>
            <a:pPr lvl="1"/>
            <a:r>
              <a:rPr kumimoji="1" lang="en-US" altLang="zh-CN"/>
              <a:t>Assumes each operator (node) has a corresponding </a:t>
            </a:r>
            <a:r>
              <a:rPr lang="en-US" altLang="zh-CN"/>
              <a:t>derivative implementation</a:t>
            </a:r>
          </a:p>
          <a:p>
            <a:pPr lvl="1"/>
            <a:r>
              <a:rPr lang="en-US" altLang="zh-CN"/>
              <a:t>We can trivially combine them together with the chain rule </a:t>
            </a:r>
          </a:p>
          <a:p>
            <a:pPr lvl="1"/>
            <a:endParaRPr lang="en-US" altLang="zh-CN"/>
          </a:p>
          <a:p>
            <a:pPr lvl="1"/>
            <a:endParaRPr kumimoji="1" lang="en-US" altLang="zh-CN"/>
          </a:p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090608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23F5C2-8E0F-E84D-89C1-E6775A739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Another benefit: </a:t>
            </a:r>
            <a:r>
              <a:rPr lang="en-US" altLang="zh-CN"/>
              <a:t>tame heterogeneous hardware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2C563C-CCF1-3147-9ECB-EF9513D99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Hardware accelerators to accelerate AI computations </a:t>
            </a:r>
          </a:p>
          <a:p>
            <a:pPr lvl="1"/>
            <a:r>
              <a:rPr kumimoji="1" lang="en-US" altLang="zh-CN"/>
              <a:t>E.g., GPU, TPU, NPU</a:t>
            </a:r>
          </a:p>
          <a:p>
            <a:pPr lvl="1"/>
            <a:r>
              <a:rPr kumimoji="1" lang="en-US" altLang="zh-CN"/>
              <a:t>Non-trivial to program! (Recall the previous lecture, e.g., CUDA)</a:t>
            </a:r>
          </a:p>
          <a:p>
            <a:r>
              <a:rPr kumimoji="1" lang="en-US" altLang="zh-CN"/>
              <a:t>What we have an operator implemented in a specific hardware? </a:t>
            </a:r>
          </a:p>
          <a:p>
            <a:pPr lvl="1"/>
            <a:r>
              <a:rPr kumimoji="1" lang="en-US" altLang="zh-CN"/>
              <a:t>Can trivially run our computation graph on these hardware </a:t>
            </a:r>
          </a:p>
          <a:p>
            <a:pPr lvl="2"/>
            <a:r>
              <a:rPr kumimoji="1" lang="en-US" altLang="zh-CN" sz="1800"/>
              <a:t>E.g., using a compiler such as TVM </a:t>
            </a:r>
            <a:endParaRPr kumimoji="1" lang="zh-CN" altLang="en-US" sz="180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900F10-E06A-F346-9695-563D40785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pic>
        <p:nvPicPr>
          <p:cNvPr id="6" name="图片 5" descr="白色的游戏机&#10;&#10;低可信度描述已自动生成">
            <a:extLst>
              <a:ext uri="{FF2B5EF4-FFF2-40B4-BE49-F238E27FC236}">
                <a16:creationId xmlns:a16="http://schemas.microsoft.com/office/drawing/2014/main" id="{69D75CE8-DDE7-504E-BE74-23BFAAFF2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751725"/>
            <a:ext cx="4770276" cy="173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516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6D66F7-5A06-2AA4-F7F6-D626FCC93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One thing to note: graph fusion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383FD3-4763-E785-6519-5F514A94F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/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3B3A5D86-63EE-7F54-E9A8-22EF01665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360" y="2291162"/>
            <a:ext cx="9144000" cy="1918432"/>
          </a:xfrm>
          <a:prstGeom prst="rect">
            <a:avLst/>
          </a:prstGeom>
        </p:spPr>
      </p:pic>
      <p:sp>
        <p:nvSpPr>
          <p:cNvPr id="6" name="下箭头 5">
            <a:extLst>
              <a:ext uri="{FF2B5EF4-FFF2-40B4-BE49-F238E27FC236}">
                <a16:creationId xmlns:a16="http://schemas.microsoft.com/office/drawing/2014/main" id="{2C3E271F-DCD1-BD26-B977-B315F0E40DAC}"/>
              </a:ext>
            </a:extLst>
          </p:cNvPr>
          <p:cNvSpPr/>
          <p:nvPr/>
        </p:nvSpPr>
        <p:spPr>
          <a:xfrm>
            <a:off x="3985592" y="3597239"/>
            <a:ext cx="864096" cy="706470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011E632-54AF-AF4E-772B-6F8A449B4BF2}"/>
              </a:ext>
            </a:extLst>
          </p:cNvPr>
          <p:cNvSpPr/>
          <p:nvPr/>
        </p:nvSpPr>
        <p:spPr>
          <a:xfrm>
            <a:off x="3131840" y="4482434"/>
            <a:ext cx="2160240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1900D45-A513-3DC4-AEA6-CAA5C92157EB}"/>
              </a:ext>
            </a:extLst>
          </p:cNvPr>
          <p:cNvSpPr txBox="1"/>
          <p:nvPr/>
        </p:nvSpPr>
        <p:spPr>
          <a:xfrm>
            <a:off x="3228702" y="4612753"/>
            <a:ext cx="2097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Softmax-matmult</a:t>
            </a:r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3CE2C11-5877-1753-B777-722591870E85}"/>
              </a:ext>
            </a:extLst>
          </p:cNvPr>
          <p:cNvSpPr/>
          <p:nvPr/>
        </p:nvSpPr>
        <p:spPr>
          <a:xfrm>
            <a:off x="6128831" y="4482434"/>
            <a:ext cx="2160240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BC44D3-1ED3-1DA3-525A-D72306581EF5}"/>
              </a:ext>
            </a:extLst>
          </p:cNvPr>
          <p:cNvSpPr txBox="1"/>
          <p:nvPr/>
        </p:nvSpPr>
        <p:spPr>
          <a:xfrm>
            <a:off x="6372200" y="4599045"/>
            <a:ext cx="2097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Cross_entropy</a:t>
            </a:r>
            <a:endParaRPr lang="zh-CN" altLang="en-US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5243EBED-9FB8-C94D-6F64-1ED23BCF10F4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5325800" y="4790624"/>
            <a:ext cx="803031" cy="6795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600EB28E-E0BF-1F3A-72D7-81B094725F53}"/>
              </a:ext>
            </a:extLst>
          </p:cNvPr>
          <p:cNvSpPr/>
          <p:nvPr/>
        </p:nvSpPr>
        <p:spPr>
          <a:xfrm>
            <a:off x="1187624" y="4081636"/>
            <a:ext cx="556440" cy="424938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24589B2-E6AF-0EBF-F2AB-C5AFA68BD7CA}"/>
              </a:ext>
            </a:extLst>
          </p:cNvPr>
          <p:cNvSpPr txBox="1"/>
          <p:nvPr/>
        </p:nvSpPr>
        <p:spPr>
          <a:xfrm>
            <a:off x="1277736" y="4116444"/>
            <a:ext cx="556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</a:t>
            </a:r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FEAF179-6BE1-629B-673D-F50085573F17}"/>
              </a:ext>
            </a:extLst>
          </p:cNvPr>
          <p:cNvSpPr/>
          <p:nvPr/>
        </p:nvSpPr>
        <p:spPr>
          <a:xfrm>
            <a:off x="1187624" y="4945732"/>
            <a:ext cx="556440" cy="424938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AA819-7AB1-E92C-0E9E-0F5E4FA6E4ED}"/>
              </a:ext>
            </a:extLst>
          </p:cNvPr>
          <p:cNvSpPr txBox="1"/>
          <p:nvPr/>
        </p:nvSpPr>
        <p:spPr>
          <a:xfrm>
            <a:off x="1277736" y="5001338"/>
            <a:ext cx="556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x</a:t>
            </a:r>
            <a:endParaRPr lang="zh-CN" altLang="en-US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14E63188-E313-B456-A804-B56D5A1116A4}"/>
              </a:ext>
            </a:extLst>
          </p:cNvPr>
          <p:cNvCxnSpPr>
            <a:stCxn id="15" idx="3"/>
          </p:cNvCxnSpPr>
          <p:nvPr/>
        </p:nvCxnSpPr>
        <p:spPr>
          <a:xfrm>
            <a:off x="1834177" y="4301110"/>
            <a:ext cx="1153647" cy="48951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4736BB16-D58D-4EEF-D240-F3317D59CEBC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1834177" y="4980540"/>
            <a:ext cx="1153647" cy="20546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D74274-9F2B-FB9E-58AA-F449EBA86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07883"/>
          </a:xfrm>
        </p:spPr>
        <p:txBody>
          <a:bodyPr/>
          <a:lstStyle/>
          <a:p>
            <a:r>
              <a:rPr kumimoji="1" lang="en-US" altLang="zh-CN"/>
              <a:t>We can fuse multiple graph nodes to form a larger node</a:t>
            </a:r>
          </a:p>
          <a:p>
            <a:pPr lvl="1"/>
            <a:r>
              <a:rPr kumimoji="1" lang="en-US" altLang="zh-CN"/>
              <a:t>Benefit: reduce communications </a:t>
            </a:r>
          </a:p>
          <a:p>
            <a:pPr lvl="2"/>
            <a:r>
              <a:rPr kumimoji="1" lang="en-US" altLang="zh-CN" sz="1800"/>
              <a:t>Both internal (within a device) &amp; cross-node (distributed) </a:t>
            </a:r>
          </a:p>
        </p:txBody>
      </p:sp>
    </p:spTree>
    <p:extLst>
      <p:ext uri="{BB962C8B-B14F-4D97-AF65-F5344CB8AC3E}">
        <p14:creationId xmlns:p14="http://schemas.microsoft.com/office/powerpoint/2010/main" val="39080780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>
                <a:latin typeface="+mn-lt"/>
              </a:rPr>
              <a:t>Distributed training</a:t>
            </a:r>
            <a:endParaRPr kumimoji="1" lang="zh-CN" altLang="en-US" sz="18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172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E798BC-6F4F-8822-EE67-6FBA42651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we need distributed training? Scaling low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07B177-80C7-0E4D-F5C3-20B710109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Massive data needed (the larger, the better)</a:t>
            </a:r>
          </a:p>
          <a:p>
            <a:r>
              <a:rPr kumimoji="1" lang="en-US" altLang="zh-CN" dirty="0"/>
              <a:t>Massive model needed (the larger, the better) </a:t>
            </a:r>
          </a:p>
          <a:p>
            <a:r>
              <a:rPr kumimoji="1" lang="en-US" altLang="zh-CN" dirty="0"/>
              <a:t>Massive computation power needed 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A1473C-035D-5813-A7C1-C06638A4E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B76E49A-2A78-88E4-B1B3-5492E0558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5" y="2685148"/>
            <a:ext cx="8566172" cy="261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377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0BFB-A138-4744-9D66-27A8C178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Ideal Metric of Success for Efficient Training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FC7981-DF37-744C-AE97-95DBBCF8EEEB}"/>
              </a:ext>
            </a:extLst>
          </p:cNvPr>
          <p:cNvGrpSpPr/>
          <p:nvPr/>
        </p:nvGrpSpPr>
        <p:grpSpPr>
          <a:xfrm>
            <a:off x="3688353" y="2133899"/>
            <a:ext cx="1972850" cy="1230683"/>
            <a:chOff x="4352794" y="2404997"/>
            <a:chExt cx="2630466" cy="164091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753D97-3AA6-1E42-BF58-97479C648BF4}"/>
                </a:ext>
              </a:extLst>
            </p:cNvPr>
            <p:cNvSpPr txBox="1"/>
            <p:nvPr/>
          </p:nvSpPr>
          <p:spPr>
            <a:xfrm>
              <a:off x="4647982" y="2404997"/>
              <a:ext cx="2120666" cy="150913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/>
                <a:t>“Learning”</a:t>
              </a:r>
              <a:br>
                <a:rPr lang="en-US" sz="2400"/>
              </a:br>
              <a:r>
                <a:rPr lang="en-US" sz="2400"/>
                <a:t>Record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DAD3F44-B87D-4E48-A7B3-83A74761F62E}"/>
                </a:ext>
              </a:extLst>
            </p:cNvPr>
            <p:cNvCxnSpPr/>
            <p:nvPr/>
          </p:nvCxnSpPr>
          <p:spPr>
            <a:xfrm>
              <a:off x="4659682" y="3219189"/>
              <a:ext cx="20793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Double Bracket 8">
              <a:extLst>
                <a:ext uri="{FF2B5EF4-FFF2-40B4-BE49-F238E27FC236}">
                  <a16:creationId xmlns:a16="http://schemas.microsoft.com/office/drawing/2014/main" id="{78FF54FE-5DFB-504A-A3CE-9AB85E4A8779}"/>
                </a:ext>
              </a:extLst>
            </p:cNvPr>
            <p:cNvSpPr/>
            <p:nvPr/>
          </p:nvSpPr>
          <p:spPr>
            <a:xfrm>
              <a:off x="4352794" y="2404997"/>
              <a:ext cx="2630466" cy="1640910"/>
            </a:xfrm>
            <a:prstGeom prst="bracketPair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181E8E-7D5C-BC42-932B-67175259F804}"/>
              </a:ext>
            </a:extLst>
          </p:cNvPr>
          <p:cNvGrpSpPr/>
          <p:nvPr/>
        </p:nvGrpSpPr>
        <p:grpSpPr>
          <a:xfrm>
            <a:off x="6712470" y="2133899"/>
            <a:ext cx="1972850" cy="1230683"/>
            <a:chOff x="8741695" y="2404997"/>
            <a:chExt cx="2630466" cy="164091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8DB0138-64C2-8445-856F-E669FDEC5CE1}"/>
                </a:ext>
              </a:extLst>
            </p:cNvPr>
            <p:cNvSpPr txBox="1"/>
            <p:nvPr/>
          </p:nvSpPr>
          <p:spPr>
            <a:xfrm>
              <a:off x="9237047" y="2404997"/>
              <a:ext cx="1639766" cy="150913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/>
                <a:t>Record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/>
                <a:t>Second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BCFFA31-7D52-0649-8712-1038FD2B6824}"/>
                </a:ext>
              </a:extLst>
            </p:cNvPr>
            <p:cNvCxnSpPr/>
            <p:nvPr/>
          </p:nvCxnSpPr>
          <p:spPr>
            <a:xfrm>
              <a:off x="9020827" y="3196225"/>
              <a:ext cx="20793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Double Bracket 9">
              <a:extLst>
                <a:ext uri="{FF2B5EF4-FFF2-40B4-BE49-F238E27FC236}">
                  <a16:creationId xmlns:a16="http://schemas.microsoft.com/office/drawing/2014/main" id="{E58E5B6C-20FC-5A48-ADBC-15B01E3577CD}"/>
                </a:ext>
              </a:extLst>
            </p:cNvPr>
            <p:cNvSpPr/>
            <p:nvPr/>
          </p:nvSpPr>
          <p:spPr>
            <a:xfrm>
              <a:off x="8741695" y="2404997"/>
              <a:ext cx="2630466" cy="1640910"/>
            </a:xfrm>
            <a:prstGeom prst="bracketPair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E7A90DB-7031-584E-BB26-AA788C5C8ED4}"/>
              </a:ext>
            </a:extLst>
          </p:cNvPr>
          <p:cNvSpPr txBox="1"/>
          <p:nvPr/>
        </p:nvSpPr>
        <p:spPr>
          <a:xfrm>
            <a:off x="6034630" y="2506867"/>
            <a:ext cx="357790" cy="5078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2700"/>
              <a:t>x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5997D0-4A99-CF44-9756-25EE8F2F16CE}"/>
              </a:ext>
            </a:extLst>
          </p:cNvPr>
          <p:cNvGrpSpPr/>
          <p:nvPr/>
        </p:nvGrpSpPr>
        <p:grpSpPr>
          <a:xfrm>
            <a:off x="619753" y="2133899"/>
            <a:ext cx="1972850" cy="1230683"/>
            <a:chOff x="31315" y="2430049"/>
            <a:chExt cx="2630466" cy="164091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1D103A-CC16-8944-A987-0CF85C34D70C}"/>
                </a:ext>
              </a:extLst>
            </p:cNvPr>
            <p:cNvSpPr txBox="1"/>
            <p:nvPr/>
          </p:nvSpPr>
          <p:spPr>
            <a:xfrm>
              <a:off x="326499" y="2430049"/>
              <a:ext cx="2120666" cy="150913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/>
                <a:t>“Learning”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/>
                <a:t>Second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A6D503B-DDB6-BA42-A71F-52765CCC113E}"/>
                </a:ext>
              </a:extLst>
            </p:cNvPr>
            <p:cNvCxnSpPr/>
            <p:nvPr/>
          </p:nvCxnSpPr>
          <p:spPr>
            <a:xfrm>
              <a:off x="338203" y="3244241"/>
              <a:ext cx="20793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Double Bracket 13">
              <a:extLst>
                <a:ext uri="{FF2B5EF4-FFF2-40B4-BE49-F238E27FC236}">
                  <a16:creationId xmlns:a16="http://schemas.microsoft.com/office/drawing/2014/main" id="{BE323F8A-9795-0348-B229-20256C6CEAF6}"/>
                </a:ext>
              </a:extLst>
            </p:cNvPr>
            <p:cNvSpPr/>
            <p:nvPr/>
          </p:nvSpPr>
          <p:spPr>
            <a:xfrm>
              <a:off x="31315" y="2430049"/>
              <a:ext cx="2630466" cy="1640910"/>
            </a:xfrm>
            <a:prstGeom prst="bracketPair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5013F08-8D2B-A844-944C-711CFFA139FF}"/>
              </a:ext>
            </a:extLst>
          </p:cNvPr>
          <p:cNvSpPr txBox="1"/>
          <p:nvPr/>
        </p:nvSpPr>
        <p:spPr>
          <a:xfrm>
            <a:off x="2966031" y="2506867"/>
            <a:ext cx="386644" cy="5078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2700"/>
              <a:t>=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F73322-A8A1-AC4D-B3EF-B1219F1867DF}"/>
              </a:ext>
            </a:extLst>
          </p:cNvPr>
          <p:cNvSpPr txBox="1"/>
          <p:nvPr/>
        </p:nvSpPr>
        <p:spPr>
          <a:xfrm>
            <a:off x="3429640" y="3451855"/>
            <a:ext cx="2550699" cy="106182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100" i="1">
                <a:solidFill>
                  <a:schemeClr val="accent2"/>
                </a:solidFill>
              </a:rPr>
              <a:t>Convergence</a:t>
            </a:r>
          </a:p>
          <a:p>
            <a:pPr algn="ctr"/>
            <a:r>
              <a:rPr lang="en-US" sz="2100" b="1">
                <a:solidFill>
                  <a:schemeClr val="accent2"/>
                </a:solidFill>
              </a:rPr>
              <a:t>Machine Learning </a:t>
            </a:r>
          </a:p>
          <a:p>
            <a:pPr algn="ctr"/>
            <a:r>
              <a:rPr lang="en-US" sz="2100">
                <a:solidFill>
                  <a:schemeClr val="accent2"/>
                </a:solidFill>
              </a:rPr>
              <a:t>Property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E494A1-B1BD-C84D-83D0-07D6AB9C9834}"/>
              </a:ext>
            </a:extLst>
          </p:cNvPr>
          <p:cNvSpPr txBox="1"/>
          <p:nvPr/>
        </p:nvSpPr>
        <p:spPr>
          <a:xfrm>
            <a:off x="6919675" y="3451855"/>
            <a:ext cx="1558440" cy="106182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en-US" sz="2100" i="1">
                <a:solidFill>
                  <a:schemeClr val="accent5"/>
                </a:solidFill>
              </a:rPr>
              <a:t>Throughput</a:t>
            </a:r>
            <a:endParaRPr lang="en-US" sz="2100">
              <a:solidFill>
                <a:schemeClr val="accent5"/>
              </a:solidFill>
            </a:endParaRPr>
          </a:p>
          <a:p>
            <a:pPr algn="ctr"/>
            <a:r>
              <a:rPr lang="en-US" sz="2100" b="1">
                <a:solidFill>
                  <a:schemeClr val="accent5"/>
                </a:solidFill>
              </a:rPr>
              <a:t>System</a:t>
            </a:r>
          </a:p>
          <a:p>
            <a:pPr algn="ctr"/>
            <a:r>
              <a:rPr lang="en-US" sz="2100">
                <a:solidFill>
                  <a:schemeClr val="accent5"/>
                </a:solidFill>
              </a:rPr>
              <a:t>Property</a:t>
            </a:r>
          </a:p>
        </p:txBody>
      </p:sp>
    </p:spTree>
    <p:extLst>
      <p:ext uri="{BB962C8B-B14F-4D97-AF65-F5344CB8AC3E}">
        <p14:creationId xmlns:p14="http://schemas.microsoft.com/office/powerpoint/2010/main" val="14978404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625BE2-F170-CDB1-896A-BD5F39FC1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Review: Stochastic Gradient Descent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E18384-2ADA-0BFA-3075-69943A78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/>
          </a:p>
        </p:txBody>
      </p:sp>
      <p:cxnSp>
        <p:nvCxnSpPr>
          <p:cNvPr id="5" name="Shape 1228">
            <a:extLst>
              <a:ext uri="{FF2B5EF4-FFF2-40B4-BE49-F238E27FC236}">
                <a16:creationId xmlns:a16="http://schemas.microsoft.com/office/drawing/2014/main" id="{A309D9D3-196C-259F-AF5E-3D43A22C03ED}"/>
              </a:ext>
            </a:extLst>
          </p:cNvPr>
          <p:cNvCxnSpPr>
            <a:cxnSpLocks/>
          </p:cNvCxnSpPr>
          <p:nvPr/>
        </p:nvCxnSpPr>
        <p:spPr>
          <a:xfrm flipV="1">
            <a:off x="5372100" y="2515976"/>
            <a:ext cx="901043" cy="606422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triangle" w="lg" len="lg"/>
          </a:ln>
        </p:spPr>
      </p:cxnSp>
      <p:sp>
        <p:nvSpPr>
          <p:cNvPr id="6" name="Shape 1229">
            <a:extLst>
              <a:ext uri="{FF2B5EF4-FFF2-40B4-BE49-F238E27FC236}">
                <a16:creationId xmlns:a16="http://schemas.microsoft.com/office/drawing/2014/main" id="{B98FC76A-7F3F-2F64-ED0C-DD70CC707587}"/>
              </a:ext>
            </a:extLst>
          </p:cNvPr>
          <p:cNvSpPr txBox="1"/>
          <p:nvPr/>
        </p:nvSpPr>
        <p:spPr>
          <a:xfrm>
            <a:off x="4045735" y="3181984"/>
            <a:ext cx="1907204" cy="5468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algn="ctr" defTabSz="685800">
              <a:buClr>
                <a:srgbClr val="003C71"/>
              </a:buClr>
              <a:buSzPct val="25000"/>
              <a:defRPr/>
            </a:pPr>
            <a:r>
              <a:rPr lang="en-US" sz="2100" kern="0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Learning rate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3636AC8D-BD38-D7E2-AC0D-A7C91A2B6CD5}"/>
              </a:ext>
            </a:extLst>
          </p:cNvPr>
          <p:cNvSpPr txBox="1"/>
          <p:nvPr/>
        </p:nvSpPr>
        <p:spPr>
          <a:xfrm>
            <a:off x="3813240" y="3828883"/>
            <a:ext cx="5106236" cy="1287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Two key elements:</a:t>
            </a:r>
          </a:p>
          <a:p>
            <a:pPr marL="257175" indent="-257175" defTabSz="6858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computed gradient: the direction</a:t>
            </a:r>
          </a:p>
          <a:p>
            <a:pPr marL="257175" indent="-257175" defTabSz="6858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learning rate: how big a step do we take?</a:t>
            </a:r>
          </a:p>
        </p:txBody>
      </p:sp>
      <p:sp>
        <p:nvSpPr>
          <p:cNvPr id="8" name="Right Brace 5">
            <a:extLst>
              <a:ext uri="{FF2B5EF4-FFF2-40B4-BE49-F238E27FC236}">
                <a16:creationId xmlns:a16="http://schemas.microsoft.com/office/drawing/2014/main" id="{91117E4B-1654-791D-4254-649A91D61468}"/>
              </a:ext>
            </a:extLst>
          </p:cNvPr>
          <p:cNvSpPr/>
          <p:nvPr/>
        </p:nvSpPr>
        <p:spPr>
          <a:xfrm rot="5400000">
            <a:off x="7143395" y="2096241"/>
            <a:ext cx="216863" cy="1835453"/>
          </a:xfrm>
          <a:prstGeom prst="rightBrace">
            <a:avLst>
              <a:gd name="adj1" fmla="val 8333"/>
              <a:gd name="adj2" fmla="val 5402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buClr>
                <a:srgbClr val="000000"/>
              </a:buClr>
              <a:defRPr/>
            </a:pPr>
            <a:endParaRPr lang="en-US" sz="105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9" name="Picture 23">
            <a:extLst>
              <a:ext uri="{FF2B5EF4-FFF2-40B4-BE49-F238E27FC236}">
                <a16:creationId xmlns:a16="http://schemas.microsoft.com/office/drawing/2014/main" id="{71729EBE-E32C-8C51-C733-4E3CA09647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880"/>
          <a:stretch/>
        </p:blipFill>
        <p:spPr>
          <a:xfrm>
            <a:off x="791627" y="1248255"/>
            <a:ext cx="2509902" cy="790355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6E738765-37AB-78B2-E082-A29FD3148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25" y="2247530"/>
            <a:ext cx="3356039" cy="2592123"/>
          </a:xfrm>
          <a:prstGeom prst="rect">
            <a:avLst/>
          </a:prstGeom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55B0357D-AB93-7591-6EEE-8AE1E8730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611" y="1075012"/>
            <a:ext cx="3599762" cy="811106"/>
          </a:xfrm>
          <a:prstGeom prst="rect">
            <a:avLst/>
          </a:prstGeom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17BC2CED-DCF1-DF5C-ABDB-1027F23C9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7442" y="3226220"/>
            <a:ext cx="514350" cy="257175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5A2AC2AF-C9BC-60EA-8B7B-5CDE92137F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4473" y="1926798"/>
            <a:ext cx="3356039" cy="87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72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625BE2-F170-CDB1-896A-BD5F39FC1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Stochastic Gradient Descent into computation graph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E18384-2ADA-0BFA-3075-69943A78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/>
          </a:p>
        </p:txBody>
      </p:sp>
      <p:cxnSp>
        <p:nvCxnSpPr>
          <p:cNvPr id="5" name="Shape 1228">
            <a:extLst>
              <a:ext uri="{FF2B5EF4-FFF2-40B4-BE49-F238E27FC236}">
                <a16:creationId xmlns:a16="http://schemas.microsoft.com/office/drawing/2014/main" id="{A309D9D3-196C-259F-AF5E-3D43A22C03ED}"/>
              </a:ext>
            </a:extLst>
          </p:cNvPr>
          <p:cNvCxnSpPr>
            <a:cxnSpLocks/>
          </p:cNvCxnSpPr>
          <p:nvPr/>
        </p:nvCxnSpPr>
        <p:spPr>
          <a:xfrm flipV="1">
            <a:off x="1201510" y="3822387"/>
            <a:ext cx="901043" cy="606422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triangle" w="lg" len="lg"/>
          </a:ln>
        </p:spPr>
      </p:cxnSp>
      <p:sp>
        <p:nvSpPr>
          <p:cNvPr id="8" name="Right Brace 5">
            <a:extLst>
              <a:ext uri="{FF2B5EF4-FFF2-40B4-BE49-F238E27FC236}">
                <a16:creationId xmlns:a16="http://schemas.microsoft.com/office/drawing/2014/main" id="{91117E4B-1654-791D-4254-649A91D61468}"/>
              </a:ext>
            </a:extLst>
          </p:cNvPr>
          <p:cNvSpPr/>
          <p:nvPr/>
        </p:nvSpPr>
        <p:spPr>
          <a:xfrm rot="5400000">
            <a:off x="2972805" y="3402652"/>
            <a:ext cx="216863" cy="1835453"/>
          </a:xfrm>
          <a:prstGeom prst="rightBrace">
            <a:avLst>
              <a:gd name="adj1" fmla="val 8333"/>
              <a:gd name="adj2" fmla="val 5402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buClr>
                <a:srgbClr val="000000"/>
              </a:buClr>
              <a:defRPr/>
            </a:pPr>
            <a:endParaRPr lang="en-US" sz="105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11" name="Picture 12">
            <a:extLst>
              <a:ext uri="{FF2B5EF4-FFF2-40B4-BE49-F238E27FC236}">
                <a16:creationId xmlns:a16="http://schemas.microsoft.com/office/drawing/2014/main" id="{55B0357D-AB93-7591-6EEE-8AE1E8730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21" y="2381423"/>
            <a:ext cx="3599762" cy="811106"/>
          </a:xfrm>
          <a:prstGeom prst="rect">
            <a:avLst/>
          </a:prstGeom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17BC2CED-DCF1-DF5C-ABDB-1027F23C9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852" y="4532631"/>
            <a:ext cx="514350" cy="257175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5A2AC2AF-C9BC-60EA-8B7B-5CDE92137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83" y="3233209"/>
            <a:ext cx="3356039" cy="870085"/>
          </a:xfrm>
          <a:prstGeom prst="rect">
            <a:avLst/>
          </a:prstGeom>
        </p:spPr>
      </p:pic>
      <p:sp>
        <p:nvSpPr>
          <p:cNvPr id="3" name="Shape 1229">
            <a:extLst>
              <a:ext uri="{FF2B5EF4-FFF2-40B4-BE49-F238E27FC236}">
                <a16:creationId xmlns:a16="http://schemas.microsoft.com/office/drawing/2014/main" id="{50C1893B-6F8E-1D7C-185B-19A5209FE5C3}"/>
              </a:ext>
            </a:extLst>
          </p:cNvPr>
          <p:cNvSpPr txBox="1"/>
          <p:nvPr/>
        </p:nvSpPr>
        <p:spPr>
          <a:xfrm>
            <a:off x="-113468" y="4614920"/>
            <a:ext cx="1907204" cy="54683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algn="ctr" defTabSz="685800">
              <a:buClr>
                <a:srgbClr val="003C71"/>
              </a:buClr>
              <a:buSzPct val="25000"/>
              <a:defRPr/>
            </a:pPr>
            <a:r>
              <a:rPr lang="en-US" sz="1600" kern="0">
                <a:solidFill>
                  <a:srgbClr val="003C71"/>
                </a:solidFill>
                <a:latin typeface="Arial"/>
                <a:ea typeface="Arial"/>
                <a:cs typeface="Arial"/>
                <a:sym typeface="Arial"/>
              </a:rPr>
              <a:t>Learning rate</a:t>
            </a:r>
          </a:p>
        </p:txBody>
      </p:sp>
      <p:sp>
        <p:nvSpPr>
          <p:cNvPr id="14" name="下箭头 13">
            <a:extLst>
              <a:ext uri="{FF2B5EF4-FFF2-40B4-BE49-F238E27FC236}">
                <a16:creationId xmlns:a16="http://schemas.microsoft.com/office/drawing/2014/main" id="{4AAD8B51-65EE-AE64-ADCD-E3EC063BE64B}"/>
              </a:ext>
            </a:extLst>
          </p:cNvPr>
          <p:cNvSpPr/>
          <p:nvPr/>
        </p:nvSpPr>
        <p:spPr>
          <a:xfrm rot="16200000">
            <a:off x="4391566" y="2867593"/>
            <a:ext cx="864096" cy="706470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A8956B3-6E9C-D110-8CDA-735BCD87E476}"/>
              </a:ext>
            </a:extLst>
          </p:cNvPr>
          <p:cNvGrpSpPr/>
          <p:nvPr/>
        </p:nvGrpSpPr>
        <p:grpSpPr>
          <a:xfrm>
            <a:off x="6117108" y="2431448"/>
            <a:ext cx="1368152" cy="616380"/>
            <a:chOff x="7884368" y="1584003"/>
            <a:chExt cx="1368152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8E392C0-B16B-530D-A91E-B7787FA767F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C4280B1-5723-C25B-6E5A-BA9B6479E145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1A3957C-F51E-9C0C-0688-4E7DDC6DBD2A}"/>
              </a:ext>
            </a:extLst>
          </p:cNvPr>
          <p:cNvCxnSpPr>
            <a:cxnSpLocks/>
          </p:cNvCxnSpPr>
          <p:nvPr/>
        </p:nvCxnSpPr>
        <p:spPr>
          <a:xfrm>
            <a:off x="6801184" y="304782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976E4EF-D09D-9A4D-36D9-156792D237D5}"/>
              </a:ext>
            </a:extLst>
          </p:cNvPr>
          <p:cNvGrpSpPr/>
          <p:nvPr/>
        </p:nvGrpSpPr>
        <p:grpSpPr>
          <a:xfrm>
            <a:off x="5796136" y="1305016"/>
            <a:ext cx="629816" cy="616380"/>
            <a:chOff x="7884368" y="1584003"/>
            <a:chExt cx="629816" cy="616380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32D240F5-35EF-1420-6C9F-080926E28867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7E0E04F-3FDF-33DE-4850-E8AA2F47DF5C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77949125-022B-D684-718D-14251CD2C074}"/>
              </a:ext>
            </a:extLst>
          </p:cNvPr>
          <p:cNvGrpSpPr/>
          <p:nvPr/>
        </p:nvGrpSpPr>
        <p:grpSpPr>
          <a:xfrm>
            <a:off x="6655891" y="1305016"/>
            <a:ext cx="629816" cy="616380"/>
            <a:chOff x="7884368" y="1584003"/>
            <a:chExt cx="629816" cy="616380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3F8F9D2E-1A3B-0331-4A2D-2E02DA82B605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E06BEA1-98C4-E421-BFD5-7BDD6E438B77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/>
            </a:p>
          </p:txBody>
        </p:sp>
      </p:grp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72314237-8839-587B-E4CC-01F6CE4AF53D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6086828" y="1921396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88828069-C1ED-DAB7-E5A5-B36AB6C5881A}"/>
              </a:ext>
            </a:extLst>
          </p:cNvPr>
          <p:cNvCxnSpPr>
            <a:cxnSpLocks/>
            <a:stCxn id="34" idx="2"/>
            <a:endCxn id="15" idx="0"/>
          </p:cNvCxnSpPr>
          <p:nvPr/>
        </p:nvCxnSpPr>
        <p:spPr>
          <a:xfrm flipH="1">
            <a:off x="6746924" y="1921396"/>
            <a:ext cx="199659" cy="5100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C8EB0D9-3511-3BD3-B664-419E3B022ABB}"/>
              </a:ext>
            </a:extLst>
          </p:cNvPr>
          <p:cNvGrpSpPr/>
          <p:nvPr/>
        </p:nvGrpSpPr>
        <p:grpSpPr>
          <a:xfrm>
            <a:off x="6132348" y="3658193"/>
            <a:ext cx="1463983" cy="616380"/>
            <a:chOff x="7884367" y="1584003"/>
            <a:chExt cx="1463983" cy="616380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C65F0929-3CDF-C7E4-A8BA-A743DE7CEFCE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9758D130-894E-FCC8-AFAE-31F79E089070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640C6EDC-4BE4-8F26-02EC-385BBD5400DE}"/>
              </a:ext>
            </a:extLst>
          </p:cNvPr>
          <p:cNvGrpSpPr/>
          <p:nvPr/>
        </p:nvGrpSpPr>
        <p:grpSpPr>
          <a:xfrm>
            <a:off x="7620000" y="1307295"/>
            <a:ext cx="629816" cy="616380"/>
            <a:chOff x="7884368" y="1584003"/>
            <a:chExt cx="629816" cy="616380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2136B23E-46C7-B2F4-AF27-173A094640D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A19382A-D025-3E5C-BA4D-11066D211C33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89C8B163-12BB-38AE-E14D-E609995F43A5}"/>
              </a:ext>
            </a:extLst>
          </p:cNvPr>
          <p:cNvCxnSpPr>
            <a:cxnSpLocks/>
            <a:stCxn id="47" idx="2"/>
          </p:cNvCxnSpPr>
          <p:nvPr/>
        </p:nvCxnSpPr>
        <p:spPr>
          <a:xfrm flipH="1">
            <a:off x="7376740" y="1923675"/>
            <a:ext cx="533952" cy="50777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3B975C70-314F-F8E6-A4B2-A35146612FF7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6864340" y="4274573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1">
            <a:extLst>
              <a:ext uri="{FF2B5EF4-FFF2-40B4-BE49-F238E27FC236}">
                <a16:creationId xmlns:a16="http://schemas.microsoft.com/office/drawing/2014/main" id="{424DDBD1-B131-0F0A-BAFE-B69E07CB0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745" y="4864799"/>
            <a:ext cx="514350" cy="257175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596F0F73-E4F7-42D0-C175-EB718BA27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07883"/>
          </a:xfrm>
        </p:spPr>
        <p:txBody>
          <a:bodyPr/>
          <a:lstStyle/>
          <a:p>
            <a:r>
              <a:rPr kumimoji="1" lang="en-US" altLang="zh-CN"/>
              <a:t>X: input features </a:t>
            </a:r>
          </a:p>
          <a:p>
            <a:r>
              <a:rPr kumimoji="1" lang="en-US" altLang="zh-CN"/>
              <a:t>Y: labels in supervised learning </a:t>
            </a:r>
          </a:p>
        </p:txBody>
      </p:sp>
    </p:spTree>
    <p:extLst>
      <p:ext uri="{BB962C8B-B14F-4D97-AF65-F5344CB8AC3E}">
        <p14:creationId xmlns:p14="http://schemas.microsoft.com/office/powerpoint/2010/main" val="6165397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Pseudocode for </a:t>
            </a:r>
            <a:r>
              <a:rPr kumimoji="1" lang="en-US" altLang="zh-CN"/>
              <a:t>Stochastic Gradient Descent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913284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execute on a master</a:t>
            </a:r>
          </a:p>
          <a:p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/>
              <a:t>     </a:t>
            </a:r>
            <a:endParaRPr kumimoji="1" lang="zh-CN" altLang="en-US" sz="220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692508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1913268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1913268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692507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597789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597789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1174021-4AEE-AC24-62B2-E62508A51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698" y="1208191"/>
            <a:ext cx="2187468" cy="33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406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79F80-6673-634D-8165-0E38CE061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Stochastic Gradient Descent in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5456F-2AA6-6B49-9820-CFD5151FA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002" y="1672708"/>
            <a:ext cx="2200993" cy="1508013"/>
          </a:xfrm>
        </p:spPr>
        <p:txBody>
          <a:bodyPr>
            <a:normAutofit/>
          </a:bodyPr>
          <a:lstStyle/>
          <a:p>
            <a:pPr marL="10715"/>
            <a:r>
              <a:rPr lang="en-US" sz="1500" kern="0">
                <a:solidFill>
                  <a:sysClr val="windowText" lastClr="000000"/>
                </a:solidFill>
              </a:rPr>
              <a:t>In every iteration of SGD we load a random mini-batch of training data and compute the gradient. 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BE1DBDF-A5F2-BC45-8DED-7F632BECCA49}"/>
              </a:ext>
            </a:extLst>
          </p:cNvPr>
          <p:cNvGrpSpPr/>
          <p:nvPr/>
        </p:nvGrpSpPr>
        <p:grpSpPr>
          <a:xfrm>
            <a:off x="2741550" y="1242543"/>
            <a:ext cx="3035914" cy="3648616"/>
            <a:chOff x="3307058" y="1308380"/>
            <a:chExt cx="4047885" cy="4864821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76E3B0EB-555C-8042-96D5-FB29C6E87A0D}"/>
                </a:ext>
              </a:extLst>
            </p:cNvPr>
            <p:cNvGrpSpPr/>
            <p:nvPr/>
          </p:nvGrpSpPr>
          <p:grpSpPr>
            <a:xfrm>
              <a:off x="6617533" y="1942006"/>
              <a:ext cx="737410" cy="4231194"/>
              <a:chOff x="964223" y="1316978"/>
              <a:chExt cx="1272240" cy="4313712"/>
            </a:xfrm>
          </p:grpSpPr>
          <p:sp>
            <p:nvSpPr>
              <p:cNvPr id="121" name="Rounded Rectangle 120">
                <a:extLst>
                  <a:ext uri="{FF2B5EF4-FFF2-40B4-BE49-F238E27FC236}">
                    <a16:creationId xmlns:a16="http://schemas.microsoft.com/office/drawing/2014/main" id="{03E3185A-237F-4543-B958-A1D62531B8C4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</a:t>
                </a:r>
              </a:p>
            </p:txBody>
          </p:sp>
          <p:sp>
            <p:nvSpPr>
              <p:cNvPr id="122" name="Down Arrow 121">
                <a:extLst>
                  <a:ext uri="{FF2B5EF4-FFF2-40B4-BE49-F238E27FC236}">
                    <a16:creationId xmlns:a16="http://schemas.microsoft.com/office/drawing/2014/main" id="{C45750A0-9839-0D4A-9E55-6D2CF80AEEAE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58573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F89D2024-DF31-D948-83E8-D8E643C04F6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124" name="Can 123">
                <a:extLst>
                  <a:ext uri="{FF2B5EF4-FFF2-40B4-BE49-F238E27FC236}">
                    <a16:creationId xmlns:a16="http://schemas.microsoft.com/office/drawing/2014/main" id="{69AE6FC5-7BDA-B744-93F0-1D16520A87A8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125" name="Rounded Rectangle 124">
                <a:extLst>
                  <a:ext uri="{FF2B5EF4-FFF2-40B4-BE49-F238E27FC236}">
                    <a16:creationId xmlns:a16="http://schemas.microsoft.com/office/drawing/2014/main" id="{8C0D3F7E-3C88-E749-A37A-33977554A8B5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26" name="Rounded Rectangle 125">
                <a:extLst>
                  <a:ext uri="{FF2B5EF4-FFF2-40B4-BE49-F238E27FC236}">
                    <a16:creationId xmlns:a16="http://schemas.microsoft.com/office/drawing/2014/main" id="{BFB59E4D-6E33-8D48-8615-B43360D1EECE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E82AF53-1828-C442-B155-F3B585972F5E}"/>
                </a:ext>
              </a:extLst>
            </p:cNvPr>
            <p:cNvGrpSpPr/>
            <p:nvPr/>
          </p:nvGrpSpPr>
          <p:grpSpPr>
            <a:xfrm>
              <a:off x="3307058" y="2879718"/>
              <a:ext cx="1209261" cy="1802045"/>
              <a:chOff x="211924" y="3350754"/>
              <a:chExt cx="1371072" cy="1969010"/>
            </a:xfrm>
          </p:grpSpPr>
          <p:sp>
            <p:nvSpPr>
              <p:cNvPr id="84" name="Can 83">
                <a:extLst>
                  <a:ext uri="{FF2B5EF4-FFF2-40B4-BE49-F238E27FC236}">
                    <a16:creationId xmlns:a16="http://schemas.microsoft.com/office/drawing/2014/main" id="{D17D49BB-5BFC-2746-B79E-BCF77B36ED95}"/>
                  </a:ext>
                </a:extLst>
              </p:cNvPr>
              <p:cNvSpPr/>
              <p:nvPr/>
            </p:nvSpPr>
            <p:spPr>
              <a:xfrm>
                <a:off x="211924" y="3350754"/>
                <a:ext cx="1371072" cy="1969010"/>
              </a:xfrm>
              <a:prstGeom prst="can">
                <a:avLst/>
              </a:prstGeom>
              <a:solidFill>
                <a:srgbClr val="4F81BD">
                  <a:alpha val="66000"/>
                </a:srgb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0D5C1B9-EE81-4340-9DF5-74363D662378}"/>
                  </a:ext>
                </a:extLst>
              </p:cNvPr>
              <p:cNvGrpSpPr/>
              <p:nvPr/>
            </p:nvGrpSpPr>
            <p:grpSpPr>
              <a:xfrm>
                <a:off x="361215" y="3786589"/>
                <a:ext cx="1038205" cy="1405529"/>
                <a:chOff x="975345" y="2403231"/>
                <a:chExt cx="2285382" cy="1770249"/>
              </a:xfrm>
            </p:grpSpPr>
            <p:pic>
              <p:nvPicPr>
                <p:cNvPr id="88" name="Picture 87">
                  <a:extLst>
                    <a:ext uri="{FF2B5EF4-FFF2-40B4-BE49-F238E27FC236}">
                      <a16:creationId xmlns:a16="http://schemas.microsoft.com/office/drawing/2014/main" id="{60459BE2-07A3-ED43-9A45-4F65E80F6F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0802" y="2431594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89" name="Picture 88">
                  <a:extLst>
                    <a:ext uri="{FF2B5EF4-FFF2-40B4-BE49-F238E27FC236}">
                      <a16:creationId xmlns:a16="http://schemas.microsoft.com/office/drawing/2014/main" id="{6C2D3059-FE25-784D-94BB-6F477262A6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7643" y="2403231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90" name="Picture 89">
                  <a:extLst>
                    <a:ext uri="{FF2B5EF4-FFF2-40B4-BE49-F238E27FC236}">
                      <a16:creationId xmlns:a16="http://schemas.microsoft.com/office/drawing/2014/main" id="{834B5277-806A-5D42-9BF8-89A9DDBF74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77720" y="3416086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91" name="Picture 90">
                  <a:extLst>
                    <a:ext uri="{FF2B5EF4-FFF2-40B4-BE49-F238E27FC236}">
                      <a16:creationId xmlns:a16="http://schemas.microsoft.com/office/drawing/2014/main" id="{9E6BD23E-045C-5A44-9F8C-77E2444F8B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03288" y="2897318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92" name="Picture 91">
                  <a:extLst>
                    <a:ext uri="{FF2B5EF4-FFF2-40B4-BE49-F238E27FC236}">
                      <a16:creationId xmlns:a16="http://schemas.microsoft.com/office/drawing/2014/main" id="{5E75575B-15B7-D64D-864C-AA38C7674E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9801" y="3233406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93" name="Picture 92">
                  <a:extLst>
                    <a:ext uri="{FF2B5EF4-FFF2-40B4-BE49-F238E27FC236}">
                      <a16:creationId xmlns:a16="http://schemas.microsoft.com/office/drawing/2014/main" id="{6A894DED-38A7-634D-AB2D-603F1689BF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41883" y="3703954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94" name="Picture 93">
                  <a:extLst>
                    <a:ext uri="{FF2B5EF4-FFF2-40B4-BE49-F238E27FC236}">
                      <a16:creationId xmlns:a16="http://schemas.microsoft.com/office/drawing/2014/main" id="{627C30AF-3A61-8642-ACD6-9C79AA0B5D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55523" y="3703954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95" name="Picture 94">
                  <a:extLst>
                    <a:ext uri="{FF2B5EF4-FFF2-40B4-BE49-F238E27FC236}">
                      <a16:creationId xmlns:a16="http://schemas.microsoft.com/office/drawing/2014/main" id="{78BBF493-EE14-C14C-B626-DB154D945E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52713" y="2815196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96" name="Picture 95">
                  <a:extLst>
                    <a:ext uri="{FF2B5EF4-FFF2-40B4-BE49-F238E27FC236}">
                      <a16:creationId xmlns:a16="http://schemas.microsoft.com/office/drawing/2014/main" id="{10214F5B-AE88-D54E-A43E-44BD5E8833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88653" y="2413379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id="{43253E23-CF9E-B444-B813-F34EE5886A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74882" y="2975510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98" name="Picture 97">
                  <a:extLst>
                    <a:ext uri="{FF2B5EF4-FFF2-40B4-BE49-F238E27FC236}">
                      <a16:creationId xmlns:a16="http://schemas.microsoft.com/office/drawing/2014/main" id="{AE80860B-BCD2-EA41-9D7E-5728C37FDD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93433" y="3176095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99" name="Picture 98">
                  <a:extLst>
                    <a:ext uri="{FF2B5EF4-FFF2-40B4-BE49-F238E27FC236}">
                      <a16:creationId xmlns:a16="http://schemas.microsoft.com/office/drawing/2014/main" id="{EF894211-511D-264D-A653-6968BE2064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20705" y="3503527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00" name="Picture 99">
                  <a:extLst>
                    <a:ext uri="{FF2B5EF4-FFF2-40B4-BE49-F238E27FC236}">
                      <a16:creationId xmlns:a16="http://schemas.microsoft.com/office/drawing/2014/main" id="{7895FCCD-7641-E746-B218-F37565EDD6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82034" y="2658630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01" name="Picture 100">
                  <a:extLst>
                    <a:ext uri="{FF2B5EF4-FFF2-40B4-BE49-F238E27FC236}">
                      <a16:creationId xmlns:a16="http://schemas.microsoft.com/office/drawing/2014/main" id="{D3B0D2EB-C86D-F847-BB99-84FDA03BFB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5345" y="2843308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02" name="Picture 101">
                  <a:extLst>
                    <a:ext uri="{FF2B5EF4-FFF2-40B4-BE49-F238E27FC236}">
                      <a16:creationId xmlns:a16="http://schemas.microsoft.com/office/drawing/2014/main" id="{60B2BC30-A627-EC48-BA8B-78981E723B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3123" y="3210908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03" name="Picture 102">
                  <a:extLst>
                    <a:ext uri="{FF2B5EF4-FFF2-40B4-BE49-F238E27FC236}">
                      <a16:creationId xmlns:a16="http://schemas.microsoft.com/office/drawing/2014/main" id="{6A039EC3-1681-AB48-ADEA-5835E9455A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1347" y="2524802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04" name="Picture 103">
                  <a:extLst>
                    <a:ext uri="{FF2B5EF4-FFF2-40B4-BE49-F238E27FC236}">
                      <a16:creationId xmlns:a16="http://schemas.microsoft.com/office/drawing/2014/main" id="{1C512FAD-3113-994C-875F-CB312C57D1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16662" y="2474295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05" name="Picture 104">
                  <a:extLst>
                    <a:ext uri="{FF2B5EF4-FFF2-40B4-BE49-F238E27FC236}">
                      <a16:creationId xmlns:a16="http://schemas.microsoft.com/office/drawing/2014/main" id="{76F8AFF0-AE94-DC42-A0DD-069D31D508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43604" y="2427792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06" name="Picture 105">
                  <a:extLst>
                    <a:ext uri="{FF2B5EF4-FFF2-40B4-BE49-F238E27FC236}">
                      <a16:creationId xmlns:a16="http://schemas.microsoft.com/office/drawing/2014/main" id="{7A33EE23-2AD1-7149-B017-FB1CD56003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28602" y="2769343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07" name="Picture 106">
                  <a:extLst>
                    <a:ext uri="{FF2B5EF4-FFF2-40B4-BE49-F238E27FC236}">
                      <a16:creationId xmlns:a16="http://schemas.microsoft.com/office/drawing/2014/main" id="{23E7B146-0E08-1648-8B38-8B78BB01D5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73493" y="3620869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08" name="Picture 107">
                  <a:extLst>
                    <a:ext uri="{FF2B5EF4-FFF2-40B4-BE49-F238E27FC236}">
                      <a16:creationId xmlns:a16="http://schemas.microsoft.com/office/drawing/2014/main" id="{410FBA59-CFAD-254C-AF76-CAD36743D4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80702" y="3216098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09" name="Picture 108">
                  <a:extLst>
                    <a:ext uri="{FF2B5EF4-FFF2-40B4-BE49-F238E27FC236}">
                      <a16:creationId xmlns:a16="http://schemas.microsoft.com/office/drawing/2014/main" id="{D0DBE016-E9C5-4C4B-A166-DF0FF88787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5446" y="3800964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10" name="Picture 109">
                  <a:extLst>
                    <a:ext uri="{FF2B5EF4-FFF2-40B4-BE49-F238E27FC236}">
                      <a16:creationId xmlns:a16="http://schemas.microsoft.com/office/drawing/2014/main" id="{3D31A35F-6F19-6642-B11B-8752259F6A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57492" y="3752729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11" name="Picture 110">
                  <a:extLst>
                    <a:ext uri="{FF2B5EF4-FFF2-40B4-BE49-F238E27FC236}">
                      <a16:creationId xmlns:a16="http://schemas.microsoft.com/office/drawing/2014/main" id="{1D604CCB-EDD1-BE45-8B1D-76060B62E0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1839" y="2958202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12" name="Picture 111">
                  <a:extLst>
                    <a:ext uri="{FF2B5EF4-FFF2-40B4-BE49-F238E27FC236}">
                      <a16:creationId xmlns:a16="http://schemas.microsoft.com/office/drawing/2014/main" id="{D910687A-6205-EA41-8F6F-ECAA0BEF22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98031" y="3370850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13" name="Picture 112">
                  <a:extLst>
                    <a:ext uri="{FF2B5EF4-FFF2-40B4-BE49-F238E27FC236}">
                      <a16:creationId xmlns:a16="http://schemas.microsoft.com/office/drawing/2014/main" id="{7F12D1E9-756F-2142-AD65-B86F0953600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34862" y="3736210"/>
                  <a:ext cx="293381" cy="372516"/>
                </a:xfrm>
                <a:prstGeom prst="rect">
                  <a:avLst/>
                </a:prstGeom>
              </p:spPr>
            </p:pic>
            <p:pic>
              <p:nvPicPr>
                <p:cNvPr id="114" name="Picture 113">
                  <a:extLst>
                    <a:ext uri="{FF2B5EF4-FFF2-40B4-BE49-F238E27FC236}">
                      <a16:creationId xmlns:a16="http://schemas.microsoft.com/office/drawing/2014/main" id="{89D20695-A258-4F40-817F-8357939899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4206" y="2436250"/>
                  <a:ext cx="348335" cy="266786"/>
                </a:xfrm>
                <a:prstGeom prst="rect">
                  <a:avLst/>
                </a:prstGeom>
              </p:spPr>
            </p:pic>
            <p:pic>
              <p:nvPicPr>
                <p:cNvPr id="115" name="Picture 114">
                  <a:extLst>
                    <a:ext uri="{FF2B5EF4-FFF2-40B4-BE49-F238E27FC236}">
                      <a16:creationId xmlns:a16="http://schemas.microsoft.com/office/drawing/2014/main" id="{92AA8DDA-34BF-3449-B01B-E7331D168A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12392" y="2718860"/>
                  <a:ext cx="348335" cy="266786"/>
                </a:xfrm>
                <a:prstGeom prst="rect">
                  <a:avLst/>
                </a:prstGeom>
              </p:spPr>
            </p:pic>
            <p:pic>
              <p:nvPicPr>
                <p:cNvPr id="116" name="Picture 115">
                  <a:extLst>
                    <a:ext uri="{FF2B5EF4-FFF2-40B4-BE49-F238E27FC236}">
                      <a16:creationId xmlns:a16="http://schemas.microsoft.com/office/drawing/2014/main" id="{38914B82-585F-DB45-8721-E9FAC50373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19805" y="2956270"/>
                  <a:ext cx="348335" cy="266786"/>
                </a:xfrm>
                <a:prstGeom prst="rect">
                  <a:avLst/>
                </a:prstGeom>
              </p:spPr>
            </p:pic>
            <p:pic>
              <p:nvPicPr>
                <p:cNvPr id="117" name="Picture 116">
                  <a:extLst>
                    <a:ext uri="{FF2B5EF4-FFF2-40B4-BE49-F238E27FC236}">
                      <a16:creationId xmlns:a16="http://schemas.microsoft.com/office/drawing/2014/main" id="{186B8465-80A8-524A-AE1E-715190E5BA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68097" y="3248238"/>
                  <a:ext cx="348335" cy="266786"/>
                </a:xfrm>
                <a:prstGeom prst="rect">
                  <a:avLst/>
                </a:prstGeom>
              </p:spPr>
            </p:pic>
            <p:pic>
              <p:nvPicPr>
                <p:cNvPr id="118" name="Picture 117">
                  <a:extLst>
                    <a:ext uri="{FF2B5EF4-FFF2-40B4-BE49-F238E27FC236}">
                      <a16:creationId xmlns:a16="http://schemas.microsoft.com/office/drawing/2014/main" id="{535BC4B4-EB52-1C48-8E26-DBCD6D8216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21550" y="3841940"/>
                  <a:ext cx="348335" cy="266786"/>
                </a:xfrm>
                <a:prstGeom prst="rect">
                  <a:avLst/>
                </a:prstGeom>
              </p:spPr>
            </p:pic>
            <p:pic>
              <p:nvPicPr>
                <p:cNvPr id="119" name="Picture 118">
                  <a:extLst>
                    <a:ext uri="{FF2B5EF4-FFF2-40B4-BE49-F238E27FC236}">
                      <a16:creationId xmlns:a16="http://schemas.microsoft.com/office/drawing/2014/main" id="{8EEE0807-19FF-4445-A84E-7423778CB9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55283" y="3542966"/>
                  <a:ext cx="348335" cy="266786"/>
                </a:xfrm>
                <a:prstGeom prst="rect">
                  <a:avLst/>
                </a:prstGeom>
              </p:spPr>
            </p:pic>
            <p:pic>
              <p:nvPicPr>
                <p:cNvPr id="120" name="Picture 119">
                  <a:extLst>
                    <a:ext uri="{FF2B5EF4-FFF2-40B4-BE49-F238E27FC236}">
                      <a16:creationId xmlns:a16="http://schemas.microsoft.com/office/drawing/2014/main" id="{8F41433F-6B26-D44A-B316-BF9E746B56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92961" y="3368302"/>
                  <a:ext cx="293380" cy="372515"/>
                </a:xfrm>
                <a:prstGeom prst="rect">
                  <a:avLst/>
                </a:prstGeom>
              </p:spPr>
            </p:pic>
          </p:grp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DC825878-3223-2A4C-B25B-46783AD7B64F}"/>
                  </a:ext>
                </a:extLst>
              </p:cNvPr>
              <p:cNvSpPr/>
              <p:nvPr/>
            </p:nvSpPr>
            <p:spPr>
              <a:xfrm>
                <a:off x="1184651" y="3721988"/>
                <a:ext cx="294961" cy="752659"/>
              </a:xfrm>
              <a:prstGeom prst="ellipse">
                <a:avLst/>
              </a:prstGeom>
              <a:solidFill>
                <a:srgbClr val="FFFFFF">
                  <a:alpha val="29000"/>
                </a:srgbClr>
              </a:solidFill>
              <a:ln w="9525" cap="flat" cmpd="sng" algn="ctr">
                <a:solidFill>
                  <a:srgbClr val="4BACC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BB63442F-D58F-9C4F-99CE-8A22D5DD567B}"/>
                  </a:ext>
                </a:extLst>
              </p:cNvPr>
              <p:cNvSpPr/>
              <p:nvPr/>
            </p:nvSpPr>
            <p:spPr>
              <a:xfrm>
                <a:off x="1172929" y="4460538"/>
                <a:ext cx="294961" cy="752659"/>
              </a:xfrm>
              <a:prstGeom prst="ellipse">
                <a:avLst/>
              </a:prstGeom>
              <a:solidFill>
                <a:srgbClr val="FFFFFF">
                  <a:alpha val="29000"/>
                </a:srgbClr>
              </a:solidFill>
              <a:ln w="9525" cap="flat" cmpd="sng" algn="ctr">
                <a:solidFill>
                  <a:srgbClr val="4BACC6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2881C18-42AD-E347-947D-B728FDBCA46A}"/>
                </a:ext>
              </a:extLst>
            </p:cNvPr>
            <p:cNvSpPr txBox="1"/>
            <p:nvPr/>
          </p:nvSpPr>
          <p:spPr>
            <a:xfrm>
              <a:off x="3992518" y="2063889"/>
              <a:ext cx="164404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800">
                <a:defRPr/>
              </a:pPr>
              <a:r>
                <a:rPr lang="en-US" sz="1350" kern="0">
                  <a:solidFill>
                    <a:sysClr val="windowText" lastClr="000000"/>
                  </a:solidFill>
                </a:rPr>
                <a:t>Mini-batch (x)</a:t>
              </a:r>
            </a:p>
          </p:txBody>
        </p:sp>
        <p:cxnSp>
          <p:nvCxnSpPr>
            <p:cNvPr id="74" name="Connector: Elbow 13">
              <a:extLst>
                <a:ext uri="{FF2B5EF4-FFF2-40B4-BE49-F238E27FC236}">
                  <a16:creationId xmlns:a16="http://schemas.microsoft.com/office/drawing/2014/main" id="{78958C71-727F-9F42-9B4C-518660FEA241}"/>
                </a:ext>
              </a:extLst>
            </p:cNvPr>
            <p:cNvCxnSpPr>
              <a:cxnSpLocks/>
              <a:stCxn id="121" idx="2"/>
              <a:endCxn id="84" idx="3"/>
            </p:cNvCxnSpPr>
            <p:nvPr/>
          </p:nvCxnSpPr>
          <p:spPr>
            <a:xfrm rot="5400000" flipH="1">
              <a:off x="4708853" y="3884600"/>
              <a:ext cx="1491437" cy="3085765"/>
            </a:xfrm>
            <a:prstGeom prst="bentConnector3">
              <a:avLst>
                <a:gd name="adj1" fmla="val -15327"/>
              </a:avLst>
            </a:prstGeom>
            <a:noFill/>
            <a:ln w="57150" cap="flat" cmpd="sng" algn="ctr">
              <a:solidFill>
                <a:srgbClr val="4F81BD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5" name="Connector: Elbow 20">
              <a:extLst>
                <a:ext uri="{FF2B5EF4-FFF2-40B4-BE49-F238E27FC236}">
                  <a16:creationId xmlns:a16="http://schemas.microsoft.com/office/drawing/2014/main" id="{846A9C5B-CF56-3640-8BFB-68D2A30B3C99}"/>
                </a:ext>
              </a:extLst>
            </p:cNvPr>
            <p:cNvCxnSpPr>
              <a:cxnSpLocks/>
              <a:stCxn id="83" idx="3"/>
              <a:endCxn id="121" idx="0"/>
            </p:cNvCxnSpPr>
            <p:nvPr/>
          </p:nvCxnSpPr>
          <p:spPr>
            <a:xfrm>
              <a:off x="5826189" y="1664585"/>
              <a:ext cx="1171265" cy="277421"/>
            </a:xfrm>
            <a:prstGeom prst="bentConnector2">
              <a:avLst/>
            </a:prstGeom>
            <a:noFill/>
            <a:ln w="57150" cap="flat" cmpd="sng" algn="ctr">
              <a:solidFill>
                <a:srgbClr val="4F81BD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BAEB7B4C-D9A3-F949-BA44-8AF397224BF3}"/>
                </a:ext>
              </a:extLst>
            </p:cNvPr>
            <p:cNvGrpSpPr/>
            <p:nvPr/>
          </p:nvGrpSpPr>
          <p:grpSpPr>
            <a:xfrm>
              <a:off x="5043729" y="1308380"/>
              <a:ext cx="782460" cy="650267"/>
              <a:chOff x="514762" y="3849645"/>
              <a:chExt cx="887160" cy="710516"/>
            </a:xfrm>
          </p:grpSpPr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7152FE61-0685-A241-BF43-3C0E6FBF43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14762" y="3849645"/>
                <a:ext cx="874332" cy="710516"/>
              </a:xfrm>
              <a:prstGeom prst="rect">
                <a:avLst/>
              </a:prstGeom>
            </p:spPr>
          </p:pic>
          <p:pic>
            <p:nvPicPr>
              <p:cNvPr id="79" name="Shape 2079">
                <a:extLst>
                  <a:ext uri="{FF2B5EF4-FFF2-40B4-BE49-F238E27FC236}">
                    <a16:creationId xmlns:a16="http://schemas.microsoft.com/office/drawing/2014/main" id="{E7A2967A-E566-3B4D-9242-8D50297F81A7}"/>
                  </a:ext>
                </a:extLst>
              </p:cNvPr>
              <p:cNvPicPr preferRelativeResize="0"/>
              <p:nvPr/>
            </p:nvPicPr>
            <p:blipFill rotWithShape="1">
              <a:blip r:embed="rId37">
                <a:alphaModFix/>
              </a:blip>
              <a:srcRect l="15048" t="3642" r="77786" b="86791"/>
              <a:stretch/>
            </p:blipFill>
            <p:spPr>
              <a:xfrm>
                <a:off x="622571" y="4107790"/>
                <a:ext cx="276965" cy="1611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0" name="Shape 2081">
                <a:extLst>
                  <a:ext uri="{FF2B5EF4-FFF2-40B4-BE49-F238E27FC236}">
                    <a16:creationId xmlns:a16="http://schemas.microsoft.com/office/drawing/2014/main" id="{3010D7C6-AE1C-6D4F-B9F9-AE73E683A76E}"/>
                  </a:ext>
                </a:extLst>
              </p:cNvPr>
              <p:cNvPicPr preferRelativeResize="0"/>
              <p:nvPr/>
            </p:nvPicPr>
            <p:blipFill rotWithShape="1">
              <a:blip r:embed="rId37">
                <a:alphaModFix/>
              </a:blip>
              <a:srcRect l="29038" t="22093" r="63795" b="68340"/>
              <a:stretch/>
            </p:blipFill>
            <p:spPr>
              <a:xfrm>
                <a:off x="987787" y="4240638"/>
                <a:ext cx="227341" cy="17469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Shape 2080">
                <a:extLst>
                  <a:ext uri="{FF2B5EF4-FFF2-40B4-BE49-F238E27FC236}">
                    <a16:creationId xmlns:a16="http://schemas.microsoft.com/office/drawing/2014/main" id="{5B13F9D1-F4A4-EC4A-81A1-0BB80D31F960}"/>
                  </a:ext>
                </a:extLst>
              </p:cNvPr>
              <p:cNvPicPr preferRelativeResize="0"/>
              <p:nvPr/>
            </p:nvPicPr>
            <p:blipFill rotWithShape="1">
              <a:blip r:embed="rId37">
                <a:alphaModFix/>
              </a:blip>
              <a:srcRect l="21872" t="3870" r="70961" b="86563"/>
              <a:stretch/>
            </p:blipFill>
            <p:spPr>
              <a:xfrm>
                <a:off x="866083" y="3963324"/>
                <a:ext cx="238577" cy="24982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Shape 2079">
                <a:extLst>
                  <a:ext uri="{FF2B5EF4-FFF2-40B4-BE49-F238E27FC236}">
                    <a16:creationId xmlns:a16="http://schemas.microsoft.com/office/drawing/2014/main" id="{F47BE5D5-A52C-5242-9BDA-6B913EF56584}"/>
                  </a:ext>
                </a:extLst>
              </p:cNvPr>
              <p:cNvPicPr preferRelativeResize="0"/>
              <p:nvPr/>
            </p:nvPicPr>
            <p:blipFill rotWithShape="1">
              <a:blip r:embed="rId37">
                <a:alphaModFix/>
              </a:blip>
              <a:srcRect l="15048" t="3642" r="77786" b="86791"/>
              <a:stretch/>
            </p:blipFill>
            <p:spPr>
              <a:xfrm>
                <a:off x="774971" y="4260190"/>
                <a:ext cx="276965" cy="1611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3" name="Shape 2080">
                <a:extLst>
                  <a:ext uri="{FF2B5EF4-FFF2-40B4-BE49-F238E27FC236}">
                    <a16:creationId xmlns:a16="http://schemas.microsoft.com/office/drawing/2014/main" id="{281AD5BB-31A1-0648-BAF0-FE8EA0294A64}"/>
                  </a:ext>
                </a:extLst>
              </p:cNvPr>
              <p:cNvPicPr preferRelativeResize="0"/>
              <p:nvPr/>
            </p:nvPicPr>
            <p:blipFill rotWithShape="1">
              <a:blip r:embed="rId37">
                <a:alphaModFix/>
              </a:blip>
              <a:srcRect l="21872" t="3870" r="70961" b="86563"/>
              <a:stretch/>
            </p:blipFill>
            <p:spPr>
              <a:xfrm>
                <a:off x="1163345" y="4113939"/>
                <a:ext cx="238577" cy="24982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77" name="Connector: Elbow 20">
              <a:extLst>
                <a:ext uri="{FF2B5EF4-FFF2-40B4-BE49-F238E27FC236}">
                  <a16:creationId xmlns:a16="http://schemas.microsoft.com/office/drawing/2014/main" id="{3BCD9943-0830-DB4C-BF06-14594CE644B8}"/>
                </a:ext>
              </a:extLst>
            </p:cNvPr>
            <p:cNvCxnSpPr>
              <a:cxnSpLocks/>
              <a:stCxn id="84" idx="1"/>
              <a:endCxn id="78" idx="1"/>
            </p:cNvCxnSpPr>
            <p:nvPr/>
          </p:nvCxnSpPr>
          <p:spPr>
            <a:xfrm rot="5400000" flipH="1" flipV="1">
              <a:off x="3854607" y="1690596"/>
              <a:ext cx="1246204" cy="1132040"/>
            </a:xfrm>
            <a:prstGeom prst="bentConnector2">
              <a:avLst/>
            </a:prstGeom>
            <a:noFill/>
            <a:ln w="57150" cap="flat" cmpd="sng" algn="ctr">
              <a:solidFill>
                <a:srgbClr val="4F81BD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cxnSp>
        <p:nvCxnSpPr>
          <p:cNvPr id="127" name="Shape 1228">
            <a:extLst>
              <a:ext uri="{FF2B5EF4-FFF2-40B4-BE49-F238E27FC236}">
                <a16:creationId xmlns:a16="http://schemas.microsoft.com/office/drawing/2014/main" id="{8809AC06-2E11-6B48-9F1D-E86A142B6303}"/>
              </a:ext>
            </a:extLst>
          </p:cNvPr>
          <p:cNvCxnSpPr>
            <a:cxnSpLocks/>
          </p:cNvCxnSpPr>
          <p:nvPr/>
        </p:nvCxnSpPr>
        <p:spPr>
          <a:xfrm flipV="1">
            <a:off x="5913355" y="3744089"/>
            <a:ext cx="1188726" cy="587782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</p:spPr>
      </p:cxnSp>
      <p:pic>
        <p:nvPicPr>
          <p:cNvPr id="129" name="Picture 128">
            <a:extLst>
              <a:ext uri="{FF2B5EF4-FFF2-40B4-BE49-F238E27FC236}">
                <a16:creationId xmlns:a16="http://schemas.microsoft.com/office/drawing/2014/main" id="{D513DA19-93EE-1C46-B8D6-8389690001FB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891310" y="1435734"/>
            <a:ext cx="3119939" cy="702991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F0C58904-F704-0B4C-A493-529805E8FBD4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432575" y="4351701"/>
            <a:ext cx="284746" cy="118998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49FE5420-99D0-774D-8AB3-6F82C43AC30C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016720" y="2298296"/>
            <a:ext cx="2768846" cy="717849"/>
          </a:xfrm>
          <a:prstGeom prst="rect">
            <a:avLst/>
          </a:prstGeom>
        </p:spPr>
      </p:pic>
      <p:sp>
        <p:nvSpPr>
          <p:cNvPr id="132" name="Right Brace 131">
            <a:extLst>
              <a:ext uri="{FF2B5EF4-FFF2-40B4-BE49-F238E27FC236}">
                <a16:creationId xmlns:a16="http://schemas.microsoft.com/office/drawing/2014/main" id="{67920444-5BC2-D246-A76E-B6B1A9FA0340}"/>
              </a:ext>
            </a:extLst>
          </p:cNvPr>
          <p:cNvSpPr/>
          <p:nvPr/>
        </p:nvSpPr>
        <p:spPr>
          <a:xfrm rot="5400000">
            <a:off x="7783936" y="2253114"/>
            <a:ext cx="216863" cy="1835453"/>
          </a:xfrm>
          <a:prstGeom prst="rightBrace">
            <a:avLst>
              <a:gd name="adj1" fmla="val 8333"/>
              <a:gd name="adj2" fmla="val 54025"/>
            </a:avLst>
          </a:prstGeom>
          <a:noFill/>
          <a:ln w="254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685800">
              <a:defRPr/>
            </a:pPr>
            <a:endParaRPr lang="en-US" sz="1350" kern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3" name="Picture 132">
            <a:extLst>
              <a:ext uri="{FF2B5EF4-FFF2-40B4-BE49-F238E27FC236}">
                <a16:creationId xmlns:a16="http://schemas.microsoft.com/office/drawing/2014/main" id="{507AC072-D8E8-F44C-9BCF-9A2A2F8D9A38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632943" y="3386584"/>
            <a:ext cx="381454" cy="19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498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Parallelization Opportunities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9999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>
                <a:latin typeface="+mn-lt"/>
              </a:rPr>
              <a:t>(Sync) data parallel</a:t>
            </a:r>
            <a:endParaRPr kumimoji="1" lang="zh-CN" altLang="en-US" sz="18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38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Synchronous Data Parallelism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CA2FC-6043-9A3D-F701-5640699FF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701208" cy="3771636"/>
          </a:xfrm>
        </p:spPr>
        <p:txBody>
          <a:bodyPr/>
          <a:lstStyle/>
          <a:p>
            <a:r>
              <a:rPr kumimoji="1" lang="en-US" altLang="zh-CN"/>
              <a:t>Parallelize on the x (and y) </a:t>
            </a:r>
          </a:p>
          <a:p>
            <a:pPr lvl="1"/>
            <a:r>
              <a:rPr kumimoji="1" lang="en-US" altLang="zh-CN"/>
              <a:t>Observation: + can be easily parallelized  </a:t>
            </a:r>
            <a:endParaRPr kumimoji="1" lang="zh-CN" altLang="en-US"/>
          </a:p>
        </p:txBody>
      </p:sp>
      <p:sp>
        <p:nvSpPr>
          <p:cNvPr id="5" name="下箭头 4">
            <a:extLst>
              <a:ext uri="{FF2B5EF4-FFF2-40B4-BE49-F238E27FC236}">
                <a16:creationId xmlns:a16="http://schemas.microsoft.com/office/drawing/2014/main" id="{E79D9007-C807-6009-F2D2-082B82411F61}"/>
              </a:ext>
            </a:extLst>
          </p:cNvPr>
          <p:cNvSpPr/>
          <p:nvPr/>
        </p:nvSpPr>
        <p:spPr>
          <a:xfrm rot="16200000">
            <a:off x="3786717" y="3408677"/>
            <a:ext cx="864096" cy="706470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A4892F2-48DD-4104-E5C2-F7A3A6CF463C}"/>
              </a:ext>
            </a:extLst>
          </p:cNvPr>
          <p:cNvGrpSpPr/>
          <p:nvPr/>
        </p:nvGrpSpPr>
        <p:grpSpPr>
          <a:xfrm>
            <a:off x="913131" y="3153903"/>
            <a:ext cx="1368152" cy="616380"/>
            <a:chOff x="7884368" y="1584003"/>
            <a:chExt cx="1368152" cy="61638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6B404D4-A8BE-8E4C-9A32-850BF9E2E6A2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5BF3EDA-54F9-12FD-4FD8-68AC88B76FF1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96B086D-8BB6-E989-F599-F343EBBB1D50}"/>
              </a:ext>
            </a:extLst>
          </p:cNvPr>
          <p:cNvCxnSpPr>
            <a:cxnSpLocks/>
          </p:cNvCxnSpPr>
          <p:nvPr/>
        </p:nvCxnSpPr>
        <p:spPr>
          <a:xfrm>
            <a:off x="1597207" y="3770283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F910B59-0A2B-1D32-F5C1-A031BD9CA059}"/>
              </a:ext>
            </a:extLst>
          </p:cNvPr>
          <p:cNvGrpSpPr/>
          <p:nvPr/>
        </p:nvGrpSpPr>
        <p:grpSpPr>
          <a:xfrm>
            <a:off x="592159" y="2027471"/>
            <a:ext cx="629816" cy="616380"/>
            <a:chOff x="7884368" y="1584003"/>
            <a:chExt cx="629816" cy="61638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90C10A7-7155-586F-2683-C2B93E9AF531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55CAAE9-6418-69C4-DC93-FB200AAAE90C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1363D9E-E85B-4844-C537-5451647CA5BC}"/>
              </a:ext>
            </a:extLst>
          </p:cNvPr>
          <p:cNvGrpSpPr/>
          <p:nvPr/>
        </p:nvGrpSpPr>
        <p:grpSpPr>
          <a:xfrm>
            <a:off x="1451914" y="2027471"/>
            <a:ext cx="629816" cy="616380"/>
            <a:chOff x="7884368" y="1584003"/>
            <a:chExt cx="629816" cy="61638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48E0444-99A5-063B-13A7-47BCF607D2E6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C9320CE-EA4A-EC7A-ABA3-96A4FB66F039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/>
            </a:p>
          </p:txBody>
        </p:sp>
      </p:grp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97095F7D-217B-77C5-98FA-C621DF7D9B1F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882851" y="2643851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23EA02B-8123-81CA-4A2C-DAF87998F1C2}"/>
              </a:ext>
            </a:extLst>
          </p:cNvPr>
          <p:cNvCxnSpPr>
            <a:cxnSpLocks/>
            <a:stCxn id="14" idx="2"/>
            <a:endCxn id="7" idx="0"/>
          </p:cNvCxnSpPr>
          <p:nvPr/>
        </p:nvCxnSpPr>
        <p:spPr>
          <a:xfrm flipH="1">
            <a:off x="1542947" y="2643851"/>
            <a:ext cx="199659" cy="5100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8B20982-7E7E-F9A7-8F8F-CDDD310EE7B0}"/>
              </a:ext>
            </a:extLst>
          </p:cNvPr>
          <p:cNvGrpSpPr/>
          <p:nvPr/>
        </p:nvGrpSpPr>
        <p:grpSpPr>
          <a:xfrm>
            <a:off x="928371" y="4380648"/>
            <a:ext cx="1463983" cy="616380"/>
            <a:chOff x="7884367" y="1584003"/>
            <a:chExt cx="1463983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F555F57-BD54-43F0-6A58-2DABFBD17876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F0F66EF-DFB9-7170-A894-49C3D5AC8682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E070C4C-E3AE-7C52-2605-F529EEB69EF1}"/>
              </a:ext>
            </a:extLst>
          </p:cNvPr>
          <p:cNvGrpSpPr/>
          <p:nvPr/>
        </p:nvGrpSpPr>
        <p:grpSpPr>
          <a:xfrm>
            <a:off x="2416023" y="2029750"/>
            <a:ext cx="629816" cy="616380"/>
            <a:chOff x="7884368" y="1584003"/>
            <a:chExt cx="629816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D4B244C-E2DF-C4F3-0D9D-027EDC5BCADB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381FDAD-ADB8-CFAC-49AD-1B89A554619B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A4D8CA82-92B3-2A74-D497-7C57E67F5F72}"/>
              </a:ext>
            </a:extLst>
          </p:cNvPr>
          <p:cNvCxnSpPr>
            <a:cxnSpLocks/>
            <a:stCxn id="22" idx="2"/>
          </p:cNvCxnSpPr>
          <p:nvPr/>
        </p:nvCxnSpPr>
        <p:spPr>
          <a:xfrm flipH="1">
            <a:off x="2113802" y="2646130"/>
            <a:ext cx="592913" cy="561475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DCC5AF21-7AD4-EBE0-8CE0-AFB38F1FB9F6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1660363" y="4997028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">
            <a:extLst>
              <a:ext uri="{FF2B5EF4-FFF2-40B4-BE49-F238E27FC236}">
                <a16:creationId xmlns:a16="http://schemas.microsoft.com/office/drawing/2014/main" id="{85F210CE-0C6F-216C-39C7-BEF00EEC2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63" y="5206760"/>
            <a:ext cx="511200" cy="255600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6676DD09-1380-2583-17FB-4A8D78882060}"/>
              </a:ext>
            </a:extLst>
          </p:cNvPr>
          <p:cNvGrpSpPr/>
          <p:nvPr/>
        </p:nvGrpSpPr>
        <p:grpSpPr>
          <a:xfrm>
            <a:off x="548345" y="2027471"/>
            <a:ext cx="576059" cy="616380"/>
            <a:chOff x="638921" y="2203432"/>
            <a:chExt cx="576059" cy="616380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8BD7ECD-01FA-66C6-B874-C66C115DBE74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905284C8-2312-3E2B-262F-1E144811D8B2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B608B5C8-854C-2644-891F-0C3411B8E14E}"/>
              </a:ext>
            </a:extLst>
          </p:cNvPr>
          <p:cNvGrpSpPr/>
          <p:nvPr/>
        </p:nvGrpSpPr>
        <p:grpSpPr>
          <a:xfrm>
            <a:off x="831040" y="2031267"/>
            <a:ext cx="576059" cy="616380"/>
            <a:chOff x="921616" y="2207228"/>
            <a:chExt cx="576059" cy="616380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DC0C3D7B-351B-A17E-52F3-218C16E28764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C946EE13-C85A-0790-EBF3-5E0ADE0A407D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3A27D197-71B3-1EC7-DDA6-0C2AFEC49F87}"/>
              </a:ext>
            </a:extLst>
          </p:cNvPr>
          <p:cNvGrpSpPr/>
          <p:nvPr/>
        </p:nvGrpSpPr>
        <p:grpSpPr>
          <a:xfrm>
            <a:off x="1404464" y="2029690"/>
            <a:ext cx="576059" cy="616380"/>
            <a:chOff x="638921" y="2203432"/>
            <a:chExt cx="576059" cy="616380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C66EA0B1-9F48-51BC-6DAA-FC1E48F77403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FC86B210-0F4D-3277-2E43-4FBB17A56C18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9824229B-670D-BFD0-7AC0-1747828E1952}"/>
              </a:ext>
            </a:extLst>
          </p:cNvPr>
          <p:cNvGrpSpPr/>
          <p:nvPr/>
        </p:nvGrpSpPr>
        <p:grpSpPr>
          <a:xfrm>
            <a:off x="1687159" y="2033486"/>
            <a:ext cx="576059" cy="616380"/>
            <a:chOff x="921616" y="2207228"/>
            <a:chExt cx="576059" cy="616380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769CDB85-94E4-9EE8-9435-10D5BB8759EA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66B5CA29-2F1A-9C21-2AF1-08A21E09D497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4931946" y="3153903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5616022" y="3770283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757902" y="2669482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5553741" y="2708135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4947186" y="4380648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6043985" y="2023242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5929880" y="2639622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77656A30-1B2D-072C-32E4-2C7684D2E311}"/>
              </a:ext>
            </a:extLst>
          </p:cNvPr>
          <p:cNvCxnSpPr>
            <a:cxnSpLocks/>
            <a:stCxn id="81" idx="2"/>
          </p:cNvCxnSpPr>
          <p:nvPr/>
        </p:nvCxnSpPr>
        <p:spPr>
          <a:xfrm>
            <a:off x="5679178" y="4997028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678" y="5206760"/>
            <a:ext cx="511200" cy="255600"/>
          </a:xfrm>
          <a:prstGeom prst="rect">
            <a:avLst/>
          </a:prstGeom>
        </p:spPr>
      </p:pic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4567160" y="2027471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7236301" y="2027471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5423279" y="2029690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7704524" y="2027471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5413131" y="5306508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8258856" y="2027471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7480434" y="3159328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8164510" y="377570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7306390" y="2674907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8102229" y="2713560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7495674" y="4386073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8478368" y="2645047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线箭头连接符 117">
            <a:extLst>
              <a:ext uri="{FF2B5EF4-FFF2-40B4-BE49-F238E27FC236}">
                <a16:creationId xmlns:a16="http://schemas.microsoft.com/office/drawing/2014/main" id="{30570AD4-C7D3-F0DA-4431-FA74A13852DB}"/>
              </a:ext>
            </a:extLst>
          </p:cNvPr>
          <p:cNvCxnSpPr>
            <a:cxnSpLocks/>
            <a:stCxn id="115" idx="2"/>
          </p:cNvCxnSpPr>
          <p:nvPr/>
        </p:nvCxnSpPr>
        <p:spPr>
          <a:xfrm>
            <a:off x="8227666" y="5002453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166" y="5212185"/>
            <a:ext cx="511200" cy="255600"/>
          </a:xfrm>
          <a:prstGeom prst="rect">
            <a:avLst/>
          </a:prstGeom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7961619" y="5311933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0981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形状 33">
            <a:extLst>
              <a:ext uri="{FF2B5EF4-FFF2-40B4-BE49-F238E27FC236}">
                <a16:creationId xmlns:a16="http://schemas.microsoft.com/office/drawing/2014/main" id="{046309CB-D82B-6224-7AC1-AE3067FBF2CB}"/>
              </a:ext>
            </a:extLst>
          </p:cNvPr>
          <p:cNvSpPr/>
          <p:nvPr/>
        </p:nvSpPr>
        <p:spPr>
          <a:xfrm>
            <a:off x="3776595" y="4326673"/>
            <a:ext cx="2837703" cy="623369"/>
          </a:xfrm>
          <a:custGeom>
            <a:avLst/>
            <a:gdLst>
              <a:gd name="connsiteX0" fmla="*/ 148634 w 2837703"/>
              <a:gd name="connsiteY0" fmla="*/ 0 h 623369"/>
              <a:gd name="connsiteX1" fmla="*/ 260146 w 2837703"/>
              <a:gd name="connsiteY1" fmla="*/ 594732 h 623369"/>
              <a:gd name="connsiteX2" fmla="*/ 2549864 w 2837703"/>
              <a:gd name="connsiteY2" fmla="*/ 475786 h 623369"/>
              <a:gd name="connsiteX3" fmla="*/ 2728283 w 2837703"/>
              <a:gd name="connsiteY3" fmla="*/ 7434 h 62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7703" h="623369">
                <a:moveTo>
                  <a:pt x="148634" y="0"/>
                </a:moveTo>
                <a:cubicBezTo>
                  <a:pt x="4287" y="257717"/>
                  <a:pt x="-140059" y="515434"/>
                  <a:pt x="260146" y="594732"/>
                </a:cubicBezTo>
                <a:cubicBezTo>
                  <a:pt x="660351" y="674030"/>
                  <a:pt x="2138508" y="573669"/>
                  <a:pt x="2549864" y="475786"/>
                </a:cubicBezTo>
                <a:cubicBezTo>
                  <a:pt x="2961220" y="377903"/>
                  <a:pt x="2844751" y="192668"/>
                  <a:pt x="2728283" y="7434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Synchronous Data Parallelism</a:t>
            </a:r>
            <a:endParaRPr kumimoji="1" lang="zh-CN" alt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623654" y="2428411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1307730" y="304479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49610" y="194399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1245449" y="198264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638894" y="3655156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1735693" y="1297750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1621588" y="191413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258868" y="1301979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2928009" y="1301979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1114987" y="1304198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3396232" y="1301979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3950564" y="1301979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3172142" y="2433836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3856218" y="305021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2998098" y="1949415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3793937" y="1988068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3187382" y="3660581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4170076" y="1919555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425" y="450209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3966991" y="4496817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A35160C-4BC9-E0AA-F13F-441B3EF6542B}"/>
              </a:ext>
            </a:extLst>
          </p:cNvPr>
          <p:cNvSpPr/>
          <p:nvPr/>
        </p:nvSpPr>
        <p:spPr>
          <a:xfrm>
            <a:off x="5796136" y="3661951"/>
            <a:ext cx="145239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F952588-C693-328A-6D93-0EDF6E352DBD}"/>
              </a:ext>
            </a:extLst>
          </p:cNvPr>
          <p:cNvSpPr txBox="1"/>
          <p:nvPr/>
        </p:nvSpPr>
        <p:spPr>
          <a:xfrm>
            <a:off x="6156175" y="3785475"/>
            <a:ext cx="1087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Sum</a:t>
            </a:r>
            <a:endParaRPr lang="zh-CN" altLang="en-US"/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EE438592-DFAA-99A7-3AAD-C09CCD4B05EC}"/>
              </a:ext>
            </a:extLst>
          </p:cNvPr>
          <p:cNvSpPr/>
          <p:nvPr/>
        </p:nvSpPr>
        <p:spPr>
          <a:xfrm>
            <a:off x="975796" y="4363844"/>
            <a:ext cx="6206258" cy="897392"/>
          </a:xfrm>
          <a:custGeom>
            <a:avLst/>
            <a:gdLst>
              <a:gd name="connsiteX0" fmla="*/ 377219 w 6206258"/>
              <a:gd name="connsiteY0" fmla="*/ 22302 h 897392"/>
              <a:gd name="connsiteX1" fmla="*/ 555638 w 6206258"/>
              <a:gd name="connsiteY1" fmla="*/ 825190 h 897392"/>
              <a:gd name="connsiteX2" fmla="*/ 5685199 w 6206258"/>
              <a:gd name="connsiteY2" fmla="*/ 765717 h 897392"/>
              <a:gd name="connsiteX3" fmla="*/ 5766975 w 6206258"/>
              <a:gd name="connsiteY3" fmla="*/ 0 h 89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258" h="897392">
                <a:moveTo>
                  <a:pt x="377219" y="22302"/>
                </a:moveTo>
                <a:cubicBezTo>
                  <a:pt x="24097" y="361794"/>
                  <a:pt x="-329025" y="701287"/>
                  <a:pt x="555638" y="825190"/>
                </a:cubicBezTo>
                <a:cubicBezTo>
                  <a:pt x="1440301" y="949093"/>
                  <a:pt x="4816643" y="903249"/>
                  <a:pt x="5685199" y="765717"/>
                </a:cubicBezTo>
                <a:cubicBezTo>
                  <a:pt x="6553755" y="628185"/>
                  <a:pt x="6160365" y="314092"/>
                  <a:pt x="5766975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86" y="448126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1104839" y="4581016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14B74D5-5FEA-2D78-0A5D-3810764B365A}"/>
              </a:ext>
            </a:extLst>
          </p:cNvPr>
          <p:cNvCxnSpPr>
            <a:stCxn id="30" idx="0"/>
          </p:cNvCxnSpPr>
          <p:nvPr/>
        </p:nvCxnSpPr>
        <p:spPr>
          <a:xfrm flipV="1">
            <a:off x="6522332" y="3309667"/>
            <a:ext cx="0" cy="352284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1">
            <a:extLst>
              <a:ext uri="{FF2B5EF4-FFF2-40B4-BE49-F238E27FC236}">
                <a16:creationId xmlns:a16="http://schemas.microsoft.com/office/drawing/2014/main" id="{AABD9933-68F4-47AA-28BD-AAD60D3D1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918" y="3139314"/>
            <a:ext cx="511200" cy="255600"/>
          </a:xfrm>
          <a:prstGeom prst="rect">
            <a:avLst/>
          </a:prstGeom>
        </p:spPr>
      </p:pic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7FDFC04-8A3C-56ED-F8DB-F191707F6F7E}"/>
              </a:ext>
            </a:extLst>
          </p:cNvPr>
          <p:cNvCxnSpPr/>
          <p:nvPr/>
        </p:nvCxnSpPr>
        <p:spPr>
          <a:xfrm>
            <a:off x="2627784" y="1109110"/>
            <a:ext cx="0" cy="3820734"/>
          </a:xfrm>
          <a:prstGeom prst="line">
            <a:avLst/>
          </a:prstGeom>
          <a:ln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2204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Pseudocode for (iterative) data parallel in 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1208191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execute on a master</a:t>
            </a:r>
          </a:p>
          <a:p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/>
              <a:t>     </a:t>
            </a:r>
            <a:endParaRPr kumimoji="1" lang="zh-CN" altLang="en-US" sz="220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987415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2208175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2061973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2208175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987414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2061973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89269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892696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5FB4E2B-047B-AD5F-0A77-65485DE97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058" y="1436203"/>
            <a:ext cx="3345370" cy="1975991"/>
          </a:xfrm>
          <a:prstGeom prst="rect">
            <a:avLst/>
          </a:prstGeom>
        </p:spPr>
      </p:pic>
      <p:sp>
        <p:nvSpPr>
          <p:cNvPr id="67" name="内容占位符 2">
            <a:extLst>
              <a:ext uri="{FF2B5EF4-FFF2-40B4-BE49-F238E27FC236}">
                <a16:creationId xmlns:a16="http://schemas.microsoft.com/office/drawing/2014/main" id="{19E72E21-32C4-0084-DADC-46611C463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314474"/>
            <a:ext cx="4701208" cy="1586470"/>
          </a:xfrm>
        </p:spPr>
        <p:txBody>
          <a:bodyPr/>
          <a:lstStyle/>
          <a:p>
            <a:r>
              <a:rPr kumimoji="1" lang="en-US" altLang="zh-CN"/>
              <a:t>The master will do the coordination </a:t>
            </a:r>
          </a:p>
          <a:p>
            <a:pPr lvl="1"/>
            <a:r>
              <a:rPr kumimoji="1" lang="en-US" altLang="zh-CN"/>
              <a:t>Similar to the Job manager in Dryad </a:t>
            </a:r>
          </a:p>
        </p:txBody>
      </p:sp>
    </p:spTree>
    <p:extLst>
      <p:ext uri="{BB962C8B-B14F-4D97-AF65-F5344CB8AC3E}">
        <p14:creationId xmlns:p14="http://schemas.microsoft.com/office/powerpoint/2010/main" val="37450081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26CF28-6835-311D-4B9E-5844C05B6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Synchronous Data Parallelism w/ BSP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EADE98-7618-F767-CBA3-B7ED6A468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485726" cy="3771636"/>
          </a:xfrm>
        </p:spPr>
        <p:txBody>
          <a:bodyPr/>
          <a:lstStyle/>
          <a:p>
            <a:r>
              <a:rPr kumimoji="1" lang="en" altLang="zh-CN" dirty="0"/>
              <a:t>Store the entire model (W) on each processor</a:t>
            </a:r>
          </a:p>
          <a:p>
            <a:pPr lvl="1"/>
            <a:r>
              <a:rPr kumimoji="1" lang="en" altLang="zh-CN" dirty="0"/>
              <a:t>Then distribute the batch evenly across each processor</a:t>
            </a:r>
          </a:p>
          <a:p>
            <a:pPr lvl="1"/>
            <a:r>
              <a:rPr kumimoji="1" lang="en" altLang="zh-CN" dirty="0"/>
              <a:t>E.g., 64 images per GPU</a:t>
            </a:r>
          </a:p>
          <a:p>
            <a:r>
              <a:rPr kumimoji="1" lang="en" altLang="zh-CN" dirty="0"/>
              <a:t>Question: how to coordinate between iterations? </a:t>
            </a:r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85B66F-B66F-3A0D-319E-AA84875E0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/>
          </a:p>
        </p:txBody>
      </p:sp>
      <p:pic>
        <p:nvPicPr>
          <p:cNvPr id="5" name="Picture 44">
            <a:extLst>
              <a:ext uri="{FF2B5EF4-FFF2-40B4-BE49-F238E27FC236}">
                <a16:creationId xmlns:a16="http://schemas.microsoft.com/office/drawing/2014/main" id="{CD171245-AF17-C2E0-13E6-775F0C926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90" y="4426877"/>
            <a:ext cx="3356039" cy="870085"/>
          </a:xfrm>
          <a:prstGeom prst="rect">
            <a:avLst/>
          </a:prstGeom>
        </p:spPr>
      </p:pic>
      <p:sp>
        <p:nvSpPr>
          <p:cNvPr id="6" name="Rectangle 45">
            <a:extLst>
              <a:ext uri="{FF2B5EF4-FFF2-40B4-BE49-F238E27FC236}">
                <a16:creationId xmlns:a16="http://schemas.microsoft.com/office/drawing/2014/main" id="{4C2F5FAA-6F62-137D-9750-4543AFCEB2B5}"/>
              </a:ext>
            </a:extLst>
          </p:cNvPr>
          <p:cNvSpPr/>
          <p:nvPr/>
        </p:nvSpPr>
        <p:spPr>
          <a:xfrm>
            <a:off x="1910975" y="4312889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46">
            <a:extLst>
              <a:ext uri="{FF2B5EF4-FFF2-40B4-BE49-F238E27FC236}">
                <a16:creationId xmlns:a16="http://schemas.microsoft.com/office/drawing/2014/main" id="{379B3048-30D4-8055-5418-DF963645B107}"/>
              </a:ext>
            </a:extLst>
          </p:cNvPr>
          <p:cNvSpPr txBox="1"/>
          <p:nvPr/>
        </p:nvSpPr>
        <p:spPr>
          <a:xfrm>
            <a:off x="6240515" y="996513"/>
            <a:ext cx="5693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/>
            </a:pPr>
            <a:r>
              <a:rPr lang="en-US" sz="1350">
                <a:solidFill>
                  <a:prstClr val="black"/>
                </a:solidFill>
                <a:latin typeface="Arial" pitchFamily="-110" charset="0"/>
              </a:rPr>
              <a:t>1024</a:t>
            </a:r>
          </a:p>
        </p:txBody>
      </p:sp>
      <p:pic>
        <p:nvPicPr>
          <p:cNvPr id="8" name="Picture 47">
            <a:extLst>
              <a:ext uri="{FF2B5EF4-FFF2-40B4-BE49-F238E27FC236}">
                <a16:creationId xmlns:a16="http://schemas.microsoft.com/office/drawing/2014/main" id="{7085C9AF-3CCA-667D-B03C-29EB9FDC6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999" y="1037274"/>
            <a:ext cx="1482812" cy="429891"/>
          </a:xfrm>
          <a:prstGeom prst="rect">
            <a:avLst/>
          </a:prstGeom>
        </p:spPr>
      </p:pic>
      <p:pic>
        <p:nvPicPr>
          <p:cNvPr id="9" name="Picture 48">
            <a:extLst>
              <a:ext uri="{FF2B5EF4-FFF2-40B4-BE49-F238E27FC236}">
                <a16:creationId xmlns:a16="http://schemas.microsoft.com/office/drawing/2014/main" id="{E549B9C1-B7B2-2AA1-816A-9ED7F58F6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515" y="1242360"/>
            <a:ext cx="578055" cy="362719"/>
          </a:xfrm>
          <a:prstGeom prst="rect">
            <a:avLst/>
          </a:prstGeom>
        </p:spPr>
      </p:pic>
      <p:pic>
        <p:nvPicPr>
          <p:cNvPr id="10" name="Picture 49">
            <a:extLst>
              <a:ext uri="{FF2B5EF4-FFF2-40B4-BE49-F238E27FC236}">
                <a16:creationId xmlns:a16="http://schemas.microsoft.com/office/drawing/2014/main" id="{602CD9CB-7CB5-2F95-5E43-17889C2E1C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902" r="75682" b="29282"/>
          <a:stretch/>
        </p:blipFill>
        <p:spPr>
          <a:xfrm>
            <a:off x="6333622" y="1315890"/>
            <a:ext cx="360588" cy="214159"/>
          </a:xfrm>
          <a:prstGeom prst="rect">
            <a:avLst/>
          </a:prstGeom>
        </p:spPr>
      </p:pic>
      <p:grpSp>
        <p:nvGrpSpPr>
          <p:cNvPr id="11" name="Group 50">
            <a:extLst>
              <a:ext uri="{FF2B5EF4-FFF2-40B4-BE49-F238E27FC236}">
                <a16:creationId xmlns:a16="http://schemas.microsoft.com/office/drawing/2014/main" id="{405F647D-7B59-37B6-E791-002E081A3FD5}"/>
              </a:ext>
            </a:extLst>
          </p:cNvPr>
          <p:cNvGrpSpPr/>
          <p:nvPr/>
        </p:nvGrpSpPr>
        <p:grpSpPr>
          <a:xfrm>
            <a:off x="4066865" y="1756435"/>
            <a:ext cx="4702288" cy="3195783"/>
            <a:chOff x="886690" y="1803971"/>
            <a:chExt cx="9540419" cy="4756928"/>
          </a:xfrm>
        </p:grpSpPr>
        <p:grpSp>
          <p:nvGrpSpPr>
            <p:cNvPr id="12" name="Group 51">
              <a:extLst>
                <a:ext uri="{FF2B5EF4-FFF2-40B4-BE49-F238E27FC236}">
                  <a16:creationId xmlns:a16="http://schemas.microsoft.com/office/drawing/2014/main" id="{67BDED64-265E-3621-9AEB-D58A399D201D}"/>
                </a:ext>
              </a:extLst>
            </p:cNvPr>
            <p:cNvGrpSpPr/>
            <p:nvPr/>
          </p:nvGrpSpPr>
          <p:grpSpPr>
            <a:xfrm>
              <a:off x="886690" y="1803971"/>
              <a:ext cx="1272240" cy="4723604"/>
              <a:chOff x="964223" y="1316978"/>
              <a:chExt cx="1272240" cy="4313712"/>
            </a:xfrm>
          </p:grpSpPr>
          <p:sp>
            <p:nvSpPr>
              <p:cNvPr id="36" name="Rounded Rectangle 75">
                <a:extLst>
                  <a:ext uri="{FF2B5EF4-FFF2-40B4-BE49-F238E27FC236}">
                    <a16:creationId xmlns:a16="http://schemas.microsoft.com/office/drawing/2014/main" id="{A672B713-5840-271A-9FBB-E76101EFCF45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1</a:t>
                </a:r>
              </a:p>
            </p:txBody>
          </p:sp>
          <p:sp>
            <p:nvSpPr>
              <p:cNvPr id="37" name="Down Arrow 76">
                <a:extLst>
                  <a:ext uri="{FF2B5EF4-FFF2-40B4-BE49-F238E27FC236}">
                    <a16:creationId xmlns:a16="http://schemas.microsoft.com/office/drawing/2014/main" id="{3AD12631-88AF-8573-5715-FDB99A8A6480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58573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38" name="Picture 77">
                <a:extLst>
                  <a:ext uri="{FF2B5EF4-FFF2-40B4-BE49-F238E27FC236}">
                    <a16:creationId xmlns:a16="http://schemas.microsoft.com/office/drawing/2014/main" id="{0901A6A4-0FF8-78BE-19F0-79AC06E559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39" name="Can 78">
                <a:extLst>
                  <a:ext uri="{FF2B5EF4-FFF2-40B4-BE49-F238E27FC236}">
                    <a16:creationId xmlns:a16="http://schemas.microsoft.com/office/drawing/2014/main" id="{E9FDD554-553D-7507-1165-5514150D8BA5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40" name="Rounded Rectangle 79">
                <a:extLst>
                  <a:ext uri="{FF2B5EF4-FFF2-40B4-BE49-F238E27FC236}">
                    <a16:creationId xmlns:a16="http://schemas.microsoft.com/office/drawing/2014/main" id="{FB66C05D-0F9C-B298-4486-2DE9081B3C5E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41" name="Rounded Rectangle 80">
                <a:extLst>
                  <a:ext uri="{FF2B5EF4-FFF2-40B4-BE49-F238E27FC236}">
                    <a16:creationId xmlns:a16="http://schemas.microsoft.com/office/drawing/2014/main" id="{289945E2-2CCA-6601-5D40-87ABF5732616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13" name="Group 52">
              <a:extLst>
                <a:ext uri="{FF2B5EF4-FFF2-40B4-BE49-F238E27FC236}">
                  <a16:creationId xmlns:a16="http://schemas.microsoft.com/office/drawing/2014/main" id="{939F0606-6394-17BE-6C91-945319D2210A}"/>
                </a:ext>
              </a:extLst>
            </p:cNvPr>
            <p:cNvGrpSpPr/>
            <p:nvPr/>
          </p:nvGrpSpPr>
          <p:grpSpPr>
            <a:xfrm>
              <a:off x="2551983" y="1816699"/>
              <a:ext cx="1272240" cy="4723604"/>
              <a:chOff x="964223" y="1316978"/>
              <a:chExt cx="1272240" cy="4313712"/>
            </a:xfrm>
          </p:grpSpPr>
          <p:sp>
            <p:nvSpPr>
              <p:cNvPr id="30" name="Rounded Rectangle 69">
                <a:extLst>
                  <a:ext uri="{FF2B5EF4-FFF2-40B4-BE49-F238E27FC236}">
                    <a16:creationId xmlns:a16="http://schemas.microsoft.com/office/drawing/2014/main" id="{A4EAA7AD-0EB1-E9F0-E2B7-4549ABDCB9B3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2</a:t>
                </a:r>
              </a:p>
            </p:txBody>
          </p:sp>
          <p:sp>
            <p:nvSpPr>
              <p:cNvPr id="31" name="Down Arrow 70">
                <a:extLst>
                  <a:ext uri="{FF2B5EF4-FFF2-40B4-BE49-F238E27FC236}">
                    <a16:creationId xmlns:a16="http://schemas.microsoft.com/office/drawing/2014/main" id="{ABE0EBBA-E2C4-7197-8A29-26D02648FBC2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46950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32" name="Picture 71">
                <a:extLst>
                  <a:ext uri="{FF2B5EF4-FFF2-40B4-BE49-F238E27FC236}">
                    <a16:creationId xmlns:a16="http://schemas.microsoft.com/office/drawing/2014/main" id="{C2507A82-0F87-1D0A-6F5A-BFEBE16DFB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33" name="Can 72">
                <a:extLst>
                  <a:ext uri="{FF2B5EF4-FFF2-40B4-BE49-F238E27FC236}">
                    <a16:creationId xmlns:a16="http://schemas.microsoft.com/office/drawing/2014/main" id="{ADCD2797-A5D8-97FF-7414-F9FC3B7E9CE1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34" name="Rounded Rectangle 73">
                <a:extLst>
                  <a:ext uri="{FF2B5EF4-FFF2-40B4-BE49-F238E27FC236}">
                    <a16:creationId xmlns:a16="http://schemas.microsoft.com/office/drawing/2014/main" id="{B17AE3D2-A2D3-BC36-5066-B33062B6D254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35" name="Rounded Rectangle 74">
                <a:extLst>
                  <a:ext uri="{FF2B5EF4-FFF2-40B4-BE49-F238E27FC236}">
                    <a16:creationId xmlns:a16="http://schemas.microsoft.com/office/drawing/2014/main" id="{72930AE7-5417-B5EF-6AF2-62AE2298BA15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14" name="Group 53">
              <a:extLst>
                <a:ext uri="{FF2B5EF4-FFF2-40B4-BE49-F238E27FC236}">
                  <a16:creationId xmlns:a16="http://schemas.microsoft.com/office/drawing/2014/main" id="{2185542C-9577-739D-5E08-5601BB179922}"/>
                </a:ext>
              </a:extLst>
            </p:cNvPr>
            <p:cNvGrpSpPr/>
            <p:nvPr/>
          </p:nvGrpSpPr>
          <p:grpSpPr>
            <a:xfrm>
              <a:off x="4254500" y="1837295"/>
              <a:ext cx="1272240" cy="4723604"/>
              <a:chOff x="964223" y="1316978"/>
              <a:chExt cx="1272240" cy="4313712"/>
            </a:xfrm>
          </p:grpSpPr>
          <p:sp>
            <p:nvSpPr>
              <p:cNvPr id="24" name="Rounded Rectangle 63">
                <a:extLst>
                  <a:ext uri="{FF2B5EF4-FFF2-40B4-BE49-F238E27FC236}">
                    <a16:creationId xmlns:a16="http://schemas.microsoft.com/office/drawing/2014/main" id="{D22CB378-C440-CE76-160F-540E3802158F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3</a:t>
                </a:r>
              </a:p>
            </p:txBody>
          </p:sp>
          <p:sp>
            <p:nvSpPr>
              <p:cNvPr id="25" name="Down Arrow 64">
                <a:extLst>
                  <a:ext uri="{FF2B5EF4-FFF2-40B4-BE49-F238E27FC236}">
                    <a16:creationId xmlns:a16="http://schemas.microsoft.com/office/drawing/2014/main" id="{7AC22643-D48F-D0C1-D783-443D19C97FEB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46950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26" name="Picture 65">
                <a:extLst>
                  <a:ext uri="{FF2B5EF4-FFF2-40B4-BE49-F238E27FC236}">
                    <a16:creationId xmlns:a16="http://schemas.microsoft.com/office/drawing/2014/main" id="{15BC37B7-F08F-93B4-F2EE-946B12D321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27" name="Can 66">
                <a:extLst>
                  <a:ext uri="{FF2B5EF4-FFF2-40B4-BE49-F238E27FC236}">
                    <a16:creationId xmlns:a16="http://schemas.microsoft.com/office/drawing/2014/main" id="{5DC0E046-79C2-2FCA-359C-4FB46C61C8CE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28" name="Rounded Rectangle 67">
                <a:extLst>
                  <a:ext uri="{FF2B5EF4-FFF2-40B4-BE49-F238E27FC236}">
                    <a16:creationId xmlns:a16="http://schemas.microsoft.com/office/drawing/2014/main" id="{FA17F28F-0E03-AB86-9540-BF6967D2CF54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9" name="Rounded Rectangle 68">
                <a:extLst>
                  <a:ext uri="{FF2B5EF4-FFF2-40B4-BE49-F238E27FC236}">
                    <a16:creationId xmlns:a16="http://schemas.microsoft.com/office/drawing/2014/main" id="{8A9B09A9-DFAB-B70D-808E-25ACEFA0AEB6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15" name="TextBox 54">
              <a:extLst>
                <a:ext uri="{FF2B5EF4-FFF2-40B4-BE49-F238E27FC236}">
                  <a16:creationId xmlns:a16="http://schemas.microsoft.com/office/drawing/2014/main" id="{90A1468F-F9EB-F43A-5498-6FB110FD5DCE}"/>
                </a:ext>
              </a:extLst>
            </p:cNvPr>
            <p:cNvSpPr txBox="1"/>
            <p:nvPr/>
          </p:nvSpPr>
          <p:spPr>
            <a:xfrm>
              <a:off x="6770960" y="3491211"/>
              <a:ext cx="569844" cy="82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en-US" sz="3000" kern="0">
                  <a:solidFill>
                    <a:sysClr val="windowText" lastClr="000000"/>
                  </a:solidFill>
                </a:rPr>
                <a:t>… </a:t>
              </a:r>
            </a:p>
          </p:txBody>
        </p:sp>
        <p:grpSp>
          <p:nvGrpSpPr>
            <p:cNvPr id="16" name="Group 55">
              <a:extLst>
                <a:ext uri="{FF2B5EF4-FFF2-40B4-BE49-F238E27FC236}">
                  <a16:creationId xmlns:a16="http://schemas.microsoft.com/office/drawing/2014/main" id="{D544E835-17B9-2300-DCC0-83C69CFC063B}"/>
                </a:ext>
              </a:extLst>
            </p:cNvPr>
            <p:cNvGrpSpPr/>
            <p:nvPr/>
          </p:nvGrpSpPr>
          <p:grpSpPr>
            <a:xfrm>
              <a:off x="9154869" y="1816699"/>
              <a:ext cx="1272240" cy="4723604"/>
              <a:chOff x="964223" y="1316978"/>
              <a:chExt cx="1272240" cy="4313712"/>
            </a:xfrm>
          </p:grpSpPr>
          <p:sp>
            <p:nvSpPr>
              <p:cNvPr id="18" name="Rounded Rectangle 57">
                <a:extLst>
                  <a:ext uri="{FF2B5EF4-FFF2-40B4-BE49-F238E27FC236}">
                    <a16:creationId xmlns:a16="http://schemas.microsoft.com/office/drawing/2014/main" id="{9D5B235E-21C5-3AAA-EC26-16CEE95444A2}"/>
                  </a:ext>
                </a:extLst>
              </p:cNvPr>
              <p:cNvSpPr/>
              <p:nvPr/>
            </p:nvSpPr>
            <p:spPr>
              <a:xfrm>
                <a:off x="1002922" y="1316978"/>
                <a:ext cx="1233541" cy="4313712"/>
              </a:xfrm>
              <a:prstGeom prst="round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endParaRPr lang="en-US" sz="788" b="1" kern="0">
                  <a:solidFill>
                    <a:srgbClr val="FFFFFF"/>
                  </a:solidFill>
                  <a:latin typeface="Arial"/>
                </a:endParaRPr>
              </a:p>
              <a:p>
                <a:pPr algn="ctr" defTabSz="685800">
                  <a:defRPr/>
                </a:pPr>
                <a:r>
                  <a:rPr lang="en-US" sz="788" b="1" kern="0">
                    <a:solidFill>
                      <a:srgbClr val="FFFFFF"/>
                    </a:solidFill>
                    <a:latin typeface="Arial"/>
                  </a:rPr>
                  <a:t>GPU  16</a:t>
                </a:r>
              </a:p>
            </p:txBody>
          </p:sp>
          <p:sp>
            <p:nvSpPr>
              <p:cNvPr id="19" name="Down Arrow 58">
                <a:extLst>
                  <a:ext uri="{FF2B5EF4-FFF2-40B4-BE49-F238E27FC236}">
                    <a16:creationId xmlns:a16="http://schemas.microsoft.com/office/drawing/2014/main" id="{ACB42818-3E96-D174-6867-C71F841BC5BD}"/>
                  </a:ext>
                </a:extLst>
              </p:cNvPr>
              <p:cNvSpPr/>
              <p:nvPr/>
            </p:nvSpPr>
            <p:spPr>
              <a:xfrm>
                <a:off x="1553302" y="1994889"/>
                <a:ext cx="499866" cy="2746950"/>
              </a:xfrm>
              <a:prstGeom prst="downArrow">
                <a:avLst/>
              </a:prstGeom>
              <a:solidFill>
                <a:srgbClr val="4F81BD"/>
              </a:solidFill>
              <a:ln w="38100" cap="flat" cmpd="sng" algn="ctr">
                <a:solidFill>
                  <a:srgbClr val="FFFFFF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20" name="Picture 59">
                <a:extLst>
                  <a:ext uri="{FF2B5EF4-FFF2-40B4-BE49-F238E27FC236}">
                    <a16:creationId xmlns:a16="http://schemas.microsoft.com/office/drawing/2014/main" id="{DA86EEF6-19A1-DE3C-B5F8-C750AB5162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1721"/>
              <a:stretch/>
            </p:blipFill>
            <p:spPr>
              <a:xfrm rot="5400000">
                <a:off x="323051" y="2807617"/>
                <a:ext cx="1943721" cy="661377"/>
              </a:xfrm>
              <a:prstGeom prst="rect">
                <a:avLst/>
              </a:prstGeom>
            </p:spPr>
          </p:pic>
          <p:sp>
            <p:nvSpPr>
              <p:cNvPr id="21" name="Can 60">
                <a:extLst>
                  <a:ext uri="{FF2B5EF4-FFF2-40B4-BE49-F238E27FC236}">
                    <a16:creationId xmlns:a16="http://schemas.microsoft.com/office/drawing/2014/main" id="{408B6113-48B6-1902-BC51-D5D7DB71524E}"/>
                  </a:ext>
                </a:extLst>
              </p:cNvPr>
              <p:cNvSpPr/>
              <p:nvPr/>
            </p:nvSpPr>
            <p:spPr>
              <a:xfrm>
                <a:off x="1265382" y="1405283"/>
                <a:ext cx="632159" cy="544610"/>
              </a:xfrm>
              <a:prstGeom prst="can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825" kern="0">
                    <a:solidFill>
                      <a:srgbClr val="FFFFFF"/>
                    </a:solidFill>
                    <a:latin typeface="Arial"/>
                  </a:rPr>
                  <a:t>64</a:t>
                </a:r>
              </a:p>
            </p:txBody>
          </p:sp>
          <p:sp>
            <p:nvSpPr>
              <p:cNvPr id="22" name="Rounded Rectangle 61">
                <a:extLst>
                  <a:ext uri="{FF2B5EF4-FFF2-40B4-BE49-F238E27FC236}">
                    <a16:creationId xmlns:a16="http://schemas.microsoft.com/office/drawing/2014/main" id="{B5FFB85D-B018-B0B1-8673-0CDD42B763A7}"/>
                  </a:ext>
                </a:extLst>
              </p:cNvPr>
              <p:cNvSpPr/>
              <p:nvPr/>
            </p:nvSpPr>
            <p:spPr>
              <a:xfrm rot="16200000">
                <a:off x="1325484" y="2386494"/>
                <a:ext cx="955502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fprop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3" name="Rounded Rectangle 62">
                <a:extLst>
                  <a:ext uri="{FF2B5EF4-FFF2-40B4-BE49-F238E27FC236}">
                    <a16:creationId xmlns:a16="http://schemas.microsoft.com/office/drawing/2014/main" id="{13FC5CDB-EB8A-10CA-FB5E-AE751CBBEF74}"/>
                  </a:ext>
                </a:extLst>
              </p:cNvPr>
              <p:cNvSpPr/>
              <p:nvPr/>
            </p:nvSpPr>
            <p:spPr>
              <a:xfrm rot="16200000">
                <a:off x="1286405" y="3660737"/>
                <a:ext cx="1033660" cy="406543"/>
              </a:xfrm>
              <a:prstGeom prst="roundRect">
                <a:avLst/>
              </a:prstGeom>
              <a:solidFill>
                <a:srgbClr val="4F81BD"/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1350" kern="0" err="1">
                    <a:solidFill>
                      <a:srgbClr val="FFFFFF"/>
                    </a:solidFill>
                    <a:latin typeface="Arial"/>
                  </a:rPr>
                  <a:t>bprop</a:t>
                </a:r>
                <a:endParaRPr lang="en-US" sz="1350" kern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17" name="Rounded Rectangle 56">
              <a:extLst>
                <a:ext uri="{FF2B5EF4-FFF2-40B4-BE49-F238E27FC236}">
                  <a16:creationId xmlns:a16="http://schemas.microsoft.com/office/drawing/2014/main" id="{E9652E52-BBE3-652D-5AE1-FD0011F9D030}"/>
                </a:ext>
              </a:extLst>
            </p:cNvPr>
            <p:cNvSpPr/>
            <p:nvPr/>
          </p:nvSpPr>
          <p:spPr>
            <a:xfrm>
              <a:off x="1003122" y="5629932"/>
              <a:ext cx="9332369" cy="325644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 b="1" kern="0">
                  <a:solidFill>
                    <a:srgbClr val="FFFFFF"/>
                  </a:solidFill>
                  <a:latin typeface="Arial"/>
                </a:rPr>
                <a:t>Communicating &amp; syncing gradients</a:t>
              </a:r>
            </a:p>
          </p:txBody>
        </p:sp>
      </p:grpSp>
      <p:cxnSp>
        <p:nvCxnSpPr>
          <p:cNvPr id="42" name="Straight Arrow Connector 81">
            <a:extLst>
              <a:ext uri="{FF2B5EF4-FFF2-40B4-BE49-F238E27FC236}">
                <a16:creationId xmlns:a16="http://schemas.microsoft.com/office/drawing/2014/main" id="{F4488CDD-CF76-7F8D-275D-0E09B6C13BAF}"/>
              </a:ext>
            </a:extLst>
          </p:cNvPr>
          <p:cNvCxnSpPr>
            <a:cxnSpLocks/>
            <a:stCxn id="9" idx="1"/>
            <a:endCxn id="39" idx="1"/>
          </p:cNvCxnSpPr>
          <p:nvPr/>
        </p:nvCxnSpPr>
        <p:spPr>
          <a:xfrm flipH="1">
            <a:off x="4371090" y="1423720"/>
            <a:ext cx="1869425" cy="397677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3" name="Straight Arrow Connector 82">
            <a:extLst>
              <a:ext uri="{FF2B5EF4-FFF2-40B4-BE49-F238E27FC236}">
                <a16:creationId xmlns:a16="http://schemas.microsoft.com/office/drawing/2014/main" id="{0B017CE9-D24A-45C3-83F1-0ED1A129EAD2}"/>
              </a:ext>
            </a:extLst>
          </p:cNvPr>
          <p:cNvCxnSpPr>
            <a:cxnSpLocks/>
            <a:stCxn id="9" idx="1"/>
            <a:endCxn id="33" idx="1"/>
          </p:cNvCxnSpPr>
          <p:nvPr/>
        </p:nvCxnSpPr>
        <p:spPr>
          <a:xfrm flipH="1">
            <a:off x="5191881" y="1423720"/>
            <a:ext cx="1048634" cy="406228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4" name="Straight Arrow Connector 83">
            <a:extLst>
              <a:ext uri="{FF2B5EF4-FFF2-40B4-BE49-F238E27FC236}">
                <a16:creationId xmlns:a16="http://schemas.microsoft.com/office/drawing/2014/main" id="{4956F58F-4D2B-A7E3-9BC8-EDCFCE1BA633}"/>
              </a:ext>
            </a:extLst>
          </p:cNvPr>
          <p:cNvCxnSpPr>
            <a:cxnSpLocks/>
            <a:stCxn id="9" idx="1"/>
            <a:endCxn id="27" idx="1"/>
          </p:cNvCxnSpPr>
          <p:nvPr/>
        </p:nvCxnSpPr>
        <p:spPr>
          <a:xfrm flipH="1">
            <a:off x="6031018" y="1423720"/>
            <a:ext cx="209497" cy="420065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45" name="Straight Arrow Connector 84">
            <a:extLst>
              <a:ext uri="{FF2B5EF4-FFF2-40B4-BE49-F238E27FC236}">
                <a16:creationId xmlns:a16="http://schemas.microsoft.com/office/drawing/2014/main" id="{4CA8ABFA-0D7A-9C29-1C76-985D4BACD96F}"/>
              </a:ext>
            </a:extLst>
          </p:cNvPr>
          <p:cNvCxnSpPr>
            <a:cxnSpLocks/>
            <a:stCxn id="9" idx="3"/>
            <a:endCxn id="21" idx="1"/>
          </p:cNvCxnSpPr>
          <p:nvPr/>
        </p:nvCxnSpPr>
        <p:spPr>
          <a:xfrm>
            <a:off x="6818570" y="1423720"/>
            <a:ext cx="1627745" cy="406228"/>
          </a:xfrm>
          <a:prstGeom prst="straightConnector1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815898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414287-ECC6-5604-4924-0DC65530B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How to parallelize the partitioned graphs? BSP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61E3E0-FE97-521A-1012-B37CBCD0C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Bulk Synchronous Parallel (BSP) Execution</a:t>
            </a:r>
          </a:p>
          <a:p>
            <a:pPr lvl="1"/>
            <a:r>
              <a:rPr lang="en-US" altLang="zh-CN"/>
              <a:t>Using a strict barrier to coordinator processes in a distributed computing </a:t>
            </a:r>
          </a:p>
          <a:p>
            <a:pPr lvl="1"/>
            <a:r>
              <a:rPr lang="en-US" altLang="zh-CN"/>
              <a:t>Barrier can be implemented in a centralized way (master) or decentralized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0E6D5C-D13C-5A12-FEEA-AA923989B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/>
          </a:p>
        </p:txBody>
      </p:sp>
      <p:grpSp>
        <p:nvGrpSpPr>
          <p:cNvPr id="41" name="Group 53">
            <a:extLst>
              <a:ext uri="{FF2B5EF4-FFF2-40B4-BE49-F238E27FC236}">
                <a16:creationId xmlns:a16="http://schemas.microsoft.com/office/drawing/2014/main" id="{C2BBA33C-626C-20DD-59B5-244C887FBA61}"/>
              </a:ext>
            </a:extLst>
          </p:cNvPr>
          <p:cNvGrpSpPr/>
          <p:nvPr/>
        </p:nvGrpSpPr>
        <p:grpSpPr>
          <a:xfrm>
            <a:off x="1466786" y="2946748"/>
            <a:ext cx="6042909" cy="2222332"/>
            <a:chOff x="431717" y="2253734"/>
            <a:chExt cx="8057211" cy="2963109"/>
          </a:xfrm>
        </p:grpSpPr>
        <p:grpSp>
          <p:nvGrpSpPr>
            <p:cNvPr id="42" name="Group 14">
              <a:extLst>
                <a:ext uri="{FF2B5EF4-FFF2-40B4-BE49-F238E27FC236}">
                  <a16:creationId xmlns:a16="http://schemas.microsoft.com/office/drawing/2014/main" id="{677A1F7E-D9EE-0593-D0DF-49CCD457C643}"/>
                </a:ext>
              </a:extLst>
            </p:cNvPr>
            <p:cNvGrpSpPr/>
            <p:nvPr/>
          </p:nvGrpSpPr>
          <p:grpSpPr>
            <a:xfrm>
              <a:off x="431717" y="2253734"/>
              <a:ext cx="8035618" cy="492443"/>
              <a:chOff x="117782" y="2253734"/>
              <a:chExt cx="8035618" cy="492443"/>
            </a:xfrm>
          </p:grpSpPr>
          <p:cxnSp>
            <p:nvCxnSpPr>
              <p:cNvPr id="49" name="Straight Arrow Connector 4">
                <a:extLst>
                  <a:ext uri="{FF2B5EF4-FFF2-40B4-BE49-F238E27FC236}">
                    <a16:creationId xmlns:a16="http://schemas.microsoft.com/office/drawing/2014/main" id="{F19ADB3D-CBB5-DFD5-9F48-1CF609928742}"/>
                  </a:ext>
                </a:extLst>
              </p:cNvPr>
              <p:cNvCxnSpPr/>
              <p:nvPr/>
            </p:nvCxnSpPr>
            <p:spPr>
              <a:xfrm>
                <a:off x="1752600" y="2484566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5">
                <a:extLst>
                  <a:ext uri="{FF2B5EF4-FFF2-40B4-BE49-F238E27FC236}">
                    <a16:creationId xmlns:a16="http://schemas.microsoft.com/office/drawing/2014/main" id="{AC620996-B365-E7A2-1A45-486B1446AF4F}"/>
                  </a:ext>
                </a:extLst>
              </p:cNvPr>
              <p:cNvSpPr txBox="1"/>
              <p:nvPr/>
            </p:nvSpPr>
            <p:spPr>
              <a:xfrm>
                <a:off x="117782" y="2253734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1</a:t>
                </a:r>
              </a:p>
            </p:txBody>
          </p:sp>
        </p:grpSp>
        <p:grpSp>
          <p:nvGrpSpPr>
            <p:cNvPr id="43" name="Group 13">
              <a:extLst>
                <a:ext uri="{FF2B5EF4-FFF2-40B4-BE49-F238E27FC236}">
                  <a16:creationId xmlns:a16="http://schemas.microsoft.com/office/drawing/2014/main" id="{EE351882-5BE4-DA44-F08B-A05645CEC92E}"/>
                </a:ext>
              </a:extLst>
            </p:cNvPr>
            <p:cNvGrpSpPr/>
            <p:nvPr/>
          </p:nvGrpSpPr>
          <p:grpSpPr>
            <a:xfrm>
              <a:off x="431717" y="3489067"/>
              <a:ext cx="8035618" cy="492443"/>
              <a:chOff x="117782" y="3184267"/>
              <a:chExt cx="8035618" cy="492443"/>
            </a:xfrm>
          </p:grpSpPr>
          <p:sp>
            <p:nvSpPr>
              <p:cNvPr id="47" name="TextBox 6">
                <a:extLst>
                  <a:ext uri="{FF2B5EF4-FFF2-40B4-BE49-F238E27FC236}">
                    <a16:creationId xmlns:a16="http://schemas.microsoft.com/office/drawing/2014/main" id="{F18C30D8-84DA-0AAE-F834-8436762AAE71}"/>
                  </a:ext>
                </a:extLst>
              </p:cNvPr>
              <p:cNvSpPr txBox="1"/>
              <p:nvPr/>
            </p:nvSpPr>
            <p:spPr>
              <a:xfrm>
                <a:off x="117782" y="3184267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2</a:t>
                </a:r>
              </a:p>
            </p:txBody>
          </p:sp>
          <p:cxnSp>
            <p:nvCxnSpPr>
              <p:cNvPr id="48" name="Straight Arrow Connector 9">
                <a:extLst>
                  <a:ext uri="{FF2B5EF4-FFF2-40B4-BE49-F238E27FC236}">
                    <a16:creationId xmlns:a16="http://schemas.microsoft.com/office/drawing/2014/main" id="{65AF9B27-2CD0-FA7F-C987-6575A144C311}"/>
                  </a:ext>
                </a:extLst>
              </p:cNvPr>
              <p:cNvCxnSpPr/>
              <p:nvPr/>
            </p:nvCxnSpPr>
            <p:spPr>
              <a:xfrm>
                <a:off x="1752600" y="3415099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id="{A50300A4-9394-73F9-86E3-7CA996DC3280}"/>
                </a:ext>
              </a:extLst>
            </p:cNvPr>
            <p:cNvGrpSpPr/>
            <p:nvPr/>
          </p:nvGrpSpPr>
          <p:grpSpPr>
            <a:xfrm>
              <a:off x="453310" y="4724400"/>
              <a:ext cx="8035618" cy="492443"/>
              <a:chOff x="117782" y="4114800"/>
              <a:chExt cx="8035618" cy="492443"/>
            </a:xfrm>
          </p:grpSpPr>
          <p:sp>
            <p:nvSpPr>
              <p:cNvPr id="45" name="TextBox 7">
                <a:extLst>
                  <a:ext uri="{FF2B5EF4-FFF2-40B4-BE49-F238E27FC236}">
                    <a16:creationId xmlns:a16="http://schemas.microsoft.com/office/drawing/2014/main" id="{1C766483-F794-95B5-106D-F86E3F1D3D65}"/>
                  </a:ext>
                </a:extLst>
              </p:cNvPr>
              <p:cNvSpPr txBox="1"/>
              <p:nvPr/>
            </p:nvSpPr>
            <p:spPr>
              <a:xfrm>
                <a:off x="117782" y="4114800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3</a:t>
                </a:r>
              </a:p>
            </p:txBody>
          </p:sp>
          <p:cxnSp>
            <p:nvCxnSpPr>
              <p:cNvPr id="46" name="Straight Arrow Connector 10">
                <a:extLst>
                  <a:ext uri="{FF2B5EF4-FFF2-40B4-BE49-F238E27FC236}">
                    <a16:creationId xmlns:a16="http://schemas.microsoft.com/office/drawing/2014/main" id="{1448229D-66EB-3235-3194-32A04C62DCC3}"/>
                  </a:ext>
                </a:extLst>
              </p:cNvPr>
              <p:cNvCxnSpPr/>
              <p:nvPr/>
            </p:nvCxnSpPr>
            <p:spPr>
              <a:xfrm>
                <a:off x="1752600" y="4345632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Rectangle 15">
            <a:extLst>
              <a:ext uri="{FF2B5EF4-FFF2-40B4-BE49-F238E27FC236}">
                <a16:creationId xmlns:a16="http://schemas.microsoft.com/office/drawing/2014/main" id="{B3447B43-8545-1735-F00E-C7C317A1FC68}"/>
              </a:ext>
            </a:extLst>
          </p:cNvPr>
          <p:cNvSpPr/>
          <p:nvPr/>
        </p:nvSpPr>
        <p:spPr>
          <a:xfrm>
            <a:off x="2794740" y="2948645"/>
            <a:ext cx="2002508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52" name="Rectangle 16">
            <a:extLst>
              <a:ext uri="{FF2B5EF4-FFF2-40B4-BE49-F238E27FC236}">
                <a16:creationId xmlns:a16="http://schemas.microsoft.com/office/drawing/2014/main" id="{73AB39C1-D688-43D0-3415-27A4B3924C86}"/>
              </a:ext>
            </a:extLst>
          </p:cNvPr>
          <p:cNvSpPr/>
          <p:nvPr/>
        </p:nvSpPr>
        <p:spPr>
          <a:xfrm>
            <a:off x="2794740" y="3877624"/>
            <a:ext cx="203561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53" name="Rectangle 17">
            <a:extLst>
              <a:ext uri="{FF2B5EF4-FFF2-40B4-BE49-F238E27FC236}">
                <a16:creationId xmlns:a16="http://schemas.microsoft.com/office/drawing/2014/main" id="{9FE58F4C-CC6F-2614-AFD8-774442DEC1EE}"/>
              </a:ext>
            </a:extLst>
          </p:cNvPr>
          <p:cNvSpPr/>
          <p:nvPr/>
        </p:nvSpPr>
        <p:spPr>
          <a:xfrm>
            <a:off x="2794741" y="4799747"/>
            <a:ext cx="1690291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grpSp>
        <p:nvGrpSpPr>
          <p:cNvPr id="54" name="Group 21">
            <a:extLst>
              <a:ext uri="{FF2B5EF4-FFF2-40B4-BE49-F238E27FC236}">
                <a16:creationId xmlns:a16="http://schemas.microsoft.com/office/drawing/2014/main" id="{6C0414E2-B3B0-9536-1CD3-75549E130922}"/>
              </a:ext>
            </a:extLst>
          </p:cNvPr>
          <p:cNvGrpSpPr/>
          <p:nvPr/>
        </p:nvGrpSpPr>
        <p:grpSpPr>
          <a:xfrm>
            <a:off x="4542180" y="2652246"/>
            <a:ext cx="646908" cy="3157582"/>
            <a:chOff x="5542720" y="1905000"/>
            <a:chExt cx="862544" cy="4210108"/>
          </a:xfrm>
        </p:grpSpPr>
        <p:cxnSp>
          <p:nvCxnSpPr>
            <p:cNvPr id="55" name="Straight Connector 19">
              <a:extLst>
                <a:ext uri="{FF2B5EF4-FFF2-40B4-BE49-F238E27FC236}">
                  <a16:creationId xmlns:a16="http://schemas.microsoft.com/office/drawing/2014/main" id="{DB3BE3EC-2AE9-3475-AEF0-3822092D349C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56" name="TextBox 20">
              <a:extLst>
                <a:ext uri="{FF2B5EF4-FFF2-40B4-BE49-F238E27FC236}">
                  <a16:creationId xmlns:a16="http://schemas.microsoft.com/office/drawing/2014/main" id="{C731FA4A-9259-1A9E-4FEC-877041780C5B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sp>
        <p:nvSpPr>
          <p:cNvPr id="57" name="TextBox 37">
            <a:extLst>
              <a:ext uri="{FF2B5EF4-FFF2-40B4-BE49-F238E27FC236}">
                <a16:creationId xmlns:a16="http://schemas.microsoft.com/office/drawing/2014/main" id="{B96075E4-DD8C-42BC-2A35-0FDCB376E4D9}"/>
              </a:ext>
            </a:extLst>
          </p:cNvPr>
          <p:cNvSpPr txBox="1"/>
          <p:nvPr/>
        </p:nvSpPr>
        <p:spPr>
          <a:xfrm>
            <a:off x="3428999" y="2465348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58" name="TextBox 38">
            <a:extLst>
              <a:ext uri="{FF2B5EF4-FFF2-40B4-BE49-F238E27FC236}">
                <a16:creationId xmlns:a16="http://schemas.microsoft.com/office/drawing/2014/main" id="{CFADAFA4-C517-EE02-B965-F38DE9B1463B}"/>
              </a:ext>
            </a:extLst>
          </p:cNvPr>
          <p:cNvSpPr txBox="1"/>
          <p:nvPr/>
        </p:nvSpPr>
        <p:spPr>
          <a:xfrm>
            <a:off x="4842839" y="2465348"/>
            <a:ext cx="1257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Communicate</a:t>
            </a:r>
          </a:p>
        </p:txBody>
      </p:sp>
      <p:sp>
        <p:nvSpPr>
          <p:cNvPr id="59" name="Rectangle 47">
            <a:extLst>
              <a:ext uri="{FF2B5EF4-FFF2-40B4-BE49-F238E27FC236}">
                <a16:creationId xmlns:a16="http://schemas.microsoft.com/office/drawing/2014/main" id="{B3713867-B88A-2F1D-B692-03F042ED1039}"/>
              </a:ext>
            </a:extLst>
          </p:cNvPr>
          <p:cNvSpPr/>
          <p:nvPr/>
        </p:nvSpPr>
        <p:spPr>
          <a:xfrm>
            <a:off x="6114613" y="2948645"/>
            <a:ext cx="1256322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60" name="Rectangle 48">
            <a:extLst>
              <a:ext uri="{FF2B5EF4-FFF2-40B4-BE49-F238E27FC236}">
                <a16:creationId xmlns:a16="http://schemas.microsoft.com/office/drawing/2014/main" id="{C6A9B9A6-9534-2287-79DA-2560B7F0BD6D}"/>
              </a:ext>
            </a:extLst>
          </p:cNvPr>
          <p:cNvSpPr/>
          <p:nvPr/>
        </p:nvSpPr>
        <p:spPr>
          <a:xfrm>
            <a:off x="6114601" y="3877624"/>
            <a:ext cx="1121694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61" name="Rectangle 49">
            <a:extLst>
              <a:ext uri="{FF2B5EF4-FFF2-40B4-BE49-F238E27FC236}">
                <a16:creationId xmlns:a16="http://schemas.microsoft.com/office/drawing/2014/main" id="{C593763E-6E87-AA11-EA1C-D28D0B0659E9}"/>
              </a:ext>
            </a:extLst>
          </p:cNvPr>
          <p:cNvSpPr/>
          <p:nvPr/>
        </p:nvSpPr>
        <p:spPr>
          <a:xfrm>
            <a:off x="6100151" y="4797287"/>
            <a:ext cx="12926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62" name="TextBox 50">
            <a:extLst>
              <a:ext uri="{FF2B5EF4-FFF2-40B4-BE49-F238E27FC236}">
                <a16:creationId xmlns:a16="http://schemas.microsoft.com/office/drawing/2014/main" id="{F17E759C-7954-F0D2-142D-2B306694F7CD}"/>
              </a:ext>
            </a:extLst>
          </p:cNvPr>
          <p:cNvSpPr txBox="1"/>
          <p:nvPr/>
        </p:nvSpPr>
        <p:spPr>
          <a:xfrm>
            <a:off x="6457949" y="2465348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grpSp>
        <p:nvGrpSpPr>
          <p:cNvPr id="65" name="Group 22">
            <a:extLst>
              <a:ext uri="{FF2B5EF4-FFF2-40B4-BE49-F238E27FC236}">
                <a16:creationId xmlns:a16="http://schemas.microsoft.com/office/drawing/2014/main" id="{B76BE32C-74F2-DF38-1A80-24F7030530A8}"/>
              </a:ext>
            </a:extLst>
          </p:cNvPr>
          <p:cNvGrpSpPr/>
          <p:nvPr/>
        </p:nvGrpSpPr>
        <p:grpSpPr>
          <a:xfrm>
            <a:off x="5799480" y="2652246"/>
            <a:ext cx="646908" cy="3157582"/>
            <a:chOff x="5542720" y="1905000"/>
            <a:chExt cx="862544" cy="4210108"/>
          </a:xfrm>
        </p:grpSpPr>
        <p:cxnSp>
          <p:nvCxnSpPr>
            <p:cNvPr id="66" name="Straight Connector 23">
              <a:extLst>
                <a:ext uri="{FF2B5EF4-FFF2-40B4-BE49-F238E27FC236}">
                  <a16:creationId xmlns:a16="http://schemas.microsoft.com/office/drawing/2014/main" id="{9C141F06-EE61-9124-85E7-4D1BC384D2B4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67" name="TextBox 24">
              <a:extLst>
                <a:ext uri="{FF2B5EF4-FFF2-40B4-BE49-F238E27FC236}">
                  <a16:creationId xmlns:a16="http://schemas.microsoft.com/office/drawing/2014/main" id="{F4E0AE01-A949-7E22-8381-FFAC81D1E8F5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cxnSp>
        <p:nvCxnSpPr>
          <p:cNvPr id="69" name="!!Straight Arrow Connector 26">
            <a:extLst>
              <a:ext uri="{FF2B5EF4-FFF2-40B4-BE49-F238E27FC236}">
                <a16:creationId xmlns:a16="http://schemas.microsoft.com/office/drawing/2014/main" id="{35839FEE-6104-E272-55DE-A0C9C66AAC69}"/>
              </a:ext>
            </a:extLst>
          </p:cNvPr>
          <p:cNvCxnSpPr/>
          <p:nvPr/>
        </p:nvCxnSpPr>
        <p:spPr>
          <a:xfrm>
            <a:off x="4857748" y="3119873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!!Straight Arrow Connector 27">
            <a:extLst>
              <a:ext uri="{FF2B5EF4-FFF2-40B4-BE49-F238E27FC236}">
                <a16:creationId xmlns:a16="http://schemas.microsoft.com/office/drawing/2014/main" id="{FEBEE5EF-8FAE-6436-1B57-FCBA4487743C}"/>
              </a:ext>
            </a:extLst>
          </p:cNvPr>
          <p:cNvCxnSpPr/>
          <p:nvPr/>
        </p:nvCxnSpPr>
        <p:spPr>
          <a:xfrm flipV="1">
            <a:off x="4972048" y="4046372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!!Straight Arrow Connector 30">
            <a:extLst>
              <a:ext uri="{FF2B5EF4-FFF2-40B4-BE49-F238E27FC236}">
                <a16:creationId xmlns:a16="http://schemas.microsoft.com/office/drawing/2014/main" id="{E1631789-F15F-014A-E91A-EA14BCC3A1C5}"/>
              </a:ext>
            </a:extLst>
          </p:cNvPr>
          <p:cNvCxnSpPr/>
          <p:nvPr/>
        </p:nvCxnSpPr>
        <p:spPr>
          <a:xfrm flipV="1">
            <a:off x="5600698" y="3123666"/>
            <a:ext cx="457200" cy="184920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!!Straight Arrow Connector 33">
            <a:extLst>
              <a:ext uri="{FF2B5EF4-FFF2-40B4-BE49-F238E27FC236}">
                <a16:creationId xmlns:a16="http://schemas.microsoft.com/office/drawing/2014/main" id="{21D2BABC-F000-9DCC-62B3-C9A2E374F045}"/>
              </a:ext>
            </a:extLst>
          </p:cNvPr>
          <p:cNvCxnSpPr/>
          <p:nvPr/>
        </p:nvCxnSpPr>
        <p:spPr>
          <a:xfrm>
            <a:off x="5143498" y="3123666"/>
            <a:ext cx="628650" cy="1853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!!Straight Arrow Connector 35">
            <a:extLst>
              <a:ext uri="{FF2B5EF4-FFF2-40B4-BE49-F238E27FC236}">
                <a16:creationId xmlns:a16="http://schemas.microsoft.com/office/drawing/2014/main" id="{6E2BB8C6-DAA3-E6B1-A33D-220B880CE968}"/>
              </a:ext>
            </a:extLst>
          </p:cNvPr>
          <p:cNvCxnSpPr/>
          <p:nvPr/>
        </p:nvCxnSpPr>
        <p:spPr>
          <a:xfrm flipV="1">
            <a:off x="5543549" y="3123666"/>
            <a:ext cx="255931" cy="92650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!!Straight Arrow Connector 36">
            <a:extLst>
              <a:ext uri="{FF2B5EF4-FFF2-40B4-BE49-F238E27FC236}">
                <a16:creationId xmlns:a16="http://schemas.microsoft.com/office/drawing/2014/main" id="{C9559C3A-2945-2194-DF81-169AE3E5C72E}"/>
              </a:ext>
            </a:extLst>
          </p:cNvPr>
          <p:cNvCxnSpPr/>
          <p:nvPr/>
        </p:nvCxnSpPr>
        <p:spPr>
          <a:xfrm>
            <a:off x="4972048" y="4046372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39224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D6F47C-A9A8-DB9A-EC04-34862FE9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Key operator: </a:t>
            </a:r>
            <a:r>
              <a:rPr lang="en-US" altLang="zh-CN" err="1"/>
              <a:t>allreduce</a:t>
            </a:r>
            <a:r>
              <a:rPr lang="en-US" altLang="zh-CN"/>
              <a:t>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B85B38-898C-D2AD-E750-26DE3644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/>
          </a:p>
        </p:txBody>
      </p:sp>
      <p:sp>
        <p:nvSpPr>
          <p:cNvPr id="5" name="Rounded Rectangle 95">
            <a:extLst>
              <a:ext uri="{FF2B5EF4-FFF2-40B4-BE49-F238E27FC236}">
                <a16:creationId xmlns:a16="http://schemas.microsoft.com/office/drawing/2014/main" id="{C685356B-3C5D-DEF2-C3F6-2AA4852F35EB}"/>
              </a:ext>
            </a:extLst>
          </p:cNvPr>
          <p:cNvSpPr/>
          <p:nvPr/>
        </p:nvSpPr>
        <p:spPr>
          <a:xfrm>
            <a:off x="2525041" y="2519016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2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Rounded Rectangle 96">
            <a:extLst>
              <a:ext uri="{FF2B5EF4-FFF2-40B4-BE49-F238E27FC236}">
                <a16:creationId xmlns:a16="http://schemas.microsoft.com/office/drawing/2014/main" id="{2216967C-885B-13F5-3586-C151D34CA01F}"/>
              </a:ext>
            </a:extLst>
          </p:cNvPr>
          <p:cNvSpPr/>
          <p:nvPr/>
        </p:nvSpPr>
        <p:spPr>
          <a:xfrm>
            <a:off x="4727482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3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ounded Rectangle 97">
            <a:extLst>
              <a:ext uri="{FF2B5EF4-FFF2-40B4-BE49-F238E27FC236}">
                <a16:creationId xmlns:a16="http://schemas.microsoft.com/office/drawing/2014/main" id="{54A5222F-4B64-7258-A9F6-096D91ACD660}"/>
              </a:ext>
            </a:extLst>
          </p:cNvPr>
          <p:cNvSpPr/>
          <p:nvPr/>
        </p:nvSpPr>
        <p:spPr>
          <a:xfrm>
            <a:off x="6902434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4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8" name="Straight Arrow Connector 81">
            <a:extLst>
              <a:ext uri="{FF2B5EF4-FFF2-40B4-BE49-F238E27FC236}">
                <a16:creationId xmlns:a16="http://schemas.microsoft.com/office/drawing/2014/main" id="{1440814B-4F42-9130-2BED-E87FB14CBC04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 flipH="1">
            <a:off x="1412082" y="2103688"/>
            <a:ext cx="3531877" cy="397883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" name="Straight Arrow Connector 82">
            <a:extLst>
              <a:ext uri="{FF2B5EF4-FFF2-40B4-BE49-F238E27FC236}">
                <a16:creationId xmlns:a16="http://schemas.microsoft.com/office/drawing/2014/main" id="{46FF4243-69E3-7C25-9FFE-99619EF885B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 flipH="1">
            <a:off x="3559066" y="2103688"/>
            <a:ext cx="1384893" cy="415328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0" name="Straight Arrow Connector 83">
            <a:extLst>
              <a:ext uri="{FF2B5EF4-FFF2-40B4-BE49-F238E27FC236}">
                <a16:creationId xmlns:a16="http://schemas.microsoft.com/office/drawing/2014/main" id="{40805E12-D358-1CBF-36C4-EFDA5C7CB356}"/>
              </a:ext>
            </a:extLst>
          </p:cNvPr>
          <p:cNvCxnSpPr>
            <a:cxnSpLocks/>
            <a:stCxn id="14" idx="2"/>
            <a:endCxn id="6" idx="0"/>
          </p:cNvCxnSpPr>
          <p:nvPr/>
        </p:nvCxnSpPr>
        <p:spPr>
          <a:xfrm>
            <a:off x="4943959" y="2103688"/>
            <a:ext cx="817548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1" name="Straight Arrow Connector 84">
            <a:extLst>
              <a:ext uri="{FF2B5EF4-FFF2-40B4-BE49-F238E27FC236}">
                <a16:creationId xmlns:a16="http://schemas.microsoft.com/office/drawing/2014/main" id="{51565BC6-85B1-0F2E-8DBE-A755BD56FAAF}"/>
              </a:ext>
            </a:extLst>
          </p:cNvPr>
          <p:cNvCxnSpPr>
            <a:cxnSpLocks/>
            <a:stCxn id="14" idx="2"/>
            <a:endCxn id="7" idx="0"/>
          </p:cNvCxnSpPr>
          <p:nvPr/>
        </p:nvCxnSpPr>
        <p:spPr>
          <a:xfrm>
            <a:off x="4943959" y="2103688"/>
            <a:ext cx="2992499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grpSp>
        <p:nvGrpSpPr>
          <p:cNvPr id="12" name="Group 5">
            <a:extLst>
              <a:ext uri="{FF2B5EF4-FFF2-40B4-BE49-F238E27FC236}">
                <a16:creationId xmlns:a16="http://schemas.microsoft.com/office/drawing/2014/main" id="{B2AE6F11-5BAB-8401-1EAD-30F86D72A261}"/>
              </a:ext>
            </a:extLst>
          </p:cNvPr>
          <p:cNvGrpSpPr/>
          <p:nvPr/>
        </p:nvGrpSpPr>
        <p:grpSpPr>
          <a:xfrm>
            <a:off x="2893981" y="1025244"/>
            <a:ext cx="3356039" cy="1078444"/>
            <a:chOff x="515707" y="5420075"/>
            <a:chExt cx="4474719" cy="1437925"/>
          </a:xfrm>
        </p:grpSpPr>
        <p:pic>
          <p:nvPicPr>
            <p:cNvPr id="13" name="Picture 44">
              <a:extLst>
                <a:ext uri="{FF2B5EF4-FFF2-40B4-BE49-F238E27FC236}">
                  <a16:creationId xmlns:a16="http://schemas.microsoft.com/office/drawing/2014/main" id="{FF31095C-8223-E045-8AF1-F9D8031AF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707" y="5572060"/>
              <a:ext cx="4474719" cy="1160113"/>
            </a:xfrm>
            <a:prstGeom prst="rect">
              <a:avLst/>
            </a:prstGeom>
          </p:spPr>
        </p:pic>
        <p:sp>
          <p:nvSpPr>
            <p:cNvPr id="14" name="Rectangle 45">
              <a:extLst>
                <a:ext uri="{FF2B5EF4-FFF2-40B4-BE49-F238E27FC236}">
                  <a16:creationId xmlns:a16="http://schemas.microsoft.com/office/drawing/2014/main" id="{7943C3FE-CC30-6B9D-73C9-645E48629E5C}"/>
                </a:ext>
              </a:extLst>
            </p:cNvPr>
            <p:cNvSpPr/>
            <p:nvPr/>
          </p:nvSpPr>
          <p:spPr>
            <a:xfrm>
              <a:off x="2861554" y="5420075"/>
              <a:ext cx="774916" cy="143792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Rounded Rectangle 85">
            <a:extLst>
              <a:ext uri="{FF2B5EF4-FFF2-40B4-BE49-F238E27FC236}">
                <a16:creationId xmlns:a16="http://schemas.microsoft.com/office/drawing/2014/main" id="{18A7F813-1E93-90A0-E7B0-926DA440A328}"/>
              </a:ext>
            </a:extLst>
          </p:cNvPr>
          <p:cNvSpPr/>
          <p:nvPr/>
        </p:nvSpPr>
        <p:spPr>
          <a:xfrm>
            <a:off x="430012" y="2501571"/>
            <a:ext cx="1964141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1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" name="Picture 24">
            <a:extLst>
              <a:ext uri="{FF2B5EF4-FFF2-40B4-BE49-F238E27FC236}">
                <a16:creationId xmlns:a16="http://schemas.microsoft.com/office/drawing/2014/main" id="{80E5D11B-95BB-2D17-6CA1-A86C77C6E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55" y="2681330"/>
            <a:ext cx="1479654" cy="830418"/>
          </a:xfrm>
          <a:prstGeom prst="rect">
            <a:avLst/>
          </a:prstGeom>
        </p:spPr>
      </p:pic>
      <p:pic>
        <p:nvPicPr>
          <p:cNvPr id="17" name="Picture 25">
            <a:extLst>
              <a:ext uri="{FF2B5EF4-FFF2-40B4-BE49-F238E27FC236}">
                <a16:creationId xmlns:a16="http://schemas.microsoft.com/office/drawing/2014/main" id="{AB68C8D6-7EEE-2876-DE50-2E265B46F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774" y="2647358"/>
            <a:ext cx="1698582" cy="898361"/>
          </a:xfrm>
          <a:prstGeom prst="rect">
            <a:avLst/>
          </a:prstGeom>
        </p:spPr>
      </p:pic>
      <p:pic>
        <p:nvPicPr>
          <p:cNvPr id="18" name="Picture 26">
            <a:extLst>
              <a:ext uri="{FF2B5EF4-FFF2-40B4-BE49-F238E27FC236}">
                <a16:creationId xmlns:a16="http://schemas.microsoft.com/office/drawing/2014/main" id="{108FACAD-D630-1742-EB34-162FC977D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256" y="2646196"/>
            <a:ext cx="1804272" cy="898361"/>
          </a:xfrm>
          <a:prstGeom prst="rect">
            <a:avLst/>
          </a:prstGeom>
        </p:spPr>
      </p:pic>
      <p:pic>
        <p:nvPicPr>
          <p:cNvPr id="19" name="Picture 27">
            <a:extLst>
              <a:ext uri="{FF2B5EF4-FFF2-40B4-BE49-F238E27FC236}">
                <a16:creationId xmlns:a16="http://schemas.microsoft.com/office/drawing/2014/main" id="{B16EAFEA-1EF7-DDC2-7F69-1A7D0598B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9223" y="2683942"/>
            <a:ext cx="1834469" cy="860615"/>
          </a:xfrm>
          <a:prstGeom prst="rect">
            <a:avLst/>
          </a:prstGeom>
        </p:spPr>
      </p:pic>
      <p:pic>
        <p:nvPicPr>
          <p:cNvPr id="20" name="Picture 37">
            <a:extLst>
              <a:ext uri="{FF2B5EF4-FFF2-40B4-BE49-F238E27FC236}">
                <a16:creationId xmlns:a16="http://schemas.microsoft.com/office/drawing/2014/main" id="{28A333EF-C87F-DB93-91F5-2B4A1E167A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9277" y="4354800"/>
            <a:ext cx="4048125" cy="1000125"/>
          </a:xfrm>
          <a:prstGeom prst="rect">
            <a:avLst/>
          </a:prstGeom>
        </p:spPr>
      </p:pic>
      <p:sp>
        <p:nvSpPr>
          <p:cNvPr id="21" name="Rounded Rectangle 98">
            <a:extLst>
              <a:ext uri="{FF2B5EF4-FFF2-40B4-BE49-F238E27FC236}">
                <a16:creationId xmlns:a16="http://schemas.microsoft.com/office/drawing/2014/main" id="{44BAD15C-ED61-6430-65C1-0C801F75A5FC}"/>
              </a:ext>
            </a:extLst>
          </p:cNvPr>
          <p:cNvSpPr/>
          <p:nvPr/>
        </p:nvSpPr>
        <p:spPr>
          <a:xfrm>
            <a:off x="430012" y="4055700"/>
            <a:ext cx="8531388" cy="239982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b="1" kern="0">
                <a:solidFill>
                  <a:srgbClr val="FFFFFF"/>
                </a:solidFill>
                <a:latin typeface="Arial"/>
              </a:rPr>
              <a:t>ALLREDUCE</a:t>
            </a:r>
          </a:p>
        </p:txBody>
      </p:sp>
      <p:sp>
        <p:nvSpPr>
          <p:cNvPr id="22" name="Rounded Rectangle 99">
            <a:extLst>
              <a:ext uri="{FF2B5EF4-FFF2-40B4-BE49-F238E27FC236}">
                <a16:creationId xmlns:a16="http://schemas.microsoft.com/office/drawing/2014/main" id="{1EC1B935-A3C0-6354-CA84-6AD111821F9A}"/>
              </a:ext>
            </a:extLst>
          </p:cNvPr>
          <p:cNvSpPr/>
          <p:nvPr/>
        </p:nvSpPr>
        <p:spPr>
          <a:xfrm>
            <a:off x="4134862" y="4398074"/>
            <a:ext cx="2660669" cy="913577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b="1" kern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71867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FA009B-F29A-2FE8-07E3-32467D364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Communication primitives in distributed computing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090535-DC91-C0C9-A269-A2072364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16224"/>
          </a:xfrm>
        </p:spPr>
        <p:txBody>
          <a:bodyPr>
            <a:normAutofit/>
          </a:bodyPr>
          <a:lstStyle/>
          <a:p>
            <a:r>
              <a:rPr kumimoji="1" lang="en-US" altLang="zh-CN"/>
              <a:t>Gather: </a:t>
            </a:r>
            <a:r>
              <a:rPr kumimoji="1" lang="en-US" altLang="zh-CN" b="0"/>
              <a:t>Collect data from all the other processes </a:t>
            </a:r>
          </a:p>
          <a:p>
            <a:pPr lvl="1"/>
            <a:r>
              <a:rPr kumimoji="1" lang="en-US" altLang="zh-CN"/>
              <a:t>Example: [1][2][3][4] -&gt; (gather) -&gt; [1,2,3,4]</a:t>
            </a:r>
            <a:endParaRPr kumimoji="1" lang="en-US" altLang="zh-CN" b="0"/>
          </a:p>
          <a:p>
            <a:r>
              <a:rPr kumimoji="1" lang="en-US" altLang="zh-CN"/>
              <a:t>Reduce: </a:t>
            </a:r>
            <a:r>
              <a:rPr kumimoji="1" lang="en-US" altLang="zh-CN" b="0"/>
              <a:t>Gather and aggregate a piece of data from all the other processes</a:t>
            </a:r>
          </a:p>
          <a:p>
            <a:pPr lvl="1"/>
            <a:r>
              <a:rPr kumimoji="1" lang="en-US" altLang="zh-CN"/>
              <a:t>Example: [1][2][3][4] -&gt; (reduce) -&gt; [1+2+3+4] = [10]</a:t>
            </a:r>
            <a:endParaRPr kumimoji="1" lang="en-US" altLang="zh-CN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41FED2-44DD-C41B-602B-3541EB055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/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67AD0BD-7E4C-812C-42BA-B072D9EEEC0F}"/>
              </a:ext>
            </a:extLst>
          </p:cNvPr>
          <p:cNvGrpSpPr/>
          <p:nvPr/>
        </p:nvGrpSpPr>
        <p:grpSpPr>
          <a:xfrm>
            <a:off x="451222" y="3409200"/>
            <a:ext cx="3688730" cy="1620522"/>
            <a:chOff x="451222" y="3410986"/>
            <a:chExt cx="3688730" cy="1620522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48BA4A94-D539-A9B1-97D5-771ABB0347A9}"/>
                </a:ext>
              </a:extLst>
            </p:cNvPr>
            <p:cNvGrpSpPr/>
            <p:nvPr/>
          </p:nvGrpSpPr>
          <p:grpSpPr>
            <a:xfrm>
              <a:off x="539552" y="3410986"/>
              <a:ext cx="576064" cy="576064"/>
              <a:chOff x="1935252" y="3577580"/>
              <a:chExt cx="576064" cy="576064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202E3F10-BBFD-AAB1-68A5-A8AE3FC87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AA80E8A2-3960-3FC2-A8EC-FB1890C64CCC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F86ABFEF-B2F4-51F6-A9CA-68D20096C5E4}"/>
                </a:ext>
              </a:extLst>
            </p:cNvPr>
            <p:cNvGrpSpPr/>
            <p:nvPr/>
          </p:nvGrpSpPr>
          <p:grpSpPr>
            <a:xfrm>
              <a:off x="1403648" y="3410986"/>
              <a:ext cx="576064" cy="576064"/>
              <a:chOff x="1935252" y="3577580"/>
              <a:chExt cx="576064" cy="576064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AA52D653-CC56-9104-4B12-B1898FC238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1B5EBD5-4489-32A3-29F6-A014A7E325FE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kumimoji="1"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5381EBD2-12D0-B553-E6D7-D984EDD8D11A}"/>
                </a:ext>
              </a:extLst>
            </p:cNvPr>
            <p:cNvGrpSpPr/>
            <p:nvPr/>
          </p:nvGrpSpPr>
          <p:grpSpPr>
            <a:xfrm>
              <a:off x="2267744" y="3410986"/>
              <a:ext cx="576064" cy="576064"/>
              <a:chOff x="1935252" y="3577580"/>
              <a:chExt cx="576064" cy="576064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1D6AB41D-3197-E368-2CFC-22A253D797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0ED1F48-2827-3BCA-8372-DA23AD9069E5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2</a:t>
                </a:r>
                <a:endParaRPr kumimoji="1"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33D0B2AC-7989-82FA-98EE-C5303D985124}"/>
                </a:ext>
              </a:extLst>
            </p:cNvPr>
            <p:cNvGrpSpPr/>
            <p:nvPr/>
          </p:nvGrpSpPr>
          <p:grpSpPr>
            <a:xfrm>
              <a:off x="3131840" y="3414187"/>
              <a:ext cx="576064" cy="576064"/>
              <a:chOff x="1935252" y="3577580"/>
              <a:chExt cx="576064" cy="576064"/>
            </a:xfrm>
          </p:grpSpPr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020A65B1-8B45-5B3D-1C6A-348E1A5F93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715D1B7-9609-9A22-A8F1-28039AEF2F25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3</a:t>
                </a:r>
                <a:endParaRPr kumimoji="1" lang="zh-CN" altLang="en-US"/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1E828016-7D37-6A9C-3AA7-979BCF6AE6A5}"/>
                </a:ext>
              </a:extLst>
            </p:cNvPr>
            <p:cNvGrpSpPr/>
            <p:nvPr/>
          </p:nvGrpSpPr>
          <p:grpSpPr>
            <a:xfrm>
              <a:off x="1403648" y="4455444"/>
              <a:ext cx="576064" cy="576064"/>
              <a:chOff x="1935252" y="3577580"/>
              <a:chExt cx="576064" cy="576064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766193D2-6853-5A71-5258-467FEA77A5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01E26A5-08C9-22DF-120B-BC7AA2661703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E02D6DF-C4F6-CBD9-1FAD-B42C753B3A70}"/>
                </a:ext>
              </a:extLst>
            </p:cNvPr>
            <p:cNvSpPr/>
            <p:nvPr/>
          </p:nvSpPr>
          <p:spPr>
            <a:xfrm>
              <a:off x="1081336" y="3566555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07AD760-309C-39AF-7D23-2D69BA4E9479}"/>
                </a:ext>
              </a:extLst>
            </p:cNvPr>
            <p:cNvSpPr/>
            <p:nvPr/>
          </p:nvSpPr>
          <p:spPr>
            <a:xfrm>
              <a:off x="1993616" y="3566555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A333DD9-1214-F1E5-7705-A2C0EE6E5944}"/>
                </a:ext>
              </a:extLst>
            </p:cNvPr>
            <p:cNvSpPr/>
            <p:nvPr/>
          </p:nvSpPr>
          <p:spPr>
            <a:xfrm>
              <a:off x="2823439" y="3566555"/>
              <a:ext cx="200139" cy="184319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15B2934C-1E5E-E3C4-565B-8E8071C83BA4}"/>
                </a:ext>
              </a:extLst>
            </p:cNvPr>
            <p:cNvSpPr/>
            <p:nvPr/>
          </p:nvSpPr>
          <p:spPr>
            <a:xfrm>
              <a:off x="3716096" y="3566555"/>
              <a:ext cx="200139" cy="184319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FA9C2737-E48D-F513-B359-7CD31DD300D4}"/>
                </a:ext>
              </a:extLst>
            </p:cNvPr>
            <p:cNvSpPr/>
            <p:nvPr/>
          </p:nvSpPr>
          <p:spPr>
            <a:xfrm>
              <a:off x="1986456" y="463512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67D1305-8556-CAF1-B5DB-79B83FB3B3E5}"/>
                </a:ext>
              </a:extLst>
            </p:cNvPr>
            <p:cNvSpPr/>
            <p:nvPr/>
          </p:nvSpPr>
          <p:spPr>
            <a:xfrm>
              <a:off x="2225901" y="4635121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83A156C-ADCB-CD98-8C0C-EA8BC85CFA64}"/>
                </a:ext>
              </a:extLst>
            </p:cNvPr>
            <p:cNvSpPr/>
            <p:nvPr/>
          </p:nvSpPr>
          <p:spPr>
            <a:xfrm>
              <a:off x="2465346" y="4635121"/>
              <a:ext cx="200139" cy="184319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094E310-1FD7-19A0-FCB7-A6C79FAEA899}"/>
                </a:ext>
              </a:extLst>
            </p:cNvPr>
            <p:cNvSpPr/>
            <p:nvPr/>
          </p:nvSpPr>
          <p:spPr>
            <a:xfrm>
              <a:off x="2715677" y="4635121"/>
              <a:ext cx="200139" cy="184319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14F943C6-51C0-7928-940B-78876BC46E9B}"/>
                </a:ext>
              </a:extLst>
            </p:cNvPr>
            <p:cNvCxnSpPr/>
            <p:nvPr/>
          </p:nvCxnSpPr>
          <p:spPr>
            <a:xfrm>
              <a:off x="539552" y="4225652"/>
              <a:ext cx="36004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下箭头 33">
              <a:extLst>
                <a:ext uri="{FF2B5EF4-FFF2-40B4-BE49-F238E27FC236}">
                  <a16:creationId xmlns:a16="http://schemas.microsoft.com/office/drawing/2014/main" id="{C4B5B9DA-E63F-4763-1B51-FF939CDDF25B}"/>
                </a:ext>
              </a:extLst>
            </p:cNvPr>
            <p:cNvSpPr/>
            <p:nvPr/>
          </p:nvSpPr>
          <p:spPr>
            <a:xfrm>
              <a:off x="497758" y="4164483"/>
              <a:ext cx="288032" cy="279222"/>
            </a:xfrm>
            <a:prstGeom prst="downArrow">
              <a:avLst/>
            </a:prstGeom>
            <a:solidFill>
              <a:schemeClr val="bg1"/>
            </a:solidFill>
            <a:ln w="381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65CAD24-AD95-6AD7-00CA-D05AEEA5FAA9}"/>
                </a:ext>
              </a:extLst>
            </p:cNvPr>
            <p:cNvSpPr txBox="1"/>
            <p:nvPr/>
          </p:nvSpPr>
          <p:spPr>
            <a:xfrm>
              <a:off x="451222" y="4450281"/>
              <a:ext cx="5910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200"/>
                <a:t>Time</a:t>
              </a:r>
              <a:endParaRPr lang="zh-CN" altLang="en-US" sz="1200"/>
            </a:p>
          </p:txBody>
        </p:sp>
        <p:cxnSp>
          <p:nvCxnSpPr>
            <p:cNvPr id="38" name="直线箭头连接符 37">
              <a:extLst>
                <a:ext uri="{FF2B5EF4-FFF2-40B4-BE49-F238E27FC236}">
                  <a16:creationId xmlns:a16="http://schemas.microsoft.com/office/drawing/2014/main" id="{0770E266-FF27-CD22-6BAF-FCBE2C3B439F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827584" y="3987050"/>
              <a:ext cx="576064" cy="5314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箭头连接符 38">
              <a:extLst>
                <a:ext uri="{FF2B5EF4-FFF2-40B4-BE49-F238E27FC236}">
                  <a16:creationId xmlns:a16="http://schemas.microsoft.com/office/drawing/2014/main" id="{71C58457-56A5-1C7D-D087-71A40B9881E7}"/>
                </a:ext>
              </a:extLst>
            </p:cNvPr>
            <p:cNvCxnSpPr>
              <a:cxnSpLocks/>
              <a:stCxn id="13" idx="2"/>
              <a:endCxn id="22" idx="0"/>
            </p:cNvCxnSpPr>
            <p:nvPr/>
          </p:nvCxnSpPr>
          <p:spPr>
            <a:xfrm>
              <a:off x="1691680" y="3987050"/>
              <a:ext cx="0" cy="4683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箭头连接符 41">
              <a:extLst>
                <a:ext uri="{FF2B5EF4-FFF2-40B4-BE49-F238E27FC236}">
                  <a16:creationId xmlns:a16="http://schemas.microsoft.com/office/drawing/2014/main" id="{A4A0368C-BF3B-72FB-261D-B5C026CEE1ED}"/>
                </a:ext>
              </a:extLst>
            </p:cNvPr>
            <p:cNvCxnSpPr>
              <a:cxnSpLocks/>
              <a:stCxn id="16" idx="2"/>
            </p:cNvCxnSpPr>
            <p:nvPr/>
          </p:nvCxnSpPr>
          <p:spPr>
            <a:xfrm flipH="1">
              <a:off x="1889927" y="3987050"/>
              <a:ext cx="665849" cy="5044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箭头连接符 44">
              <a:extLst>
                <a:ext uri="{FF2B5EF4-FFF2-40B4-BE49-F238E27FC236}">
                  <a16:creationId xmlns:a16="http://schemas.microsoft.com/office/drawing/2014/main" id="{F38A74CE-F1E9-BB11-16B3-0FFA281945C9}"/>
                </a:ext>
              </a:extLst>
            </p:cNvPr>
            <p:cNvCxnSpPr>
              <a:cxnSpLocks/>
              <a:stCxn id="19" idx="2"/>
            </p:cNvCxnSpPr>
            <p:nvPr/>
          </p:nvCxnSpPr>
          <p:spPr>
            <a:xfrm flipH="1">
              <a:off x="2046379" y="3990251"/>
              <a:ext cx="1373493" cy="5282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5BC0E61D-DE85-946B-B9CD-407A85AFDD21}"/>
              </a:ext>
            </a:extLst>
          </p:cNvPr>
          <p:cNvGrpSpPr/>
          <p:nvPr/>
        </p:nvGrpSpPr>
        <p:grpSpPr>
          <a:xfrm>
            <a:off x="6289757" y="4659997"/>
            <a:ext cx="168792" cy="163385"/>
            <a:chOff x="2999048" y="4637192"/>
            <a:chExt cx="168792" cy="163385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9F6E476B-92BE-A101-2538-87678611644C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A6E11277-9122-AF20-707D-3A55717BD85D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4A3CD4C-D255-11CB-20A3-7093AF239CB2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E5C640A3-D175-8E21-7BFD-5675D1EBCC92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FD977D8A-2BFA-D745-653D-E6F2474EB8FD}"/>
              </a:ext>
            </a:extLst>
          </p:cNvPr>
          <p:cNvGrpSpPr/>
          <p:nvPr/>
        </p:nvGrpSpPr>
        <p:grpSpPr>
          <a:xfrm>
            <a:off x="4716016" y="3410986"/>
            <a:ext cx="3688730" cy="1620522"/>
            <a:chOff x="451222" y="3410986"/>
            <a:chExt cx="3688730" cy="1620522"/>
          </a:xfrm>
        </p:grpSpPr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CE76A256-804C-6929-8969-29CCAF5DABE3}"/>
                </a:ext>
              </a:extLst>
            </p:cNvPr>
            <p:cNvGrpSpPr/>
            <p:nvPr/>
          </p:nvGrpSpPr>
          <p:grpSpPr>
            <a:xfrm>
              <a:off x="539552" y="3410986"/>
              <a:ext cx="576064" cy="576064"/>
              <a:chOff x="1935252" y="3577580"/>
              <a:chExt cx="576064" cy="576064"/>
            </a:xfrm>
          </p:grpSpPr>
          <p:pic>
            <p:nvPicPr>
              <p:cNvPr id="113" name="图片 112">
                <a:extLst>
                  <a:ext uri="{FF2B5EF4-FFF2-40B4-BE49-F238E27FC236}">
                    <a16:creationId xmlns:a16="http://schemas.microsoft.com/office/drawing/2014/main" id="{90A0B2CC-FBCE-35C0-6A73-9E1B630CA1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14" name="文本框 113">
                <a:extLst>
                  <a:ext uri="{FF2B5EF4-FFF2-40B4-BE49-F238E27FC236}">
                    <a16:creationId xmlns:a16="http://schemas.microsoft.com/office/drawing/2014/main" id="{ED08DB77-8907-588F-010F-D1ED1EB177B9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D5CFCE56-12BB-8125-2287-716345DF11F5}"/>
                </a:ext>
              </a:extLst>
            </p:cNvPr>
            <p:cNvGrpSpPr/>
            <p:nvPr/>
          </p:nvGrpSpPr>
          <p:grpSpPr>
            <a:xfrm>
              <a:off x="1403648" y="3410986"/>
              <a:ext cx="576064" cy="576064"/>
              <a:chOff x="1935252" y="3577580"/>
              <a:chExt cx="576064" cy="576064"/>
            </a:xfrm>
          </p:grpSpPr>
          <p:pic>
            <p:nvPicPr>
              <p:cNvPr id="111" name="图片 110">
                <a:extLst>
                  <a:ext uri="{FF2B5EF4-FFF2-40B4-BE49-F238E27FC236}">
                    <a16:creationId xmlns:a16="http://schemas.microsoft.com/office/drawing/2014/main" id="{76948669-89F0-E7EE-C4EC-E30192936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87137835-05A0-FBF6-D8F3-DF6DFB4F92A5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kumimoji="1" lang="zh-CN" altLang="en-US"/>
              </a:p>
            </p:txBody>
          </p:sp>
        </p:grp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E7F85AEB-E72A-700D-8098-2167C172C8E2}"/>
                </a:ext>
              </a:extLst>
            </p:cNvPr>
            <p:cNvGrpSpPr/>
            <p:nvPr/>
          </p:nvGrpSpPr>
          <p:grpSpPr>
            <a:xfrm>
              <a:off x="2267744" y="3410986"/>
              <a:ext cx="576064" cy="576064"/>
              <a:chOff x="1935252" y="3577580"/>
              <a:chExt cx="576064" cy="576064"/>
            </a:xfrm>
          </p:grpSpPr>
          <p:pic>
            <p:nvPicPr>
              <p:cNvPr id="109" name="图片 108">
                <a:extLst>
                  <a:ext uri="{FF2B5EF4-FFF2-40B4-BE49-F238E27FC236}">
                    <a16:creationId xmlns:a16="http://schemas.microsoft.com/office/drawing/2014/main" id="{69C33296-726D-BF74-D466-9701661AF2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12F3BDD5-914C-448E-9F9A-2469179886CC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2</a:t>
                </a:r>
                <a:endParaRPr kumimoji="1" lang="zh-CN" altLang="en-US"/>
              </a:p>
            </p:txBody>
          </p:sp>
        </p:grpSp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8A65B1D6-E39D-6ABA-C44C-55B4DD311C46}"/>
                </a:ext>
              </a:extLst>
            </p:cNvPr>
            <p:cNvGrpSpPr/>
            <p:nvPr/>
          </p:nvGrpSpPr>
          <p:grpSpPr>
            <a:xfrm>
              <a:off x="3131840" y="3414187"/>
              <a:ext cx="576064" cy="576064"/>
              <a:chOff x="1935252" y="3577580"/>
              <a:chExt cx="576064" cy="576064"/>
            </a:xfrm>
          </p:grpSpPr>
          <p:pic>
            <p:nvPicPr>
              <p:cNvPr id="107" name="图片 106">
                <a:extLst>
                  <a:ext uri="{FF2B5EF4-FFF2-40B4-BE49-F238E27FC236}">
                    <a16:creationId xmlns:a16="http://schemas.microsoft.com/office/drawing/2014/main" id="{A1F63ABA-889E-20EB-1BE3-8231A2B61C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E3A9E356-90CA-F9A1-64C8-E3D7141053E2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3</a:t>
                </a:r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8379D1AB-FC3F-C50A-ECB7-3B2DBE1774A8}"/>
                </a:ext>
              </a:extLst>
            </p:cNvPr>
            <p:cNvGrpSpPr/>
            <p:nvPr/>
          </p:nvGrpSpPr>
          <p:grpSpPr>
            <a:xfrm>
              <a:off x="1403648" y="4455444"/>
              <a:ext cx="576064" cy="576064"/>
              <a:chOff x="1935252" y="3577580"/>
              <a:chExt cx="576064" cy="576064"/>
            </a:xfrm>
          </p:grpSpPr>
          <p:pic>
            <p:nvPicPr>
              <p:cNvPr id="105" name="图片 104">
                <a:extLst>
                  <a:ext uri="{FF2B5EF4-FFF2-40B4-BE49-F238E27FC236}">
                    <a16:creationId xmlns:a16="http://schemas.microsoft.com/office/drawing/2014/main" id="{5D440261-45AA-1449-8E8C-83C7853967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06" name="文本框 105">
                <a:extLst>
                  <a:ext uri="{FF2B5EF4-FFF2-40B4-BE49-F238E27FC236}">
                    <a16:creationId xmlns:a16="http://schemas.microsoft.com/office/drawing/2014/main" id="{E889448E-309B-7154-9798-E92E4E04CEE0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DCB7FF8C-06A5-A20A-ACD1-A0916466FA3A}"/>
                </a:ext>
              </a:extLst>
            </p:cNvPr>
            <p:cNvSpPr/>
            <p:nvPr/>
          </p:nvSpPr>
          <p:spPr>
            <a:xfrm>
              <a:off x="1081336" y="3566555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0C0A9E82-FA66-7839-11A5-C8E9BBE250DD}"/>
                </a:ext>
              </a:extLst>
            </p:cNvPr>
            <p:cNvSpPr/>
            <p:nvPr/>
          </p:nvSpPr>
          <p:spPr>
            <a:xfrm>
              <a:off x="1993616" y="3566555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48425964-87D4-C971-8ACB-F331ABA30564}"/>
                </a:ext>
              </a:extLst>
            </p:cNvPr>
            <p:cNvSpPr/>
            <p:nvPr/>
          </p:nvSpPr>
          <p:spPr>
            <a:xfrm>
              <a:off x="2823439" y="3566555"/>
              <a:ext cx="200139" cy="184319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80CC9D7B-612D-9139-08C4-F5CF058A1D7D}"/>
                </a:ext>
              </a:extLst>
            </p:cNvPr>
            <p:cNvSpPr/>
            <p:nvPr/>
          </p:nvSpPr>
          <p:spPr>
            <a:xfrm>
              <a:off x="3716096" y="3566555"/>
              <a:ext cx="200139" cy="184319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8" name="直线连接符 97">
              <a:extLst>
                <a:ext uri="{FF2B5EF4-FFF2-40B4-BE49-F238E27FC236}">
                  <a16:creationId xmlns:a16="http://schemas.microsoft.com/office/drawing/2014/main" id="{2263881C-0CC7-B9C4-CB83-36489FCD5CB0}"/>
                </a:ext>
              </a:extLst>
            </p:cNvPr>
            <p:cNvCxnSpPr/>
            <p:nvPr/>
          </p:nvCxnSpPr>
          <p:spPr>
            <a:xfrm>
              <a:off x="539552" y="4225652"/>
              <a:ext cx="36004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下箭头 98">
              <a:extLst>
                <a:ext uri="{FF2B5EF4-FFF2-40B4-BE49-F238E27FC236}">
                  <a16:creationId xmlns:a16="http://schemas.microsoft.com/office/drawing/2014/main" id="{25A636C2-EBB0-E769-4D58-6E19AF7D12C7}"/>
                </a:ext>
              </a:extLst>
            </p:cNvPr>
            <p:cNvSpPr/>
            <p:nvPr/>
          </p:nvSpPr>
          <p:spPr>
            <a:xfrm>
              <a:off x="497758" y="4164483"/>
              <a:ext cx="288032" cy="279222"/>
            </a:xfrm>
            <a:prstGeom prst="downArrow">
              <a:avLst/>
            </a:prstGeom>
            <a:solidFill>
              <a:schemeClr val="bg1"/>
            </a:solidFill>
            <a:ln w="381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501C633E-B1F1-B9CF-AF76-84CC835D3328}"/>
                </a:ext>
              </a:extLst>
            </p:cNvPr>
            <p:cNvSpPr txBox="1"/>
            <p:nvPr/>
          </p:nvSpPr>
          <p:spPr>
            <a:xfrm>
              <a:off x="451222" y="4450281"/>
              <a:ext cx="5910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200"/>
                <a:t>Time</a:t>
              </a:r>
              <a:endParaRPr lang="zh-CN" altLang="en-US" sz="1200"/>
            </a:p>
          </p:txBody>
        </p:sp>
        <p:cxnSp>
          <p:nvCxnSpPr>
            <p:cNvPr id="101" name="直线箭头连接符 100">
              <a:extLst>
                <a:ext uri="{FF2B5EF4-FFF2-40B4-BE49-F238E27FC236}">
                  <a16:creationId xmlns:a16="http://schemas.microsoft.com/office/drawing/2014/main" id="{8D78FD5F-2E6F-FA5E-B8C0-CB6ABFA71AC2}"/>
                </a:ext>
              </a:extLst>
            </p:cNvPr>
            <p:cNvCxnSpPr>
              <a:stCxn id="113" idx="2"/>
            </p:cNvCxnSpPr>
            <p:nvPr/>
          </p:nvCxnSpPr>
          <p:spPr>
            <a:xfrm>
              <a:off x="827584" y="3987050"/>
              <a:ext cx="576064" cy="5314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箭头连接符 101">
              <a:extLst>
                <a:ext uri="{FF2B5EF4-FFF2-40B4-BE49-F238E27FC236}">
                  <a16:creationId xmlns:a16="http://schemas.microsoft.com/office/drawing/2014/main" id="{6EEAC07C-FFC7-FD01-91F4-087FB319FE8D}"/>
                </a:ext>
              </a:extLst>
            </p:cNvPr>
            <p:cNvCxnSpPr>
              <a:cxnSpLocks/>
              <a:stCxn id="111" idx="2"/>
              <a:endCxn id="105" idx="0"/>
            </p:cNvCxnSpPr>
            <p:nvPr/>
          </p:nvCxnSpPr>
          <p:spPr>
            <a:xfrm>
              <a:off x="1691680" y="3987050"/>
              <a:ext cx="0" cy="4683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线箭头连接符 102">
              <a:extLst>
                <a:ext uri="{FF2B5EF4-FFF2-40B4-BE49-F238E27FC236}">
                  <a16:creationId xmlns:a16="http://schemas.microsoft.com/office/drawing/2014/main" id="{A7A8AD99-221C-BEE6-986F-14435F5E4CDB}"/>
                </a:ext>
              </a:extLst>
            </p:cNvPr>
            <p:cNvCxnSpPr>
              <a:cxnSpLocks/>
              <a:stCxn id="109" idx="2"/>
            </p:cNvCxnSpPr>
            <p:nvPr/>
          </p:nvCxnSpPr>
          <p:spPr>
            <a:xfrm flipH="1">
              <a:off x="1889927" y="3987050"/>
              <a:ext cx="665849" cy="5044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3997A58E-0859-D97B-B689-77BB8B875B0E}"/>
                </a:ext>
              </a:extLst>
            </p:cNvPr>
            <p:cNvCxnSpPr>
              <a:cxnSpLocks/>
              <a:stCxn id="107" idx="2"/>
            </p:cNvCxnSpPr>
            <p:nvPr/>
          </p:nvCxnSpPr>
          <p:spPr>
            <a:xfrm flipH="1">
              <a:off x="2046379" y="3990251"/>
              <a:ext cx="1373493" cy="5282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文本框 115">
            <a:extLst>
              <a:ext uri="{FF2B5EF4-FFF2-40B4-BE49-F238E27FC236}">
                <a16:creationId xmlns:a16="http://schemas.microsoft.com/office/drawing/2014/main" id="{51B25C2A-5922-0928-E681-70FA6CE93DA5}"/>
              </a:ext>
            </a:extLst>
          </p:cNvPr>
          <p:cNvSpPr txBox="1"/>
          <p:nvPr/>
        </p:nvSpPr>
        <p:spPr>
          <a:xfrm>
            <a:off x="2664547" y="5119321"/>
            <a:ext cx="3135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Gather vs. Reduce </a:t>
            </a:r>
            <a:endParaRPr lang="zh-CN" altLang="en-US" b="1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B642DCC-7615-AFED-5295-7B79D5D1ED15}"/>
              </a:ext>
            </a:extLst>
          </p:cNvPr>
          <p:cNvSpPr txBox="1"/>
          <p:nvPr/>
        </p:nvSpPr>
        <p:spPr>
          <a:xfrm>
            <a:off x="1534163" y="2936170"/>
            <a:ext cx="1178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Data</a:t>
            </a:r>
            <a:endParaRPr lang="zh-CN" altLang="en-US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EE61B7AF-9722-6DB9-D7F8-43F158E09435}"/>
              </a:ext>
            </a:extLst>
          </p:cNvPr>
          <p:cNvSpPr/>
          <p:nvPr/>
        </p:nvSpPr>
        <p:spPr>
          <a:xfrm>
            <a:off x="1183341" y="3093142"/>
            <a:ext cx="430306" cy="467639"/>
          </a:xfrm>
          <a:custGeom>
            <a:avLst/>
            <a:gdLst>
              <a:gd name="connsiteX0" fmla="*/ 430306 w 430306"/>
              <a:gd name="connsiteY0" fmla="*/ 26576 h 467639"/>
              <a:gd name="connsiteX1" fmla="*/ 75304 w 430306"/>
              <a:gd name="connsiteY1" fmla="*/ 48091 h 467639"/>
              <a:gd name="connsiteX2" fmla="*/ 0 w 430306"/>
              <a:gd name="connsiteY2" fmla="*/ 467639 h 46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0306" h="467639">
                <a:moveTo>
                  <a:pt x="430306" y="26576"/>
                </a:moveTo>
                <a:cubicBezTo>
                  <a:pt x="288664" y="578"/>
                  <a:pt x="147022" y="-25419"/>
                  <a:pt x="75304" y="48091"/>
                </a:cubicBezTo>
                <a:cubicBezTo>
                  <a:pt x="3586" y="121601"/>
                  <a:pt x="1793" y="294620"/>
                  <a:pt x="0" y="467639"/>
                </a:cubicBezTo>
              </a:path>
            </a:pathLst>
          </a:cu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32134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0E77FD-0806-3764-A8C8-EA4923074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Communication primitives in distributed computing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7C53F7-EBA5-2789-1765-5837379A1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867328" cy="1819004"/>
          </a:xfrm>
        </p:spPr>
        <p:txBody>
          <a:bodyPr>
            <a:normAutofit/>
          </a:bodyPr>
          <a:lstStyle/>
          <a:p>
            <a:r>
              <a:rPr kumimoji="1" lang="en-US" altLang="zh-CN"/>
              <a:t>Reduce: </a:t>
            </a:r>
            <a:r>
              <a:rPr kumimoji="1" lang="en-US" altLang="zh-CN" b="0"/>
              <a:t>Gather and aggregate a piece of data from all the other processes</a:t>
            </a:r>
          </a:p>
          <a:p>
            <a:pPr lvl="1"/>
            <a:r>
              <a:rPr kumimoji="1" lang="en-US" altLang="zh-CN"/>
              <a:t>Example: [1][2][3][4] -&gt; (reduce) -&gt; [1+2+3+4] = [10]</a:t>
            </a:r>
          </a:p>
          <a:p>
            <a:r>
              <a:rPr kumimoji="1" lang="en-US" altLang="zh-CN" err="1"/>
              <a:t>Allreduce</a:t>
            </a:r>
            <a:r>
              <a:rPr kumimoji="1" lang="en-US" altLang="zh-CN"/>
              <a:t> = reduce on all processes</a:t>
            </a:r>
          </a:p>
          <a:p>
            <a:r>
              <a:rPr kumimoji="1" lang="en-US" altLang="zh-CN"/>
              <a:t>Question: </a:t>
            </a:r>
            <a:r>
              <a:rPr kumimoji="1" lang="en-US" altLang="zh-CN" b="0"/>
              <a:t>how to efficiently implement </a:t>
            </a:r>
            <a:r>
              <a:rPr kumimoji="1" lang="en-US" altLang="zh-CN" b="0" err="1"/>
              <a:t>allreduce</a:t>
            </a:r>
            <a:r>
              <a:rPr kumimoji="1" lang="en-US" altLang="zh-CN" b="0"/>
              <a:t>? </a:t>
            </a: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C6A296-BA51-3E52-5B94-0F33BD09D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382A371-8599-ABFF-8DED-DCE648BEAD39}"/>
              </a:ext>
            </a:extLst>
          </p:cNvPr>
          <p:cNvGrpSpPr/>
          <p:nvPr/>
        </p:nvGrpSpPr>
        <p:grpSpPr>
          <a:xfrm>
            <a:off x="467544" y="3177168"/>
            <a:ext cx="3688730" cy="1620522"/>
            <a:chOff x="451222" y="3410986"/>
            <a:chExt cx="3688730" cy="162052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E38AAEA0-57B7-72DA-4275-EDE16BA41FB9}"/>
                </a:ext>
              </a:extLst>
            </p:cNvPr>
            <p:cNvGrpSpPr/>
            <p:nvPr/>
          </p:nvGrpSpPr>
          <p:grpSpPr>
            <a:xfrm>
              <a:off x="539552" y="3410986"/>
              <a:ext cx="576064" cy="576064"/>
              <a:chOff x="1935252" y="3577580"/>
              <a:chExt cx="576064" cy="576064"/>
            </a:xfrm>
          </p:grpSpPr>
          <p:pic>
            <p:nvPicPr>
              <p:cNvPr id="57" name="图片 56">
                <a:extLst>
                  <a:ext uri="{FF2B5EF4-FFF2-40B4-BE49-F238E27FC236}">
                    <a16:creationId xmlns:a16="http://schemas.microsoft.com/office/drawing/2014/main" id="{C1AF54C0-DD41-7958-7111-F6674AA754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73D6F073-D0F9-E870-7DC2-37E92B9B4596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B8C39006-C29E-43C6-017C-8A7E62060E5E}"/>
                </a:ext>
              </a:extLst>
            </p:cNvPr>
            <p:cNvGrpSpPr/>
            <p:nvPr/>
          </p:nvGrpSpPr>
          <p:grpSpPr>
            <a:xfrm>
              <a:off x="1403648" y="3410986"/>
              <a:ext cx="576064" cy="576064"/>
              <a:chOff x="1935252" y="3577580"/>
              <a:chExt cx="576064" cy="576064"/>
            </a:xfrm>
          </p:grpSpPr>
          <p:pic>
            <p:nvPicPr>
              <p:cNvPr id="55" name="图片 54">
                <a:extLst>
                  <a:ext uri="{FF2B5EF4-FFF2-40B4-BE49-F238E27FC236}">
                    <a16:creationId xmlns:a16="http://schemas.microsoft.com/office/drawing/2014/main" id="{997AEB6E-16A4-B5DC-53E1-A466681449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99C14D99-A13F-B8E4-C51F-A10C8D4F072E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kumimoji="1" lang="zh-CN" altLang="en-US"/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3BA123CC-DEA5-575D-35E3-2255B6C599D4}"/>
                </a:ext>
              </a:extLst>
            </p:cNvPr>
            <p:cNvGrpSpPr/>
            <p:nvPr/>
          </p:nvGrpSpPr>
          <p:grpSpPr>
            <a:xfrm>
              <a:off x="2267744" y="3410986"/>
              <a:ext cx="576064" cy="576064"/>
              <a:chOff x="1935252" y="3577580"/>
              <a:chExt cx="576064" cy="576064"/>
            </a:xfrm>
          </p:grpSpPr>
          <p:pic>
            <p:nvPicPr>
              <p:cNvPr id="53" name="图片 52">
                <a:extLst>
                  <a:ext uri="{FF2B5EF4-FFF2-40B4-BE49-F238E27FC236}">
                    <a16:creationId xmlns:a16="http://schemas.microsoft.com/office/drawing/2014/main" id="{53BE09B9-A17F-AB3E-C311-1DAF2DD908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063DF00B-6661-1123-04D7-40FDED57EA34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2</a:t>
                </a:r>
                <a:endParaRPr kumimoji="1" lang="zh-CN" altLang="en-US"/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3667C3F0-74E8-4269-1286-73D479D01635}"/>
                </a:ext>
              </a:extLst>
            </p:cNvPr>
            <p:cNvGrpSpPr/>
            <p:nvPr/>
          </p:nvGrpSpPr>
          <p:grpSpPr>
            <a:xfrm>
              <a:off x="3131840" y="3414187"/>
              <a:ext cx="576064" cy="576064"/>
              <a:chOff x="1935252" y="3577580"/>
              <a:chExt cx="576064" cy="576064"/>
            </a:xfrm>
          </p:grpSpPr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id="{04D3E6E1-899E-485E-70F1-225ADFE94C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FF697C58-8220-36F2-70D6-012959A8A7C2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3</a:t>
                </a:r>
                <a:endParaRPr kumimoji="1" lang="zh-CN" altLang="en-US"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3015C5E8-ABA4-E39E-49B3-0E3C68F88F54}"/>
                </a:ext>
              </a:extLst>
            </p:cNvPr>
            <p:cNvGrpSpPr/>
            <p:nvPr/>
          </p:nvGrpSpPr>
          <p:grpSpPr>
            <a:xfrm>
              <a:off x="1403648" y="4455444"/>
              <a:ext cx="576064" cy="576064"/>
              <a:chOff x="1935252" y="3577580"/>
              <a:chExt cx="576064" cy="576064"/>
            </a:xfrm>
          </p:grpSpPr>
          <p:pic>
            <p:nvPicPr>
              <p:cNvPr id="49" name="图片 48">
                <a:extLst>
                  <a:ext uri="{FF2B5EF4-FFF2-40B4-BE49-F238E27FC236}">
                    <a16:creationId xmlns:a16="http://schemas.microsoft.com/office/drawing/2014/main" id="{AA710AA3-7CBE-97B2-7DDB-FFFBB0D56F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E2B8E163-D463-E6BF-6DC4-D0FEA4CCB128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63078355-3A95-F838-C8E2-799EC6EF57E1}"/>
                </a:ext>
              </a:extLst>
            </p:cNvPr>
            <p:cNvSpPr/>
            <p:nvPr/>
          </p:nvSpPr>
          <p:spPr>
            <a:xfrm>
              <a:off x="1081336" y="3566555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E15C10C5-3A1A-D754-E5DD-F7CE6AF72241}"/>
                </a:ext>
              </a:extLst>
            </p:cNvPr>
            <p:cNvSpPr/>
            <p:nvPr/>
          </p:nvSpPr>
          <p:spPr>
            <a:xfrm>
              <a:off x="1993616" y="3566555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0B0BFD93-F653-D826-9995-7B56E42BE979}"/>
                </a:ext>
              </a:extLst>
            </p:cNvPr>
            <p:cNvSpPr/>
            <p:nvPr/>
          </p:nvSpPr>
          <p:spPr>
            <a:xfrm>
              <a:off x="2823439" y="3566555"/>
              <a:ext cx="200139" cy="184319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5AB0C60-44B5-7356-0E03-76645452F71D}"/>
                </a:ext>
              </a:extLst>
            </p:cNvPr>
            <p:cNvSpPr/>
            <p:nvPr/>
          </p:nvSpPr>
          <p:spPr>
            <a:xfrm>
              <a:off x="3716096" y="3566555"/>
              <a:ext cx="200139" cy="184319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A052A319-17FC-8BA9-0115-1DD25710E418}"/>
                </a:ext>
              </a:extLst>
            </p:cNvPr>
            <p:cNvCxnSpPr/>
            <p:nvPr/>
          </p:nvCxnSpPr>
          <p:spPr>
            <a:xfrm>
              <a:off x="539552" y="4225652"/>
              <a:ext cx="3600400" cy="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下箭头 42">
              <a:extLst>
                <a:ext uri="{FF2B5EF4-FFF2-40B4-BE49-F238E27FC236}">
                  <a16:creationId xmlns:a16="http://schemas.microsoft.com/office/drawing/2014/main" id="{B823E914-92CC-C9B4-2F51-0EAFCAA4B58C}"/>
                </a:ext>
              </a:extLst>
            </p:cNvPr>
            <p:cNvSpPr/>
            <p:nvPr/>
          </p:nvSpPr>
          <p:spPr>
            <a:xfrm>
              <a:off x="497758" y="4164483"/>
              <a:ext cx="288032" cy="279222"/>
            </a:xfrm>
            <a:prstGeom prst="downArrow">
              <a:avLst/>
            </a:prstGeom>
            <a:solidFill>
              <a:schemeClr val="bg1"/>
            </a:solidFill>
            <a:ln w="381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71299EC-2811-B0E7-F5B4-22F06693545E}"/>
                </a:ext>
              </a:extLst>
            </p:cNvPr>
            <p:cNvSpPr txBox="1"/>
            <p:nvPr/>
          </p:nvSpPr>
          <p:spPr>
            <a:xfrm>
              <a:off x="451222" y="4450281"/>
              <a:ext cx="5910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sz="1200"/>
                <a:t>Time</a:t>
              </a:r>
              <a:endParaRPr lang="zh-CN" altLang="en-US" sz="1200"/>
            </a:p>
          </p:txBody>
        </p:sp>
        <p:cxnSp>
          <p:nvCxnSpPr>
            <p:cNvPr id="45" name="直线箭头连接符 44">
              <a:extLst>
                <a:ext uri="{FF2B5EF4-FFF2-40B4-BE49-F238E27FC236}">
                  <a16:creationId xmlns:a16="http://schemas.microsoft.com/office/drawing/2014/main" id="{53438060-4781-C2EA-5492-B6494F05BA67}"/>
                </a:ext>
              </a:extLst>
            </p:cNvPr>
            <p:cNvCxnSpPr>
              <a:stCxn id="57" idx="2"/>
            </p:cNvCxnSpPr>
            <p:nvPr/>
          </p:nvCxnSpPr>
          <p:spPr>
            <a:xfrm>
              <a:off x="827584" y="3987050"/>
              <a:ext cx="576064" cy="53145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箭头连接符 45">
              <a:extLst>
                <a:ext uri="{FF2B5EF4-FFF2-40B4-BE49-F238E27FC236}">
                  <a16:creationId xmlns:a16="http://schemas.microsoft.com/office/drawing/2014/main" id="{C1092332-1390-DB28-CB39-EA3F5B20E7B3}"/>
                </a:ext>
              </a:extLst>
            </p:cNvPr>
            <p:cNvCxnSpPr>
              <a:cxnSpLocks/>
              <a:stCxn id="55" idx="2"/>
              <a:endCxn id="49" idx="0"/>
            </p:cNvCxnSpPr>
            <p:nvPr/>
          </p:nvCxnSpPr>
          <p:spPr>
            <a:xfrm>
              <a:off x="1691680" y="3987050"/>
              <a:ext cx="0" cy="46839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箭头连接符 46">
              <a:extLst>
                <a:ext uri="{FF2B5EF4-FFF2-40B4-BE49-F238E27FC236}">
                  <a16:creationId xmlns:a16="http://schemas.microsoft.com/office/drawing/2014/main" id="{C3A82266-6952-AB79-44A5-183812E801D0}"/>
                </a:ext>
              </a:extLst>
            </p:cNvPr>
            <p:cNvCxnSpPr>
              <a:cxnSpLocks/>
              <a:stCxn id="53" idx="2"/>
            </p:cNvCxnSpPr>
            <p:nvPr/>
          </p:nvCxnSpPr>
          <p:spPr>
            <a:xfrm flipH="1">
              <a:off x="1889927" y="3987050"/>
              <a:ext cx="665849" cy="50440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箭头连接符 47">
              <a:extLst>
                <a:ext uri="{FF2B5EF4-FFF2-40B4-BE49-F238E27FC236}">
                  <a16:creationId xmlns:a16="http://schemas.microsoft.com/office/drawing/2014/main" id="{4C43CE74-A35C-C06A-2AA0-F0A1829035D8}"/>
                </a:ext>
              </a:extLst>
            </p:cNvPr>
            <p:cNvCxnSpPr>
              <a:cxnSpLocks/>
              <a:stCxn id="51" idx="2"/>
            </p:cNvCxnSpPr>
            <p:nvPr/>
          </p:nvCxnSpPr>
          <p:spPr>
            <a:xfrm flipH="1">
              <a:off x="2046379" y="3990251"/>
              <a:ext cx="1373493" cy="5282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B8D4C88B-3AE1-19DC-42D9-2EAA7F0878E6}"/>
              </a:ext>
            </a:extLst>
          </p:cNvPr>
          <p:cNvGrpSpPr/>
          <p:nvPr/>
        </p:nvGrpSpPr>
        <p:grpSpPr>
          <a:xfrm>
            <a:off x="4679187" y="3177168"/>
            <a:ext cx="576064" cy="576064"/>
            <a:chOff x="1935252" y="3577580"/>
            <a:chExt cx="576064" cy="576064"/>
          </a:xfrm>
        </p:grpSpPr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348C8CB0-CD86-D540-6803-7D2A4F7FE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8796CEF6-4457-DB60-546E-99BABE50689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4AE40C68-68AD-7174-7E9F-FBE65048B458}"/>
              </a:ext>
            </a:extLst>
          </p:cNvPr>
          <p:cNvGrpSpPr/>
          <p:nvPr/>
        </p:nvGrpSpPr>
        <p:grpSpPr>
          <a:xfrm>
            <a:off x="5543283" y="3177168"/>
            <a:ext cx="576064" cy="576064"/>
            <a:chOff x="1935252" y="3577580"/>
            <a:chExt cx="576064" cy="576064"/>
          </a:xfrm>
        </p:grpSpPr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D8DB926E-B01F-7644-AD91-B35E6F4F6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3E4B1C00-7B01-0ADD-E6A8-72816035736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043000D4-020F-852E-E94F-FA5727B053D6}"/>
              </a:ext>
            </a:extLst>
          </p:cNvPr>
          <p:cNvGrpSpPr/>
          <p:nvPr/>
        </p:nvGrpSpPr>
        <p:grpSpPr>
          <a:xfrm>
            <a:off x="6407379" y="3177168"/>
            <a:ext cx="576064" cy="576064"/>
            <a:chOff x="1935252" y="3577580"/>
            <a:chExt cx="576064" cy="576064"/>
          </a:xfrm>
        </p:grpSpPr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id="{E571ADD0-A9D0-A1B6-6BC5-0CD43E63C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B6355CCB-1BD9-F5EC-F550-292781F5429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C38E1CE-364A-2DDD-4363-0B0E5357DE6A}"/>
              </a:ext>
            </a:extLst>
          </p:cNvPr>
          <p:cNvGrpSpPr/>
          <p:nvPr/>
        </p:nvGrpSpPr>
        <p:grpSpPr>
          <a:xfrm>
            <a:off x="7271475" y="3180369"/>
            <a:ext cx="576064" cy="576064"/>
            <a:chOff x="1935252" y="3577580"/>
            <a:chExt cx="576064" cy="576064"/>
          </a:xfrm>
        </p:grpSpPr>
        <p:pic>
          <p:nvPicPr>
            <p:cNvPr id="78" name="图片 77">
              <a:extLst>
                <a:ext uri="{FF2B5EF4-FFF2-40B4-BE49-F238E27FC236}">
                  <a16:creationId xmlns:a16="http://schemas.microsoft.com/office/drawing/2014/main" id="{C6CB4854-889A-1AF2-7CFE-905FA69C7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D383C117-5076-66E0-D9A7-45AFD333CE6A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782D0B64-2F55-AF8F-47CD-DC549470A53C}"/>
              </a:ext>
            </a:extLst>
          </p:cNvPr>
          <p:cNvGrpSpPr/>
          <p:nvPr/>
        </p:nvGrpSpPr>
        <p:grpSpPr>
          <a:xfrm>
            <a:off x="4679187" y="4225652"/>
            <a:ext cx="576064" cy="576064"/>
            <a:chOff x="1935252" y="3577580"/>
            <a:chExt cx="576064" cy="576064"/>
          </a:xfrm>
        </p:grpSpPr>
        <p:pic>
          <p:nvPicPr>
            <p:cNvPr id="76" name="图片 75">
              <a:extLst>
                <a:ext uri="{FF2B5EF4-FFF2-40B4-BE49-F238E27FC236}">
                  <a16:creationId xmlns:a16="http://schemas.microsoft.com/office/drawing/2014/main" id="{55AEA70D-F9CE-7B84-DBCF-D643BD450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1297BACA-02D8-FB7D-2021-43D7124E009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sp>
        <p:nvSpPr>
          <p:cNvPr id="65" name="矩形 64">
            <a:extLst>
              <a:ext uri="{FF2B5EF4-FFF2-40B4-BE49-F238E27FC236}">
                <a16:creationId xmlns:a16="http://schemas.microsoft.com/office/drawing/2014/main" id="{96A91E16-1B2D-93D5-3191-E27E6192BC10}"/>
              </a:ext>
            </a:extLst>
          </p:cNvPr>
          <p:cNvSpPr/>
          <p:nvPr/>
        </p:nvSpPr>
        <p:spPr>
          <a:xfrm>
            <a:off x="5220971" y="3332737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C820637C-82F5-8027-D8E8-BFED07F6AFE5}"/>
              </a:ext>
            </a:extLst>
          </p:cNvPr>
          <p:cNvSpPr/>
          <p:nvPr/>
        </p:nvSpPr>
        <p:spPr>
          <a:xfrm>
            <a:off x="6133251" y="333273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3324009A-7DC4-DF6D-87C3-65818B2F1B6B}"/>
              </a:ext>
            </a:extLst>
          </p:cNvPr>
          <p:cNvSpPr/>
          <p:nvPr/>
        </p:nvSpPr>
        <p:spPr>
          <a:xfrm>
            <a:off x="6963074" y="3332737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0A6C82DA-E992-1047-F4D1-8BB6E7225832}"/>
              </a:ext>
            </a:extLst>
          </p:cNvPr>
          <p:cNvSpPr/>
          <p:nvPr/>
        </p:nvSpPr>
        <p:spPr>
          <a:xfrm>
            <a:off x="7855731" y="3332737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7E79C488-17BB-D51C-F6D6-C907119EF1DA}"/>
              </a:ext>
            </a:extLst>
          </p:cNvPr>
          <p:cNvCxnSpPr/>
          <p:nvPr/>
        </p:nvCxnSpPr>
        <p:spPr>
          <a:xfrm>
            <a:off x="4679187" y="3991834"/>
            <a:ext cx="36004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67686741-17FC-E90A-E14D-4B6BEABB21FF}"/>
              </a:ext>
            </a:extLst>
          </p:cNvPr>
          <p:cNvGrpSpPr/>
          <p:nvPr/>
        </p:nvGrpSpPr>
        <p:grpSpPr>
          <a:xfrm>
            <a:off x="5543283" y="4225652"/>
            <a:ext cx="576064" cy="576064"/>
            <a:chOff x="1935252" y="3577580"/>
            <a:chExt cx="576064" cy="576064"/>
          </a:xfrm>
        </p:grpSpPr>
        <p:pic>
          <p:nvPicPr>
            <p:cNvPr id="87" name="图片 86">
              <a:extLst>
                <a:ext uri="{FF2B5EF4-FFF2-40B4-BE49-F238E27FC236}">
                  <a16:creationId xmlns:a16="http://schemas.microsoft.com/office/drawing/2014/main" id="{9B9F97C3-08DB-6371-5675-6BE733C3D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49B36726-0161-B6CB-1249-511B36F13E2D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8E01BB63-5F8F-A73C-889B-A632DE770000}"/>
              </a:ext>
            </a:extLst>
          </p:cNvPr>
          <p:cNvGrpSpPr/>
          <p:nvPr/>
        </p:nvGrpSpPr>
        <p:grpSpPr>
          <a:xfrm>
            <a:off x="6407379" y="4225652"/>
            <a:ext cx="576064" cy="576064"/>
            <a:chOff x="1935252" y="3577580"/>
            <a:chExt cx="576064" cy="576064"/>
          </a:xfrm>
        </p:grpSpPr>
        <p:pic>
          <p:nvPicPr>
            <p:cNvPr id="90" name="图片 89">
              <a:extLst>
                <a:ext uri="{FF2B5EF4-FFF2-40B4-BE49-F238E27FC236}">
                  <a16:creationId xmlns:a16="http://schemas.microsoft.com/office/drawing/2014/main" id="{3BCB4109-4FE2-6CD5-3EBC-4C7D21B00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FA239C9C-9EAE-A163-ACD2-3A3724D69DD3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DAA7A278-DBD4-70F0-880F-A4E307A2CD0E}"/>
              </a:ext>
            </a:extLst>
          </p:cNvPr>
          <p:cNvGrpSpPr/>
          <p:nvPr/>
        </p:nvGrpSpPr>
        <p:grpSpPr>
          <a:xfrm>
            <a:off x="7279667" y="4225652"/>
            <a:ext cx="576064" cy="576064"/>
            <a:chOff x="1935252" y="3577580"/>
            <a:chExt cx="576064" cy="576064"/>
          </a:xfrm>
        </p:grpSpPr>
        <p:pic>
          <p:nvPicPr>
            <p:cNvPr id="93" name="图片 92">
              <a:extLst>
                <a:ext uri="{FF2B5EF4-FFF2-40B4-BE49-F238E27FC236}">
                  <a16:creationId xmlns:a16="http://schemas.microsoft.com/office/drawing/2014/main" id="{E9D24A5F-AE8C-1BB9-6061-2B5D9020B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98642267-7BD9-977A-2E58-B20FFB17A1CB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A43B9B63-285B-7042-0617-CD0452CD3AD4}"/>
              </a:ext>
            </a:extLst>
          </p:cNvPr>
          <p:cNvGrpSpPr/>
          <p:nvPr/>
        </p:nvGrpSpPr>
        <p:grpSpPr>
          <a:xfrm>
            <a:off x="2037553" y="4416055"/>
            <a:ext cx="168792" cy="163385"/>
            <a:chOff x="2999048" y="4637192"/>
            <a:chExt cx="168792" cy="163385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80823D7B-7797-271A-5D7D-A12A92FD928D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72A87C71-8DA1-2794-680C-3DDDFB023405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D43C3C5-CD4E-3C3A-0EDE-9118306EDCC8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CF3E37A9-CBA1-1AEF-8517-B4A6767E020C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EFC97B62-D07E-E770-2FDB-AF95C47F9850}"/>
              </a:ext>
            </a:extLst>
          </p:cNvPr>
          <p:cNvGrpSpPr/>
          <p:nvPr/>
        </p:nvGrpSpPr>
        <p:grpSpPr>
          <a:xfrm>
            <a:off x="5236645" y="4446753"/>
            <a:ext cx="168792" cy="163385"/>
            <a:chOff x="2999048" y="4637192"/>
            <a:chExt cx="168792" cy="163385"/>
          </a:xfrm>
        </p:grpSpPr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90CCC70B-E43B-4A3A-89A9-6D6237C0E288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3FEEE62B-5DE5-EE3E-CAC3-78E8F79399FD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08806318-93AF-4950-5DB8-442937FC3EB5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68632015-8D86-BB9F-27D5-64782BE25FEA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6E66D826-FFB4-3625-BE6B-286BE51DED3E}"/>
              </a:ext>
            </a:extLst>
          </p:cNvPr>
          <p:cNvGrpSpPr/>
          <p:nvPr/>
        </p:nvGrpSpPr>
        <p:grpSpPr>
          <a:xfrm>
            <a:off x="6148924" y="4446753"/>
            <a:ext cx="168792" cy="163385"/>
            <a:chOff x="2999048" y="4637192"/>
            <a:chExt cx="168792" cy="163385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39B90D6E-3053-A6DF-93A3-8CC657A201D8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27E46865-C74B-12DB-F9A9-4869669A1716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234364DE-EA70-8ECD-2E70-D515580B3EC2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1107D3E8-C06E-A51A-FB93-E871774735B9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2BC3BB58-293C-BF5A-08CA-EDEBCEB5ECC0}"/>
              </a:ext>
            </a:extLst>
          </p:cNvPr>
          <p:cNvGrpSpPr/>
          <p:nvPr/>
        </p:nvGrpSpPr>
        <p:grpSpPr>
          <a:xfrm>
            <a:off x="6988710" y="4437060"/>
            <a:ext cx="168792" cy="163385"/>
            <a:chOff x="2999048" y="4637192"/>
            <a:chExt cx="168792" cy="163385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726846B6-BA34-5D1B-79EC-BE3903F86F82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2" name="矩形 111">
              <a:extLst>
                <a:ext uri="{FF2B5EF4-FFF2-40B4-BE49-F238E27FC236}">
                  <a16:creationId xmlns:a16="http://schemas.microsoft.com/office/drawing/2014/main" id="{A9722539-96DE-905D-75BD-9005C6856BDE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065F7F2C-ACE9-5ADD-9D78-88192F80949F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15073F8E-7BD4-30FA-A9CD-A3C5E22039B1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77A27EB1-0A95-5C01-4FF8-ED74A699A254}"/>
              </a:ext>
            </a:extLst>
          </p:cNvPr>
          <p:cNvGrpSpPr/>
          <p:nvPr/>
        </p:nvGrpSpPr>
        <p:grpSpPr>
          <a:xfrm>
            <a:off x="7876568" y="4425747"/>
            <a:ext cx="168792" cy="163385"/>
            <a:chOff x="2999048" y="4637192"/>
            <a:chExt cx="168792" cy="163385"/>
          </a:xfrm>
        </p:grpSpPr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id="{26382DC3-7812-CC3E-0242-C510D53D76CC}"/>
                </a:ext>
              </a:extLst>
            </p:cNvPr>
            <p:cNvSpPr/>
            <p:nvPr/>
          </p:nvSpPr>
          <p:spPr>
            <a:xfrm>
              <a:off x="2999048" y="4637193"/>
              <a:ext cx="72000" cy="72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AC10089B-1C90-53F2-FC26-D9653FDED061}"/>
                </a:ext>
              </a:extLst>
            </p:cNvPr>
            <p:cNvSpPr/>
            <p:nvPr/>
          </p:nvSpPr>
          <p:spPr>
            <a:xfrm>
              <a:off x="3095840" y="4637192"/>
              <a:ext cx="72000" cy="72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503A4A23-D712-1094-46FB-8BAFF44264E2}"/>
                </a:ext>
              </a:extLst>
            </p:cNvPr>
            <p:cNvSpPr/>
            <p:nvPr/>
          </p:nvSpPr>
          <p:spPr>
            <a:xfrm>
              <a:off x="2999048" y="4728577"/>
              <a:ext cx="72000" cy="72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9377438B-8FAE-713C-6F47-E565E9BAEBAA}"/>
                </a:ext>
              </a:extLst>
            </p:cNvPr>
            <p:cNvSpPr/>
            <p:nvPr/>
          </p:nvSpPr>
          <p:spPr>
            <a:xfrm>
              <a:off x="3095840" y="4728577"/>
              <a:ext cx="72000" cy="72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20" name="直线箭头连接符 119">
            <a:extLst>
              <a:ext uri="{FF2B5EF4-FFF2-40B4-BE49-F238E27FC236}">
                <a16:creationId xmlns:a16="http://schemas.microsoft.com/office/drawing/2014/main" id="{5325CBD7-A180-B084-B8AC-D62BA659D263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4967219" y="3753232"/>
            <a:ext cx="625013" cy="505678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A819C481-EB11-86C3-D2A8-4CB4AB6CF426}"/>
              </a:ext>
            </a:extLst>
          </p:cNvPr>
          <p:cNvCxnSpPr>
            <a:cxnSpLocks/>
            <a:endCxn id="87" idx="0"/>
          </p:cNvCxnSpPr>
          <p:nvPr/>
        </p:nvCxnSpPr>
        <p:spPr>
          <a:xfrm flipH="1">
            <a:off x="5831315" y="3747565"/>
            <a:ext cx="26035" cy="478087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线箭头连接符 122">
            <a:extLst>
              <a:ext uri="{FF2B5EF4-FFF2-40B4-BE49-F238E27FC236}">
                <a16:creationId xmlns:a16="http://schemas.microsoft.com/office/drawing/2014/main" id="{52DC61F8-534D-00DA-A12C-9485381437A1}"/>
              </a:ext>
            </a:extLst>
          </p:cNvPr>
          <p:cNvCxnSpPr>
            <a:cxnSpLocks/>
            <a:stCxn id="80" idx="2"/>
          </p:cNvCxnSpPr>
          <p:nvPr/>
        </p:nvCxnSpPr>
        <p:spPr>
          <a:xfrm flipH="1">
            <a:off x="6043805" y="3753232"/>
            <a:ext cx="651606" cy="524946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线箭头连接符 125">
            <a:extLst>
              <a:ext uri="{FF2B5EF4-FFF2-40B4-BE49-F238E27FC236}">
                <a16:creationId xmlns:a16="http://schemas.microsoft.com/office/drawing/2014/main" id="{2BC74E50-6324-C397-474E-C4EE389118E5}"/>
              </a:ext>
            </a:extLst>
          </p:cNvPr>
          <p:cNvCxnSpPr>
            <a:cxnSpLocks/>
            <a:stCxn id="78" idx="2"/>
          </p:cNvCxnSpPr>
          <p:nvPr/>
        </p:nvCxnSpPr>
        <p:spPr>
          <a:xfrm flipH="1">
            <a:off x="6105397" y="3756433"/>
            <a:ext cx="1454110" cy="588467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F3754EB8-582F-F00D-79E9-C4339B2A87CB}"/>
              </a:ext>
            </a:extLst>
          </p:cNvPr>
          <p:cNvCxnSpPr>
            <a:cxnSpLocks/>
            <a:stCxn id="84" idx="2"/>
            <a:endCxn id="76" idx="0"/>
          </p:cNvCxnSpPr>
          <p:nvPr/>
        </p:nvCxnSpPr>
        <p:spPr>
          <a:xfrm>
            <a:off x="4967219" y="3753232"/>
            <a:ext cx="0" cy="47242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线箭头连接符 133">
            <a:extLst>
              <a:ext uri="{FF2B5EF4-FFF2-40B4-BE49-F238E27FC236}">
                <a16:creationId xmlns:a16="http://schemas.microsoft.com/office/drawing/2014/main" id="{2FE0D5A6-A947-CFAB-1C81-5C1EA38015BE}"/>
              </a:ext>
            </a:extLst>
          </p:cNvPr>
          <p:cNvCxnSpPr>
            <a:cxnSpLocks/>
            <a:stCxn id="84" idx="2"/>
            <a:endCxn id="90" idx="0"/>
          </p:cNvCxnSpPr>
          <p:nvPr/>
        </p:nvCxnSpPr>
        <p:spPr>
          <a:xfrm>
            <a:off x="4967219" y="3753232"/>
            <a:ext cx="1728192" cy="47242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线箭头连接符 136">
            <a:extLst>
              <a:ext uri="{FF2B5EF4-FFF2-40B4-BE49-F238E27FC236}">
                <a16:creationId xmlns:a16="http://schemas.microsoft.com/office/drawing/2014/main" id="{C17D118F-4353-849B-459A-E70CA36240C1}"/>
              </a:ext>
            </a:extLst>
          </p:cNvPr>
          <p:cNvCxnSpPr>
            <a:cxnSpLocks/>
            <a:stCxn id="84" idx="2"/>
          </p:cNvCxnSpPr>
          <p:nvPr/>
        </p:nvCxnSpPr>
        <p:spPr>
          <a:xfrm>
            <a:off x="4967219" y="3753232"/>
            <a:ext cx="2324634" cy="550505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直线箭头连接符 139">
            <a:extLst>
              <a:ext uri="{FF2B5EF4-FFF2-40B4-BE49-F238E27FC236}">
                <a16:creationId xmlns:a16="http://schemas.microsoft.com/office/drawing/2014/main" id="{110CEA2D-39EC-C9FB-7329-9FBD8D334E78}"/>
              </a:ext>
            </a:extLst>
          </p:cNvPr>
          <p:cNvCxnSpPr>
            <a:cxnSpLocks/>
            <a:stCxn id="82" idx="2"/>
            <a:endCxn id="76" idx="0"/>
          </p:cNvCxnSpPr>
          <p:nvPr/>
        </p:nvCxnSpPr>
        <p:spPr>
          <a:xfrm flipH="1">
            <a:off x="4967219" y="3753232"/>
            <a:ext cx="864096" cy="47242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85873426-69E3-2784-FC25-5DAFFDA040BA}"/>
              </a:ext>
            </a:extLst>
          </p:cNvPr>
          <p:cNvCxnSpPr>
            <a:cxnSpLocks/>
            <a:endCxn id="93" idx="0"/>
          </p:cNvCxnSpPr>
          <p:nvPr/>
        </p:nvCxnSpPr>
        <p:spPr>
          <a:xfrm>
            <a:off x="5857350" y="3751940"/>
            <a:ext cx="1710349" cy="473712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线箭头连接符 147">
            <a:extLst>
              <a:ext uri="{FF2B5EF4-FFF2-40B4-BE49-F238E27FC236}">
                <a16:creationId xmlns:a16="http://schemas.microsoft.com/office/drawing/2014/main" id="{F5F4B235-B39E-3108-9444-E1F21DE07D31}"/>
              </a:ext>
            </a:extLst>
          </p:cNvPr>
          <p:cNvCxnSpPr>
            <a:cxnSpLocks/>
            <a:stCxn id="80" idx="2"/>
            <a:endCxn id="76" idx="0"/>
          </p:cNvCxnSpPr>
          <p:nvPr/>
        </p:nvCxnSpPr>
        <p:spPr>
          <a:xfrm flipH="1">
            <a:off x="4967219" y="3753232"/>
            <a:ext cx="1728192" cy="47242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B6A626-71D1-96F5-43AF-E311B82137C5}"/>
              </a:ext>
            </a:extLst>
          </p:cNvPr>
          <p:cNvCxnSpPr>
            <a:cxnSpLocks/>
            <a:stCxn id="78" idx="2"/>
            <a:endCxn id="93" idx="0"/>
          </p:cNvCxnSpPr>
          <p:nvPr/>
        </p:nvCxnSpPr>
        <p:spPr>
          <a:xfrm>
            <a:off x="7559507" y="3756433"/>
            <a:ext cx="8192" cy="469219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线箭头连接符 153">
            <a:extLst>
              <a:ext uri="{FF2B5EF4-FFF2-40B4-BE49-F238E27FC236}">
                <a16:creationId xmlns:a16="http://schemas.microsoft.com/office/drawing/2014/main" id="{0896A77F-5EF5-EB54-21D7-C97336FA67C3}"/>
              </a:ext>
            </a:extLst>
          </p:cNvPr>
          <p:cNvCxnSpPr>
            <a:cxnSpLocks/>
            <a:stCxn id="80" idx="2"/>
          </p:cNvCxnSpPr>
          <p:nvPr/>
        </p:nvCxnSpPr>
        <p:spPr>
          <a:xfrm>
            <a:off x="6695411" y="3753232"/>
            <a:ext cx="782897" cy="39181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文本框 156">
            <a:extLst>
              <a:ext uri="{FF2B5EF4-FFF2-40B4-BE49-F238E27FC236}">
                <a16:creationId xmlns:a16="http://schemas.microsoft.com/office/drawing/2014/main" id="{8B3811D2-1241-CE1A-C040-5C3C11E2B7CB}"/>
              </a:ext>
            </a:extLst>
          </p:cNvPr>
          <p:cNvSpPr txBox="1"/>
          <p:nvPr/>
        </p:nvSpPr>
        <p:spPr>
          <a:xfrm>
            <a:off x="2695841" y="4924642"/>
            <a:ext cx="3135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Reduce vs. </a:t>
            </a:r>
            <a:r>
              <a:rPr kumimoji="1" lang="en-US" altLang="zh-CN" b="1" err="1"/>
              <a:t>AllReduce</a:t>
            </a:r>
            <a:endParaRPr lang="zh-CN" altLang="en-US" b="1"/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17CED6C8-451C-5EDA-9BF7-DB6401453DB1}"/>
              </a:ext>
            </a:extLst>
          </p:cNvPr>
          <p:cNvSpPr txBox="1"/>
          <p:nvPr/>
        </p:nvSpPr>
        <p:spPr>
          <a:xfrm>
            <a:off x="-1" y="5443325"/>
            <a:ext cx="523664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200" b="0"/>
              <a:t>* The messages of </a:t>
            </a:r>
            <a:r>
              <a:rPr kumimoji="1" lang="en-US" altLang="zh-CN" sz="1200" b="0" err="1"/>
              <a:t>allreduce</a:t>
            </a:r>
            <a:r>
              <a:rPr kumimoji="1" lang="en-US" altLang="zh-CN" sz="1200" b="0"/>
              <a:t> may be missing due to space limitations </a:t>
            </a:r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9573778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554404-2D92-FB75-881D-C75C3F933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System requirements for </a:t>
            </a:r>
            <a:r>
              <a:rPr kumimoji="1" lang="en-US" altLang="zh-CN" err="1"/>
              <a:t>AllReduce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76D0CE-AAC7-9283-FAB8-06F655A8C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Overhead analysis: computation + network</a:t>
            </a:r>
          </a:p>
          <a:p>
            <a:r>
              <a:rPr kumimoji="1" lang="en-US" altLang="zh-CN" dirty="0"/>
              <a:t>The overhead of computation is typically small </a:t>
            </a:r>
          </a:p>
          <a:p>
            <a:pPr lvl="1"/>
            <a:r>
              <a:rPr kumimoji="1" lang="en-US" altLang="zh-CN" dirty="0"/>
              <a:t>Compute a sum operation on device is highly optimized, </a:t>
            </a:r>
          </a:p>
          <a:p>
            <a:pPr marL="74250" lvl="1" indent="0">
              <a:buNone/>
            </a:pPr>
            <a:r>
              <a:rPr kumimoji="1" lang="en-US" altLang="zh-CN" dirty="0"/>
              <a:t>     e.g., SIMD, GPU, TPU, etc. </a:t>
            </a:r>
          </a:p>
          <a:p>
            <a:r>
              <a:rPr kumimoji="1" lang="en-US" altLang="zh-CN" dirty="0">
                <a:highlight>
                  <a:srgbClr val="FFFF00"/>
                </a:highlight>
              </a:rPr>
              <a:t>Goal: reduce network overhead </a:t>
            </a:r>
          </a:p>
          <a:p>
            <a:pPr lvl="1"/>
            <a:r>
              <a:rPr kumimoji="1" lang="en-US" altLang="zh-CN" dirty="0"/>
              <a:t>Reduce bytes sent per-message </a:t>
            </a:r>
          </a:p>
          <a:p>
            <a:pPr lvl="1"/>
            <a:r>
              <a:rPr kumimoji="1" lang="en-US" altLang="zh-CN" dirty="0"/>
              <a:t>Reduce concurrent messages sent to a server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B90903-0CB9-E7FF-4666-992841CB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37578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D088B-771D-CF53-F436-F999C7A1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 #1: parameter server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3E9D6-427E-DC8E-B763-6BDDE820E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512168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/>
              <a:t>Each process pushes the data to the parameter server (PS)</a:t>
            </a:r>
          </a:p>
          <a:p>
            <a:pPr marL="342900" indent="-342900">
              <a:buAutoNum type="arabicPeriod"/>
            </a:pPr>
            <a:r>
              <a:rPr kumimoji="1" lang="en-US" altLang="zh-CN" b="0"/>
              <a:t>After receiving all data, aggregate the data at the PS</a:t>
            </a:r>
          </a:p>
          <a:p>
            <a:r>
              <a:rPr kumimoji="1" lang="en-US" altLang="zh-CN" b="0"/>
              <a:t>3.  The PS pushes the data back to the processes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371C41-99DF-E4AF-48F0-2F35D3ED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8C65E3C-DE7D-1BF6-718A-4ABD0715E42C}"/>
              </a:ext>
            </a:extLst>
          </p:cNvPr>
          <p:cNvGrpSpPr/>
          <p:nvPr/>
        </p:nvGrpSpPr>
        <p:grpSpPr>
          <a:xfrm>
            <a:off x="759312" y="3727010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8792084E-277E-AA84-33E9-EB360D5AE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6A6D275-54EB-0087-3534-166B1DE935EC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1C516DE4-612E-2A20-8261-2EE4201CC956}"/>
              </a:ext>
            </a:extLst>
          </p:cNvPr>
          <p:cNvGrpSpPr/>
          <p:nvPr/>
        </p:nvGrpSpPr>
        <p:grpSpPr>
          <a:xfrm>
            <a:off x="759312" y="4540326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6C0EA54-648E-B93E-6B13-EC4B1A69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FBCC5C9-9D48-A667-69CC-82BD1633ADE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316E3B9-24E9-F7F7-90D7-5C3CEB80E923}"/>
              </a:ext>
            </a:extLst>
          </p:cNvPr>
          <p:cNvGrpSpPr/>
          <p:nvPr/>
        </p:nvGrpSpPr>
        <p:grpSpPr>
          <a:xfrm>
            <a:off x="795316" y="2905828"/>
            <a:ext cx="504056" cy="540402"/>
            <a:chOff x="827584" y="3001516"/>
            <a:chExt cx="504056" cy="540402"/>
          </a:xfrm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A3B91DFC-8E3E-4192-2B4B-ED74D3A9D22E}"/>
                </a:ext>
              </a:extLst>
            </p:cNvPr>
            <p:cNvSpPr/>
            <p:nvPr/>
          </p:nvSpPr>
          <p:spPr>
            <a:xfrm>
              <a:off x="827584" y="3001516"/>
              <a:ext cx="504056" cy="540402"/>
            </a:xfrm>
            <a:prstGeom prst="flowChartMagneticDisk">
              <a:avLst/>
            </a:prstGeom>
            <a:solidFill>
              <a:srgbClr val="FAEADC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E1ADBF0-A38C-EF77-17C0-FD91C57A34FD}"/>
                </a:ext>
              </a:extLst>
            </p:cNvPr>
            <p:cNvSpPr txBox="1"/>
            <p:nvPr/>
          </p:nvSpPr>
          <p:spPr>
            <a:xfrm>
              <a:off x="827584" y="3132409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PS</a:t>
              </a:r>
              <a:endParaRPr kumimoji="1" lang="zh-CN" altLang="en-US"/>
            </a:p>
          </p:txBody>
        </p:sp>
      </p:grp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11FC619E-04D8-5566-F85C-8000A450B955}"/>
              </a:ext>
            </a:extLst>
          </p:cNvPr>
          <p:cNvCxnSpPr/>
          <p:nvPr/>
        </p:nvCxnSpPr>
        <p:spPr>
          <a:xfrm>
            <a:off x="1511660" y="3221387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B9404480-A60A-5857-76AD-0AD7576BBCA4}"/>
              </a:ext>
            </a:extLst>
          </p:cNvPr>
          <p:cNvCxnSpPr/>
          <p:nvPr/>
        </p:nvCxnSpPr>
        <p:spPr>
          <a:xfrm>
            <a:off x="1499320" y="4015042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B1BC2CF9-C74B-EBC6-19B3-3C55EFF5C90D}"/>
              </a:ext>
            </a:extLst>
          </p:cNvPr>
          <p:cNvCxnSpPr/>
          <p:nvPr/>
        </p:nvCxnSpPr>
        <p:spPr>
          <a:xfrm>
            <a:off x="1475656" y="4938539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EDAB7BB7-0889-4A7D-857F-76D0F51F4EF1}"/>
              </a:ext>
            </a:extLst>
          </p:cNvPr>
          <p:cNvSpPr/>
          <p:nvPr/>
        </p:nvSpPr>
        <p:spPr>
          <a:xfrm>
            <a:off x="1278990" y="3922882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695D987-8E38-3BE0-5F0A-716D038E5784}"/>
              </a:ext>
            </a:extLst>
          </p:cNvPr>
          <p:cNvSpPr/>
          <p:nvPr/>
        </p:nvSpPr>
        <p:spPr>
          <a:xfrm>
            <a:off x="1297738" y="4828358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22A89ADD-2C47-96B3-E8FB-C140107B1CFF}"/>
              </a:ext>
            </a:extLst>
          </p:cNvPr>
          <p:cNvCxnSpPr/>
          <p:nvPr/>
        </p:nvCxnSpPr>
        <p:spPr>
          <a:xfrm flipV="1">
            <a:off x="1763688" y="3221387"/>
            <a:ext cx="288032" cy="79365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0E35C868-1FCB-F9EA-3B55-58058202BEEA}"/>
              </a:ext>
            </a:extLst>
          </p:cNvPr>
          <p:cNvCxnSpPr>
            <a:cxnSpLocks/>
          </p:cNvCxnSpPr>
          <p:nvPr/>
        </p:nvCxnSpPr>
        <p:spPr>
          <a:xfrm flipV="1">
            <a:off x="1907704" y="3231218"/>
            <a:ext cx="576064" cy="172184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FB1869E1-643B-8873-45D9-D8B17D614F0D}"/>
              </a:ext>
            </a:extLst>
          </p:cNvPr>
          <p:cNvSpPr/>
          <p:nvPr/>
        </p:nvSpPr>
        <p:spPr>
          <a:xfrm>
            <a:off x="1807634" y="3559762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B346AE0-0C73-D4F9-3A1C-EB4B0F2F9785}"/>
              </a:ext>
            </a:extLst>
          </p:cNvPr>
          <p:cNvSpPr/>
          <p:nvPr/>
        </p:nvSpPr>
        <p:spPr>
          <a:xfrm>
            <a:off x="1995597" y="4353416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87D439-103F-05A5-2E04-4610166541A3}"/>
              </a:ext>
            </a:extLst>
          </p:cNvPr>
          <p:cNvSpPr/>
          <p:nvPr/>
        </p:nvSpPr>
        <p:spPr>
          <a:xfrm>
            <a:off x="2843808" y="2956015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3D085ED-A167-CBCA-02D4-624B90A886D7}"/>
              </a:ext>
            </a:extLst>
          </p:cNvPr>
          <p:cNvSpPr/>
          <p:nvPr/>
        </p:nvSpPr>
        <p:spPr>
          <a:xfrm>
            <a:off x="3347864" y="29539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012A383-0EC9-E9A3-45AE-2400C45A6AC2}"/>
              </a:ext>
            </a:extLst>
          </p:cNvPr>
          <p:cNvSpPr txBox="1"/>
          <p:nvPr/>
        </p:nvSpPr>
        <p:spPr>
          <a:xfrm>
            <a:off x="3043947" y="2861490"/>
            <a:ext cx="335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/>
              <a:t>+</a:t>
            </a:r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3951C58-7D60-FA99-E4E7-8CAD07596925}"/>
              </a:ext>
            </a:extLst>
          </p:cNvPr>
          <p:cNvSpPr txBox="1"/>
          <p:nvPr/>
        </p:nvSpPr>
        <p:spPr>
          <a:xfrm>
            <a:off x="3548543" y="2852055"/>
            <a:ext cx="335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=</a:t>
            </a:r>
            <a:endParaRPr lang="zh-CN" altLang="en-US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D7FB979-9FEA-D198-DF4B-C4DD74F8D24D}"/>
              </a:ext>
            </a:extLst>
          </p:cNvPr>
          <p:cNvCxnSpPr>
            <a:cxnSpLocks/>
          </p:cNvCxnSpPr>
          <p:nvPr/>
        </p:nvCxnSpPr>
        <p:spPr>
          <a:xfrm>
            <a:off x="4459783" y="3236253"/>
            <a:ext cx="385722" cy="7886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934E45AA-AC76-A1B4-9E40-A982A603A891}"/>
              </a:ext>
            </a:extLst>
          </p:cNvPr>
          <p:cNvCxnSpPr>
            <a:cxnSpLocks/>
          </p:cNvCxnSpPr>
          <p:nvPr/>
        </p:nvCxnSpPr>
        <p:spPr>
          <a:xfrm>
            <a:off x="4833387" y="3228622"/>
            <a:ext cx="890741" cy="1691895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C13C3454-B3BB-CAC5-0334-FB5D7ED58AC4}"/>
              </a:ext>
            </a:extLst>
          </p:cNvPr>
          <p:cNvCxnSpPr>
            <a:cxnSpLocks/>
          </p:cNvCxnSpPr>
          <p:nvPr/>
        </p:nvCxnSpPr>
        <p:spPr>
          <a:xfrm>
            <a:off x="2627784" y="2879070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B7893C18-DE0D-76FE-CAA5-99E6D4BFF604}"/>
              </a:ext>
            </a:extLst>
          </p:cNvPr>
          <p:cNvCxnSpPr>
            <a:cxnSpLocks/>
          </p:cNvCxnSpPr>
          <p:nvPr/>
        </p:nvCxnSpPr>
        <p:spPr>
          <a:xfrm>
            <a:off x="4258286" y="2861490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1118D9C7-D3C6-3379-7165-7382C74CF183}"/>
              </a:ext>
            </a:extLst>
          </p:cNvPr>
          <p:cNvSpPr txBox="1"/>
          <p:nvPr/>
        </p:nvSpPr>
        <p:spPr>
          <a:xfrm>
            <a:off x="1041537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#1</a:t>
            </a:r>
            <a:endParaRPr lang="zh-CN" altLang="en-US" b="1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083F20E-746B-AB7A-3CF0-28D32C8BAC82}"/>
              </a:ext>
            </a:extLst>
          </p:cNvPr>
          <p:cNvSpPr txBox="1"/>
          <p:nvPr/>
        </p:nvSpPr>
        <p:spPr>
          <a:xfrm>
            <a:off x="2771801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#2</a:t>
            </a:r>
            <a:endParaRPr lang="zh-CN" altLang="en-US" b="1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9B53B47B-5D8A-427D-BDA6-7DDC803FE4D0}"/>
              </a:ext>
            </a:extLst>
          </p:cNvPr>
          <p:cNvSpPr txBox="1"/>
          <p:nvPr/>
        </p:nvSpPr>
        <p:spPr>
          <a:xfrm>
            <a:off x="4612566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#3</a:t>
            </a:r>
            <a:endParaRPr lang="zh-CN" altLang="en-US" b="1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E30E2A0-EB01-C36A-F328-C969F44320C8}"/>
              </a:ext>
            </a:extLst>
          </p:cNvPr>
          <p:cNvSpPr/>
          <p:nvPr/>
        </p:nvSpPr>
        <p:spPr>
          <a:xfrm>
            <a:off x="3942222" y="2953997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8A769B4-3651-CB9E-2EBE-080405B8241F}"/>
              </a:ext>
            </a:extLst>
          </p:cNvPr>
          <p:cNvSpPr/>
          <p:nvPr/>
        </p:nvSpPr>
        <p:spPr>
          <a:xfrm>
            <a:off x="4546516" y="3556469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E9F75DC-0697-CAD4-33D1-1924BCA83780}"/>
              </a:ext>
            </a:extLst>
          </p:cNvPr>
          <p:cNvSpPr/>
          <p:nvPr/>
        </p:nvSpPr>
        <p:spPr>
          <a:xfrm>
            <a:off x="5364088" y="4353416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377620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D088B-771D-CF53-F436-F999C7A1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 with a single parameter server (PS)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3E9D6-427E-DC8E-B763-6BDDE820E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512168"/>
          </a:xfrm>
        </p:spPr>
        <p:txBody>
          <a:bodyPr>
            <a:normAutofit/>
          </a:bodyPr>
          <a:lstStyle/>
          <a:p>
            <a:r>
              <a:rPr kumimoji="1" lang="en-US" altLang="zh-CN"/>
              <a:t>Question</a:t>
            </a:r>
            <a:r>
              <a:rPr kumimoji="1" lang="en-US" altLang="zh-CN" b="0"/>
              <a:t>: what is the network requirements at each stage? </a:t>
            </a:r>
          </a:p>
          <a:p>
            <a:pPr lvl="1"/>
            <a:r>
              <a:rPr kumimoji="1" lang="en-US" altLang="zh-CN" b="0"/>
              <a:t>Step #1: O</a:t>
            </a:r>
            <a:r>
              <a:rPr kumimoji="1" lang="en-US" altLang="zh-CN"/>
              <a:t>(1) at each process, O(n) at the PS </a:t>
            </a:r>
          </a:p>
          <a:p>
            <a:pPr lvl="1"/>
            <a:r>
              <a:rPr kumimoji="1" lang="en-US" altLang="zh-CN"/>
              <a:t>Step #3: </a:t>
            </a:r>
            <a:r>
              <a:rPr kumimoji="1" lang="en-US" altLang="zh-CN" b="0"/>
              <a:t>O</a:t>
            </a:r>
            <a:r>
              <a:rPr kumimoji="1" lang="en-US" altLang="zh-CN"/>
              <a:t>(1) at each process, O(n) at the PS </a:t>
            </a:r>
          </a:p>
          <a:p>
            <a:pPr lvl="1"/>
            <a:endParaRPr kumimoji="1" lang="en-US" altLang="zh-CN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371C41-99DF-E4AF-48F0-2F35D3ED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CE56D24-8E42-E6D1-D1C7-285A3FDC4714}"/>
              </a:ext>
            </a:extLst>
          </p:cNvPr>
          <p:cNvGrpSpPr/>
          <p:nvPr/>
        </p:nvGrpSpPr>
        <p:grpSpPr>
          <a:xfrm>
            <a:off x="759312" y="2852055"/>
            <a:ext cx="6873028" cy="2607025"/>
            <a:chOff x="759312" y="2852055"/>
            <a:chExt cx="6873028" cy="2607025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8C65E3C-DE7D-1BF6-718A-4ABD0715E42C}"/>
                </a:ext>
              </a:extLst>
            </p:cNvPr>
            <p:cNvGrpSpPr/>
            <p:nvPr/>
          </p:nvGrpSpPr>
          <p:grpSpPr>
            <a:xfrm>
              <a:off x="759312" y="3727010"/>
              <a:ext cx="576064" cy="576064"/>
              <a:chOff x="1935252" y="3577580"/>
              <a:chExt cx="576064" cy="576064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8792084E-277E-AA84-33E9-EB360D5AE7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6A6D275-54EB-0087-3534-166B1DE935EC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C516DE4-612E-2A20-8261-2EE4201CC956}"/>
                </a:ext>
              </a:extLst>
            </p:cNvPr>
            <p:cNvGrpSpPr/>
            <p:nvPr/>
          </p:nvGrpSpPr>
          <p:grpSpPr>
            <a:xfrm>
              <a:off x="759312" y="4540326"/>
              <a:ext cx="576064" cy="576064"/>
              <a:chOff x="1935252" y="3577580"/>
              <a:chExt cx="576064" cy="576064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36C0EA54-648E-B93E-6B13-EC4B1A695C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FBCC5C9-9D48-A667-69CC-82BD1633ADE9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kumimoji="1" lang="zh-CN" altLang="en-US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1316E3B9-24E9-F7F7-90D7-5C3CEB80E923}"/>
                </a:ext>
              </a:extLst>
            </p:cNvPr>
            <p:cNvGrpSpPr/>
            <p:nvPr/>
          </p:nvGrpSpPr>
          <p:grpSpPr>
            <a:xfrm>
              <a:off x="795316" y="2905828"/>
              <a:ext cx="504056" cy="540402"/>
              <a:chOff x="827584" y="3001516"/>
              <a:chExt cx="504056" cy="540402"/>
            </a:xfrm>
          </p:grpSpPr>
          <p:sp>
            <p:nvSpPr>
              <p:cNvPr id="11" name="磁盘 10">
                <a:extLst>
                  <a:ext uri="{FF2B5EF4-FFF2-40B4-BE49-F238E27FC236}">
                    <a16:creationId xmlns:a16="http://schemas.microsoft.com/office/drawing/2014/main" id="{A3B91DFC-8E3E-4192-2B4B-ED74D3A9D22E}"/>
                  </a:ext>
                </a:extLst>
              </p:cNvPr>
              <p:cNvSpPr/>
              <p:nvPr/>
            </p:nvSpPr>
            <p:spPr>
              <a:xfrm>
                <a:off x="827584" y="3001516"/>
                <a:ext cx="504056" cy="540402"/>
              </a:xfrm>
              <a:prstGeom prst="flowChartMagneticDisk">
                <a:avLst/>
              </a:prstGeom>
              <a:solidFill>
                <a:srgbClr val="FAEADC"/>
              </a:solidFill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E1ADBF0-A38C-EF77-17C0-FD91C57A34FD}"/>
                  </a:ext>
                </a:extLst>
              </p:cNvPr>
              <p:cNvSpPr txBox="1"/>
              <p:nvPr/>
            </p:nvSpPr>
            <p:spPr>
              <a:xfrm>
                <a:off x="827584" y="3132409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PS</a:t>
                </a:r>
                <a:endParaRPr kumimoji="1" lang="zh-CN" altLang="en-US"/>
              </a:p>
            </p:txBody>
          </p:sp>
        </p:grp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11FC619E-04D8-5566-F85C-8000A450B955}"/>
                </a:ext>
              </a:extLst>
            </p:cNvPr>
            <p:cNvCxnSpPr/>
            <p:nvPr/>
          </p:nvCxnSpPr>
          <p:spPr>
            <a:xfrm>
              <a:off x="1511660" y="3221387"/>
              <a:ext cx="6120680" cy="0"/>
            </a:xfrm>
            <a:prstGeom prst="line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B9404480-A60A-5857-76AD-0AD7576BBCA4}"/>
                </a:ext>
              </a:extLst>
            </p:cNvPr>
            <p:cNvCxnSpPr/>
            <p:nvPr/>
          </p:nvCxnSpPr>
          <p:spPr>
            <a:xfrm>
              <a:off x="1499320" y="4015042"/>
              <a:ext cx="6120680" cy="0"/>
            </a:xfrm>
            <a:prstGeom prst="line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B1BC2CF9-C74B-EBC6-19B3-3C55EFF5C90D}"/>
                </a:ext>
              </a:extLst>
            </p:cNvPr>
            <p:cNvCxnSpPr/>
            <p:nvPr/>
          </p:nvCxnSpPr>
          <p:spPr>
            <a:xfrm>
              <a:off x="1475656" y="4938539"/>
              <a:ext cx="6120680" cy="0"/>
            </a:xfrm>
            <a:prstGeom prst="line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DAB7BB7-0889-4A7D-857F-76D0F51F4EF1}"/>
                </a:ext>
              </a:extLst>
            </p:cNvPr>
            <p:cNvSpPr/>
            <p:nvPr/>
          </p:nvSpPr>
          <p:spPr>
            <a:xfrm>
              <a:off x="1278990" y="392288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695D987-8E38-3BE0-5F0A-716D038E5784}"/>
                </a:ext>
              </a:extLst>
            </p:cNvPr>
            <p:cNvSpPr/>
            <p:nvPr/>
          </p:nvSpPr>
          <p:spPr>
            <a:xfrm>
              <a:off x="1297738" y="4828358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22A89ADD-2C47-96B3-E8FB-C140107B1CFF}"/>
                </a:ext>
              </a:extLst>
            </p:cNvPr>
            <p:cNvCxnSpPr/>
            <p:nvPr/>
          </p:nvCxnSpPr>
          <p:spPr>
            <a:xfrm flipV="1">
              <a:off x="1763688" y="3221387"/>
              <a:ext cx="288032" cy="79365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箭头连接符 21">
              <a:extLst>
                <a:ext uri="{FF2B5EF4-FFF2-40B4-BE49-F238E27FC236}">
                  <a16:creationId xmlns:a16="http://schemas.microsoft.com/office/drawing/2014/main" id="{0E35C868-1FCB-F9EA-3B55-58058202BE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704" y="3231218"/>
              <a:ext cx="576064" cy="172184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B1869E1-643B-8873-45D9-D8B17D614F0D}"/>
                </a:ext>
              </a:extLst>
            </p:cNvPr>
            <p:cNvSpPr/>
            <p:nvPr/>
          </p:nvSpPr>
          <p:spPr>
            <a:xfrm>
              <a:off x="1807634" y="355976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CB346AE0-0C73-D4F9-3A1C-EB4B0F2F9785}"/>
                </a:ext>
              </a:extLst>
            </p:cNvPr>
            <p:cNvSpPr/>
            <p:nvPr/>
          </p:nvSpPr>
          <p:spPr>
            <a:xfrm>
              <a:off x="1995597" y="4353416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E87D439-103F-05A5-2E04-4610166541A3}"/>
                </a:ext>
              </a:extLst>
            </p:cNvPr>
            <p:cNvSpPr/>
            <p:nvPr/>
          </p:nvSpPr>
          <p:spPr>
            <a:xfrm>
              <a:off x="2843808" y="2956015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3D085ED-A167-CBCA-02D4-624B90A886D7}"/>
                </a:ext>
              </a:extLst>
            </p:cNvPr>
            <p:cNvSpPr/>
            <p:nvPr/>
          </p:nvSpPr>
          <p:spPr>
            <a:xfrm>
              <a:off x="3347864" y="2953997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9012A383-0EC9-E9A3-45AE-2400C45A6AC2}"/>
                </a:ext>
              </a:extLst>
            </p:cNvPr>
            <p:cNvSpPr txBox="1"/>
            <p:nvPr/>
          </p:nvSpPr>
          <p:spPr>
            <a:xfrm>
              <a:off x="3043947" y="2861490"/>
              <a:ext cx="3357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0"/>
                <a:t>+</a:t>
              </a:r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3951C58-7D60-FA99-E4E7-8CAD07596925}"/>
                </a:ext>
              </a:extLst>
            </p:cNvPr>
            <p:cNvSpPr txBox="1"/>
            <p:nvPr/>
          </p:nvSpPr>
          <p:spPr>
            <a:xfrm>
              <a:off x="3548543" y="2852055"/>
              <a:ext cx="3357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=</a:t>
              </a:r>
              <a:endParaRPr lang="zh-CN" altLang="en-US"/>
            </a:p>
          </p:txBody>
        </p:sp>
        <p:cxnSp>
          <p:nvCxnSpPr>
            <p:cNvPr id="34" name="直线箭头连接符 33">
              <a:extLst>
                <a:ext uri="{FF2B5EF4-FFF2-40B4-BE49-F238E27FC236}">
                  <a16:creationId xmlns:a16="http://schemas.microsoft.com/office/drawing/2014/main" id="{5D7FB979-9FEA-D198-DF4B-C4DD74F8D24D}"/>
                </a:ext>
              </a:extLst>
            </p:cNvPr>
            <p:cNvCxnSpPr>
              <a:cxnSpLocks/>
            </p:cNvCxnSpPr>
            <p:nvPr/>
          </p:nvCxnSpPr>
          <p:spPr>
            <a:xfrm>
              <a:off x="4459783" y="3236253"/>
              <a:ext cx="385722" cy="78862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箭头连接符 38">
              <a:extLst>
                <a:ext uri="{FF2B5EF4-FFF2-40B4-BE49-F238E27FC236}">
                  <a16:creationId xmlns:a16="http://schemas.microsoft.com/office/drawing/2014/main" id="{934E45AA-AC76-A1B4-9E40-A982A603A891}"/>
                </a:ext>
              </a:extLst>
            </p:cNvPr>
            <p:cNvCxnSpPr>
              <a:cxnSpLocks/>
            </p:cNvCxnSpPr>
            <p:nvPr/>
          </p:nvCxnSpPr>
          <p:spPr>
            <a:xfrm>
              <a:off x="4833387" y="3228622"/>
              <a:ext cx="890741" cy="1691895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C13C3454-B3BB-CAC5-0334-FB5D7ED58AC4}"/>
                </a:ext>
              </a:extLst>
            </p:cNvPr>
            <p:cNvCxnSpPr>
              <a:cxnSpLocks/>
            </p:cNvCxnSpPr>
            <p:nvPr/>
          </p:nvCxnSpPr>
          <p:spPr>
            <a:xfrm>
              <a:off x="2627784" y="2879070"/>
              <a:ext cx="0" cy="2389332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B7893C18-DE0D-76FE-CAA5-99E6D4BFF604}"/>
                </a:ext>
              </a:extLst>
            </p:cNvPr>
            <p:cNvCxnSpPr>
              <a:cxnSpLocks/>
            </p:cNvCxnSpPr>
            <p:nvPr/>
          </p:nvCxnSpPr>
          <p:spPr>
            <a:xfrm>
              <a:off x="4258286" y="2861490"/>
              <a:ext cx="0" cy="2389332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118D9C7-D3C6-3379-7165-7382C74CF183}"/>
                </a:ext>
              </a:extLst>
            </p:cNvPr>
            <p:cNvSpPr txBox="1"/>
            <p:nvPr/>
          </p:nvSpPr>
          <p:spPr>
            <a:xfrm>
              <a:off x="1041537" y="5089748"/>
              <a:ext cx="1402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/>
                <a:t>Step #1</a:t>
              </a:r>
              <a:endParaRPr lang="zh-CN" altLang="en-US" b="1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083F20E-746B-AB7A-3CF0-28D32C8BAC82}"/>
                </a:ext>
              </a:extLst>
            </p:cNvPr>
            <p:cNvSpPr txBox="1"/>
            <p:nvPr/>
          </p:nvSpPr>
          <p:spPr>
            <a:xfrm>
              <a:off x="2771801" y="5089748"/>
              <a:ext cx="1402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/>
                <a:t>Step #2</a:t>
              </a:r>
              <a:endParaRPr lang="zh-CN" altLang="en-US" b="1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9B53B47B-5D8A-427D-BDA6-7DDC803FE4D0}"/>
                </a:ext>
              </a:extLst>
            </p:cNvPr>
            <p:cNvSpPr txBox="1"/>
            <p:nvPr/>
          </p:nvSpPr>
          <p:spPr>
            <a:xfrm>
              <a:off x="4612566" y="5089748"/>
              <a:ext cx="1402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/>
                <a:t>Step #3</a:t>
              </a:r>
              <a:endParaRPr lang="zh-CN" altLang="en-US" b="1"/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7A9AEA31-4959-F289-EB4A-BFA43D7ECC43}"/>
              </a:ext>
            </a:extLst>
          </p:cNvPr>
          <p:cNvSpPr/>
          <p:nvPr/>
        </p:nvSpPr>
        <p:spPr>
          <a:xfrm>
            <a:off x="3942222" y="2953997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6C6663A-1F18-C98E-9C25-08D979B3E4DD}"/>
              </a:ext>
            </a:extLst>
          </p:cNvPr>
          <p:cNvSpPr/>
          <p:nvPr/>
        </p:nvSpPr>
        <p:spPr>
          <a:xfrm>
            <a:off x="4546516" y="3556469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1CD5C9B-3CE7-5E1F-2342-75633887E9AC}"/>
              </a:ext>
            </a:extLst>
          </p:cNvPr>
          <p:cNvSpPr/>
          <p:nvPr/>
        </p:nvSpPr>
        <p:spPr>
          <a:xfrm>
            <a:off x="5364088" y="4353416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87325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NVIDIA Mellanox MCX516A-CCAT ConnectX®-5 EN Network Interface Card, 100GbE Dual-Port QSFP28, PCIe3.0 x 16, Tall&amp;Short Bracket">
            <a:extLst>
              <a:ext uri="{FF2B5EF4-FFF2-40B4-BE49-F238E27FC236}">
                <a16:creationId xmlns:a16="http://schemas.microsoft.com/office/drawing/2014/main" id="{B77ABC4B-D609-6F43-1762-756855E43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12" y="2822543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1D37D0C-0DC4-6E8E-A564-8A4B7C7AD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 with a single parameter server (PS)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3A7C08-C2C3-8558-A074-0E0789661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256884"/>
          </a:xfrm>
        </p:spPr>
        <p:txBody>
          <a:bodyPr>
            <a:normAutofit/>
          </a:bodyPr>
          <a:lstStyle/>
          <a:p>
            <a:r>
              <a:rPr kumimoji="1" lang="en-US" altLang="zh-CN"/>
              <a:t>Problem: huge bandwidth requirement at the PS (O(P * N))</a:t>
            </a:r>
          </a:p>
          <a:p>
            <a:pPr lvl="1"/>
            <a:r>
              <a:rPr kumimoji="1" lang="en-US" altLang="zh-CN"/>
              <a:t>As well as huge contention at the master machine </a:t>
            </a:r>
          </a:p>
          <a:p>
            <a:r>
              <a:rPr kumimoji="1" lang="en-US" altLang="zh-CN"/>
              <a:t>Example: training ResNET50 on V100</a:t>
            </a:r>
          </a:p>
          <a:p>
            <a:pPr lvl="1"/>
            <a:r>
              <a:rPr kumimoji="1" lang="en-US" altLang="zh-CN"/>
              <a:t>ResNET50: 24.4 M params ~= 97.5MB storage</a:t>
            </a:r>
          </a:p>
          <a:p>
            <a:pPr lvl="1"/>
            <a:r>
              <a:rPr kumimoji="1" lang="en-US" altLang="zh-CN"/>
              <a:t>On V100, each node can train 3 iterations / second (forward + backward path), w/o communication </a:t>
            </a:r>
          </a:p>
          <a:p>
            <a:pPr lvl="1"/>
            <a:r>
              <a:rPr kumimoji="1" lang="en-US" altLang="zh-CN"/>
              <a:t>#Processing Node: 256</a:t>
            </a:r>
          </a:p>
          <a:p>
            <a:pPr lvl="1"/>
            <a:r>
              <a:rPr kumimoji="1" lang="en-US" altLang="zh-CN"/>
              <a:t>Total requirement bandwidth: 256 * 3 * 97.5 = 73.1GB/s </a:t>
            </a:r>
          </a:p>
          <a:p>
            <a:r>
              <a:rPr kumimoji="1" lang="en-US" altLang="zh-CN"/>
              <a:t>The state-of-the-art NIC: 400Gbps RDMA ~= 50GB/s </a:t>
            </a:r>
          </a:p>
          <a:p>
            <a:pPr lvl="1"/>
            <a:r>
              <a:rPr kumimoji="1" lang="en-US" altLang="zh-CN"/>
              <a:t>The network would become the bottleneck! </a:t>
            </a:r>
          </a:p>
          <a:p>
            <a:pPr lvl="1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C6450D-D7F8-5E56-0A2C-9767A822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74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5C3332D-19C8-82CA-4A37-8A46E94FC07F}"/>
              </a:ext>
            </a:extLst>
          </p:cNvPr>
          <p:cNvSpPr txBox="1">
            <a:spLocks/>
          </p:cNvSpPr>
          <p:nvPr/>
        </p:nvSpPr>
        <p:spPr>
          <a:xfrm>
            <a:off x="5425952" y="4706888"/>
            <a:ext cx="3718048" cy="100811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Goal</a:t>
            </a:r>
            <a:r>
              <a:rPr kumimoji="1" lang="en-US" altLang="zh-CN" sz="2400" b="0"/>
              <a:t>: reduce messages send to a centralized server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29670117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0A086A-C5BC-0C10-A529-58D499A6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 #2: De-centralized approach for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2C6201-CE18-4DBA-3175-47627157B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626"/>
          </a:xfrm>
        </p:spPr>
        <p:txBody>
          <a:bodyPr/>
          <a:lstStyle/>
          <a:p>
            <a:r>
              <a:rPr kumimoji="1" lang="en-US" altLang="zh-CN"/>
              <a:t>Each node finishes its </a:t>
            </a:r>
            <a:r>
              <a:rPr kumimoji="1" lang="en-US" altLang="zh-CN" err="1"/>
              <a:t>allreduce</a:t>
            </a:r>
            <a:r>
              <a:rPr kumimoji="1" lang="en-US" altLang="zh-CN"/>
              <a:t>, one-by-one</a:t>
            </a:r>
          </a:p>
          <a:p>
            <a:pPr lvl="1"/>
            <a:r>
              <a:rPr kumimoji="1" lang="en-US" altLang="zh-CN"/>
              <a:t>E.g., with a careful designed scheduler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BFFC79-C2F5-39F7-3B6E-37B7BE7E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2D14BE9-A33A-4445-0688-A0FD25D5CC8C}"/>
              </a:ext>
            </a:extLst>
          </p:cNvPr>
          <p:cNvGrpSpPr/>
          <p:nvPr/>
        </p:nvGrpSpPr>
        <p:grpSpPr>
          <a:xfrm>
            <a:off x="1047344" y="2112149"/>
            <a:ext cx="576064" cy="576064"/>
            <a:chOff x="1935252" y="3577580"/>
            <a:chExt cx="576064" cy="576064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58C98F8-9D7F-6123-9882-2CCAE8E83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13EE77D-49D2-5746-2D69-67B3434BB26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647DF00-5B57-0716-5932-533260C90E41}"/>
              </a:ext>
            </a:extLst>
          </p:cNvPr>
          <p:cNvGrpSpPr/>
          <p:nvPr/>
        </p:nvGrpSpPr>
        <p:grpSpPr>
          <a:xfrm>
            <a:off x="1047344" y="2925465"/>
            <a:ext cx="576064" cy="576064"/>
            <a:chOff x="1935252" y="3577580"/>
            <a:chExt cx="576064" cy="576064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B00F42FC-4809-908A-09B2-2D4E1C3D1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5D9C3CC-D507-0A32-C29B-C0DA3C25335B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8A1639ED-FF72-8C05-81B9-B0D4C3A01168}"/>
              </a:ext>
            </a:extLst>
          </p:cNvPr>
          <p:cNvCxnSpPr/>
          <p:nvPr/>
        </p:nvCxnSpPr>
        <p:spPr>
          <a:xfrm>
            <a:off x="178735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2D60B8E8-AB88-232E-B22D-8D7B078DA29E}"/>
              </a:ext>
            </a:extLst>
          </p:cNvPr>
          <p:cNvCxnSpPr/>
          <p:nvPr/>
        </p:nvCxnSpPr>
        <p:spPr>
          <a:xfrm>
            <a:off x="176368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:a16="http://schemas.microsoft.com/office/drawing/2014/main" id="{F3DBB8FE-A221-45A4-B68A-F299FCE3E725}"/>
              </a:ext>
            </a:extLst>
          </p:cNvPr>
          <p:cNvSpPr/>
          <p:nvPr/>
        </p:nvSpPr>
        <p:spPr>
          <a:xfrm>
            <a:off x="1567022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22E23C9-CB4E-7B93-4574-C8A768389A67}"/>
              </a:ext>
            </a:extLst>
          </p:cNvPr>
          <p:cNvSpPr/>
          <p:nvPr/>
        </p:nvSpPr>
        <p:spPr>
          <a:xfrm>
            <a:off x="1585770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603FF735-949D-9BBF-9DCE-0C2FC81B1228}"/>
              </a:ext>
            </a:extLst>
          </p:cNvPr>
          <p:cNvGrpSpPr/>
          <p:nvPr/>
        </p:nvGrpSpPr>
        <p:grpSpPr>
          <a:xfrm>
            <a:off x="1047344" y="3867212"/>
            <a:ext cx="576064" cy="576064"/>
            <a:chOff x="1935252" y="3577580"/>
            <a:chExt cx="576064" cy="576064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9D0E0A78-7A9F-24B7-186F-302AE2CC8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581F711-2678-6CC4-4CB3-A865A0422B1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76C3BF7B-E28E-E0BE-2575-AC009E0EC059}"/>
              </a:ext>
            </a:extLst>
          </p:cNvPr>
          <p:cNvCxnSpPr/>
          <p:nvPr/>
        </p:nvCxnSpPr>
        <p:spPr>
          <a:xfrm>
            <a:off x="176368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8D889D6-A170-29CA-80DA-F8C157A834E5}"/>
              </a:ext>
            </a:extLst>
          </p:cNvPr>
          <p:cNvGrpSpPr/>
          <p:nvPr/>
        </p:nvGrpSpPr>
        <p:grpSpPr>
          <a:xfrm>
            <a:off x="1047344" y="4775717"/>
            <a:ext cx="576064" cy="576064"/>
            <a:chOff x="1935252" y="3577580"/>
            <a:chExt cx="576064" cy="576064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29C5F1E9-C008-376C-9FC8-419F68339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987555C-D496-0667-8277-94C9D8751B3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065DA6E6-FF97-8AD0-F757-608EA69C8503}"/>
              </a:ext>
            </a:extLst>
          </p:cNvPr>
          <p:cNvCxnSpPr/>
          <p:nvPr/>
        </p:nvCxnSpPr>
        <p:spPr>
          <a:xfrm>
            <a:off x="176368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5300635B-52CC-F407-3706-CCEAABAC2674}"/>
              </a:ext>
            </a:extLst>
          </p:cNvPr>
          <p:cNvSpPr/>
          <p:nvPr/>
        </p:nvSpPr>
        <p:spPr>
          <a:xfrm>
            <a:off x="1585770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D466907B-C653-B435-0C5C-9C99E59EA3A2}"/>
              </a:ext>
            </a:extLst>
          </p:cNvPr>
          <p:cNvSpPr/>
          <p:nvPr/>
        </p:nvSpPr>
        <p:spPr>
          <a:xfrm>
            <a:off x="1593479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0084FD21-869E-F4D7-6A8C-949CCA32E32A}"/>
              </a:ext>
            </a:extLst>
          </p:cNvPr>
          <p:cNvCxnSpPr/>
          <p:nvPr/>
        </p:nvCxnSpPr>
        <p:spPr>
          <a:xfrm flipV="1">
            <a:off x="1907704" y="2373140"/>
            <a:ext cx="360040" cy="984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矩形 129">
            <a:extLst>
              <a:ext uri="{FF2B5EF4-FFF2-40B4-BE49-F238E27FC236}">
                <a16:creationId xmlns:a16="http://schemas.microsoft.com/office/drawing/2014/main" id="{11AF78DC-03A4-9AB0-2C5C-A311EE4F762F}"/>
              </a:ext>
            </a:extLst>
          </p:cNvPr>
          <p:cNvSpPr/>
          <p:nvPr/>
        </p:nvSpPr>
        <p:spPr>
          <a:xfrm>
            <a:off x="1987654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1" name="直线箭头连接符 130">
            <a:extLst>
              <a:ext uri="{FF2B5EF4-FFF2-40B4-BE49-F238E27FC236}">
                <a16:creationId xmlns:a16="http://schemas.microsoft.com/office/drawing/2014/main" id="{7B2A3FE5-0BDB-6FF1-AD72-282E10995E51}"/>
              </a:ext>
            </a:extLst>
          </p:cNvPr>
          <p:cNvCxnSpPr>
            <a:cxnSpLocks/>
          </p:cNvCxnSpPr>
          <p:nvPr/>
        </p:nvCxnSpPr>
        <p:spPr>
          <a:xfrm flipV="1">
            <a:off x="2411244" y="2386827"/>
            <a:ext cx="651808" cy="1919473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矩形 134">
            <a:extLst>
              <a:ext uri="{FF2B5EF4-FFF2-40B4-BE49-F238E27FC236}">
                <a16:creationId xmlns:a16="http://schemas.microsoft.com/office/drawing/2014/main" id="{69AE5F89-439A-03F3-F8DA-83ECA93E3053}"/>
              </a:ext>
            </a:extLst>
          </p:cNvPr>
          <p:cNvSpPr/>
          <p:nvPr/>
        </p:nvSpPr>
        <p:spPr>
          <a:xfrm>
            <a:off x="2537009" y="3563760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EDE16F8B-4492-4BCC-5C4F-831E016A8385}"/>
              </a:ext>
            </a:extLst>
          </p:cNvPr>
          <p:cNvCxnSpPr>
            <a:cxnSpLocks/>
          </p:cNvCxnSpPr>
          <p:nvPr/>
        </p:nvCxnSpPr>
        <p:spPr>
          <a:xfrm flipV="1">
            <a:off x="3275856" y="2386733"/>
            <a:ext cx="786540" cy="277994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矩形 138">
            <a:extLst>
              <a:ext uri="{FF2B5EF4-FFF2-40B4-BE49-F238E27FC236}">
                <a16:creationId xmlns:a16="http://schemas.microsoft.com/office/drawing/2014/main" id="{B4FCBA0D-9751-2956-11FF-01F0ADF2DD72}"/>
              </a:ext>
            </a:extLst>
          </p:cNvPr>
          <p:cNvSpPr/>
          <p:nvPr/>
        </p:nvSpPr>
        <p:spPr>
          <a:xfrm>
            <a:off x="3592401" y="38152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0" name="直线连接符 139">
            <a:extLst>
              <a:ext uri="{FF2B5EF4-FFF2-40B4-BE49-F238E27FC236}">
                <a16:creationId xmlns:a16="http://schemas.microsoft.com/office/drawing/2014/main" id="{F12855A0-5EA7-647A-E419-9A8346F8C0FE}"/>
              </a:ext>
            </a:extLst>
          </p:cNvPr>
          <p:cNvCxnSpPr>
            <a:cxnSpLocks/>
          </p:cNvCxnSpPr>
          <p:nvPr/>
        </p:nvCxnSpPr>
        <p:spPr>
          <a:xfrm>
            <a:off x="2411244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线连接符 141">
            <a:extLst>
              <a:ext uri="{FF2B5EF4-FFF2-40B4-BE49-F238E27FC236}">
                <a16:creationId xmlns:a16="http://schemas.microsoft.com/office/drawing/2014/main" id="{64FD9185-EFF6-65D8-0336-229772D20C14}"/>
              </a:ext>
            </a:extLst>
          </p:cNvPr>
          <p:cNvCxnSpPr>
            <a:cxnSpLocks/>
          </p:cNvCxnSpPr>
          <p:nvPr/>
        </p:nvCxnSpPr>
        <p:spPr>
          <a:xfrm>
            <a:off x="3241802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连接符 142">
            <a:extLst>
              <a:ext uri="{FF2B5EF4-FFF2-40B4-BE49-F238E27FC236}">
                <a16:creationId xmlns:a16="http://schemas.microsoft.com/office/drawing/2014/main" id="{35AC0F00-BF15-D45D-930E-A74911A93A37}"/>
              </a:ext>
            </a:extLst>
          </p:cNvPr>
          <p:cNvCxnSpPr>
            <a:cxnSpLocks/>
          </p:cNvCxnSpPr>
          <p:nvPr/>
        </p:nvCxnSpPr>
        <p:spPr>
          <a:xfrm>
            <a:off x="4211960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线箭头连接符 143">
            <a:extLst>
              <a:ext uri="{FF2B5EF4-FFF2-40B4-BE49-F238E27FC236}">
                <a16:creationId xmlns:a16="http://schemas.microsoft.com/office/drawing/2014/main" id="{0DE7F3DA-6027-114B-B339-2CFD57017318}"/>
              </a:ext>
            </a:extLst>
          </p:cNvPr>
          <p:cNvCxnSpPr>
            <a:cxnSpLocks/>
          </p:cNvCxnSpPr>
          <p:nvPr/>
        </p:nvCxnSpPr>
        <p:spPr>
          <a:xfrm>
            <a:off x="4417640" y="2373140"/>
            <a:ext cx="406388" cy="98378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矩形 146">
            <a:extLst>
              <a:ext uri="{FF2B5EF4-FFF2-40B4-BE49-F238E27FC236}">
                <a16:creationId xmlns:a16="http://schemas.microsoft.com/office/drawing/2014/main" id="{ADADB4AC-C8DA-8CE9-AD46-0C7F9EED9FDD}"/>
              </a:ext>
            </a:extLst>
          </p:cNvPr>
          <p:cNvSpPr/>
          <p:nvPr/>
        </p:nvSpPr>
        <p:spPr>
          <a:xfrm>
            <a:off x="4515786" y="2739935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C502CB14-8C5A-E486-F6BC-11DAFD620612}"/>
              </a:ext>
            </a:extLst>
          </p:cNvPr>
          <p:cNvCxnSpPr>
            <a:cxnSpLocks/>
          </p:cNvCxnSpPr>
          <p:nvPr/>
        </p:nvCxnSpPr>
        <p:spPr>
          <a:xfrm flipV="1">
            <a:off x="5414359" y="3358705"/>
            <a:ext cx="307901" cy="906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矩形 149">
            <a:extLst>
              <a:ext uri="{FF2B5EF4-FFF2-40B4-BE49-F238E27FC236}">
                <a16:creationId xmlns:a16="http://schemas.microsoft.com/office/drawing/2014/main" id="{8D199263-22EF-4B08-D96D-292050DB3A1D}"/>
              </a:ext>
            </a:extLst>
          </p:cNvPr>
          <p:cNvSpPr/>
          <p:nvPr/>
        </p:nvSpPr>
        <p:spPr>
          <a:xfrm>
            <a:off x="5508231" y="3538784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2" name="直线连接符 151">
            <a:extLst>
              <a:ext uri="{FF2B5EF4-FFF2-40B4-BE49-F238E27FC236}">
                <a16:creationId xmlns:a16="http://schemas.microsoft.com/office/drawing/2014/main" id="{E4F7750F-D8D2-FE7C-CE4E-5F6A96D12D0F}"/>
              </a:ext>
            </a:extLst>
          </p:cNvPr>
          <p:cNvCxnSpPr>
            <a:cxnSpLocks/>
          </p:cNvCxnSpPr>
          <p:nvPr/>
        </p:nvCxnSpPr>
        <p:spPr>
          <a:xfrm>
            <a:off x="5148064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线箭头连接符 152">
            <a:extLst>
              <a:ext uri="{FF2B5EF4-FFF2-40B4-BE49-F238E27FC236}">
                <a16:creationId xmlns:a16="http://schemas.microsoft.com/office/drawing/2014/main" id="{ED51B423-1D6C-9AB0-FE6A-9457162F0208}"/>
              </a:ext>
            </a:extLst>
          </p:cNvPr>
          <p:cNvCxnSpPr>
            <a:cxnSpLocks/>
          </p:cNvCxnSpPr>
          <p:nvPr/>
        </p:nvCxnSpPr>
        <p:spPr>
          <a:xfrm flipV="1">
            <a:off x="5930216" y="3323678"/>
            <a:ext cx="585999" cy="1868134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矩形 154">
            <a:extLst>
              <a:ext uri="{FF2B5EF4-FFF2-40B4-BE49-F238E27FC236}">
                <a16:creationId xmlns:a16="http://schemas.microsoft.com/office/drawing/2014/main" id="{77C5F3A6-4A45-66D5-9498-D260EB6A41C5}"/>
              </a:ext>
            </a:extLst>
          </p:cNvPr>
          <p:cNvSpPr/>
          <p:nvPr/>
        </p:nvSpPr>
        <p:spPr>
          <a:xfrm>
            <a:off x="6238117" y="3810713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6" name="直线连接符 155">
            <a:extLst>
              <a:ext uri="{FF2B5EF4-FFF2-40B4-BE49-F238E27FC236}">
                <a16:creationId xmlns:a16="http://schemas.microsoft.com/office/drawing/2014/main" id="{E7CE91A6-039E-A80D-849F-CF96E99E8524}"/>
              </a:ext>
            </a:extLst>
          </p:cNvPr>
          <p:cNvCxnSpPr>
            <a:cxnSpLocks/>
          </p:cNvCxnSpPr>
          <p:nvPr/>
        </p:nvCxnSpPr>
        <p:spPr>
          <a:xfrm>
            <a:off x="5816754" y="2127788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线连接符 156">
            <a:extLst>
              <a:ext uri="{FF2B5EF4-FFF2-40B4-BE49-F238E27FC236}">
                <a16:creationId xmlns:a16="http://schemas.microsoft.com/office/drawing/2014/main" id="{B78AA89B-404F-02C5-0C67-6B47F59DBCE8}"/>
              </a:ext>
            </a:extLst>
          </p:cNvPr>
          <p:cNvCxnSpPr>
            <a:cxnSpLocks/>
          </p:cNvCxnSpPr>
          <p:nvPr/>
        </p:nvCxnSpPr>
        <p:spPr>
          <a:xfrm>
            <a:off x="7020272" y="2151951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文本框 158">
            <a:extLst>
              <a:ext uri="{FF2B5EF4-FFF2-40B4-BE49-F238E27FC236}">
                <a16:creationId xmlns:a16="http://schemas.microsoft.com/office/drawing/2014/main" id="{EEF51F9A-7A6D-7745-8293-F92FA8C8C9D4}"/>
              </a:ext>
            </a:extLst>
          </p:cNvPr>
          <p:cNvSpPr txBox="1"/>
          <p:nvPr/>
        </p:nvSpPr>
        <p:spPr>
          <a:xfrm>
            <a:off x="7354180" y="2974723"/>
            <a:ext cx="46618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5400" b="1"/>
              <a:t>…</a:t>
            </a:r>
            <a:endParaRPr lang="zh-CN" altLang="en-US" sz="5400" b="1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407C0CB-5608-0274-FAB2-EDE86670710E}"/>
              </a:ext>
            </a:extLst>
          </p:cNvPr>
          <p:cNvSpPr/>
          <p:nvPr/>
        </p:nvSpPr>
        <p:spPr>
          <a:xfrm>
            <a:off x="4026432" y="2144150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EA16214-C4C0-E061-9B9F-8D5568312A76}"/>
              </a:ext>
            </a:extLst>
          </p:cNvPr>
          <p:cNvSpPr/>
          <p:nvPr/>
        </p:nvSpPr>
        <p:spPr>
          <a:xfrm>
            <a:off x="6691060" y="3077843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8383A2D-73FC-DE05-5141-F948478D81DC}"/>
              </a:ext>
            </a:extLst>
          </p:cNvPr>
          <p:cNvSpPr/>
          <p:nvPr/>
        </p:nvSpPr>
        <p:spPr>
          <a:xfrm>
            <a:off x="4295417" y="1957110"/>
            <a:ext cx="2618151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F4D1F51-A939-D3BE-1984-559D5F6C89A0}"/>
              </a:ext>
            </a:extLst>
          </p:cNvPr>
          <p:cNvSpPr/>
          <p:nvPr/>
        </p:nvSpPr>
        <p:spPr>
          <a:xfrm>
            <a:off x="7044099" y="1972749"/>
            <a:ext cx="2618151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308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Analysis of the naïve decentralized 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6933456" cy="4356826"/>
          </a:xfrm>
        </p:spPr>
        <p:txBody>
          <a:bodyPr/>
          <a:lstStyle/>
          <a:p>
            <a:r>
              <a:rPr kumimoji="1" lang="en-US" altLang="zh-CN"/>
              <a:t>N: total parameters, P: # processors</a:t>
            </a:r>
          </a:p>
          <a:p>
            <a:r>
              <a:rPr kumimoji="1" lang="en-US" altLang="zh-CN"/>
              <a:t>Total communication per-machine </a:t>
            </a:r>
          </a:p>
          <a:p>
            <a:pPr lvl="1"/>
            <a:r>
              <a:rPr kumimoji="1" lang="en-US" altLang="zh-CN"/>
              <a:t>N * (P – 1) data (Bad …)</a:t>
            </a:r>
          </a:p>
          <a:p>
            <a:pPr lvl="1"/>
            <a:r>
              <a:rPr kumimoji="1" lang="en-US" altLang="zh-CN"/>
              <a:t>O(1) fan-in (Good!)</a:t>
            </a:r>
          </a:p>
          <a:p>
            <a:r>
              <a:rPr kumimoji="1" lang="en-US" altLang="zh-CN"/>
              <a:t>Total communication rounds: O(P * P) </a:t>
            </a:r>
          </a:p>
          <a:p>
            <a:pPr lvl="1"/>
            <a:r>
              <a:rPr kumimoji="1" lang="en-US" altLang="zh-CN"/>
              <a:t>Much higher than the parameter server approach (O(1)) </a:t>
            </a:r>
          </a:p>
          <a:p>
            <a:r>
              <a:rPr kumimoji="1" lang="en-US" altLang="zh-CN"/>
              <a:t>Question</a:t>
            </a:r>
          </a:p>
          <a:p>
            <a:pPr lvl="1"/>
            <a:r>
              <a:rPr kumimoji="1" lang="en-US" altLang="zh-CN"/>
              <a:t>Can we do better?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8922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0A086A-C5BC-0C10-A529-58D499A6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Try#2: De-centralized approach for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2C6201-CE18-4DBA-3175-47627157B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626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/>
              <a:t>Each node finishes its </a:t>
            </a:r>
            <a:r>
              <a:rPr kumimoji="1" lang="en-US" altLang="zh-CN" err="1"/>
              <a:t>allreduce</a:t>
            </a:r>
            <a:r>
              <a:rPr kumimoji="1" lang="en-US" altLang="zh-CN"/>
              <a:t>, one-by-one</a:t>
            </a:r>
          </a:p>
          <a:p>
            <a:pPr lvl="1"/>
            <a:r>
              <a:rPr kumimoji="1" lang="en-US" altLang="zh-CN"/>
              <a:t>Observation: communications from future rounds can be moved earlier if w/o contention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BFFC79-C2F5-39F7-3B6E-37B7BE7E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2D14BE9-A33A-4445-0688-A0FD25D5CC8C}"/>
              </a:ext>
            </a:extLst>
          </p:cNvPr>
          <p:cNvGrpSpPr/>
          <p:nvPr/>
        </p:nvGrpSpPr>
        <p:grpSpPr>
          <a:xfrm>
            <a:off x="1047344" y="2112149"/>
            <a:ext cx="576064" cy="576064"/>
            <a:chOff x="1935252" y="3577580"/>
            <a:chExt cx="576064" cy="576064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58C98F8-9D7F-6123-9882-2CCAE8E83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13EE77D-49D2-5746-2D69-67B3434BB26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647DF00-5B57-0716-5932-533260C90E41}"/>
              </a:ext>
            </a:extLst>
          </p:cNvPr>
          <p:cNvGrpSpPr/>
          <p:nvPr/>
        </p:nvGrpSpPr>
        <p:grpSpPr>
          <a:xfrm>
            <a:off x="1047344" y="2925465"/>
            <a:ext cx="576064" cy="576064"/>
            <a:chOff x="1935252" y="3577580"/>
            <a:chExt cx="576064" cy="576064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B00F42FC-4809-908A-09B2-2D4E1C3D1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5D9C3CC-D507-0A32-C29B-C0DA3C25335B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8A1639ED-FF72-8C05-81B9-B0D4C3A01168}"/>
              </a:ext>
            </a:extLst>
          </p:cNvPr>
          <p:cNvCxnSpPr/>
          <p:nvPr/>
        </p:nvCxnSpPr>
        <p:spPr>
          <a:xfrm>
            <a:off x="178735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2D60B8E8-AB88-232E-B22D-8D7B078DA29E}"/>
              </a:ext>
            </a:extLst>
          </p:cNvPr>
          <p:cNvCxnSpPr/>
          <p:nvPr/>
        </p:nvCxnSpPr>
        <p:spPr>
          <a:xfrm>
            <a:off x="176368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:a16="http://schemas.microsoft.com/office/drawing/2014/main" id="{F3DBB8FE-A221-45A4-B68A-F299FCE3E725}"/>
              </a:ext>
            </a:extLst>
          </p:cNvPr>
          <p:cNvSpPr/>
          <p:nvPr/>
        </p:nvSpPr>
        <p:spPr>
          <a:xfrm>
            <a:off x="1567022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22E23C9-CB4E-7B93-4574-C8A768389A67}"/>
              </a:ext>
            </a:extLst>
          </p:cNvPr>
          <p:cNvSpPr/>
          <p:nvPr/>
        </p:nvSpPr>
        <p:spPr>
          <a:xfrm>
            <a:off x="1585770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603FF735-949D-9BBF-9DCE-0C2FC81B1228}"/>
              </a:ext>
            </a:extLst>
          </p:cNvPr>
          <p:cNvGrpSpPr/>
          <p:nvPr/>
        </p:nvGrpSpPr>
        <p:grpSpPr>
          <a:xfrm>
            <a:off x="1047344" y="3867212"/>
            <a:ext cx="576064" cy="576064"/>
            <a:chOff x="1935252" y="3577580"/>
            <a:chExt cx="576064" cy="576064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9D0E0A78-7A9F-24B7-186F-302AE2CC8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581F711-2678-6CC4-4CB3-A865A0422B1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76C3BF7B-E28E-E0BE-2575-AC009E0EC059}"/>
              </a:ext>
            </a:extLst>
          </p:cNvPr>
          <p:cNvCxnSpPr/>
          <p:nvPr/>
        </p:nvCxnSpPr>
        <p:spPr>
          <a:xfrm>
            <a:off x="176368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8D889D6-A170-29CA-80DA-F8C157A834E5}"/>
              </a:ext>
            </a:extLst>
          </p:cNvPr>
          <p:cNvGrpSpPr/>
          <p:nvPr/>
        </p:nvGrpSpPr>
        <p:grpSpPr>
          <a:xfrm>
            <a:off x="1047344" y="4775717"/>
            <a:ext cx="576064" cy="576064"/>
            <a:chOff x="1935252" y="3577580"/>
            <a:chExt cx="576064" cy="576064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29C5F1E9-C008-376C-9FC8-419F68339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987555C-D496-0667-8277-94C9D8751B3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065DA6E6-FF97-8AD0-F757-608EA69C8503}"/>
              </a:ext>
            </a:extLst>
          </p:cNvPr>
          <p:cNvCxnSpPr/>
          <p:nvPr/>
        </p:nvCxnSpPr>
        <p:spPr>
          <a:xfrm>
            <a:off x="176368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5300635B-52CC-F407-3706-CCEAABAC2674}"/>
              </a:ext>
            </a:extLst>
          </p:cNvPr>
          <p:cNvSpPr/>
          <p:nvPr/>
        </p:nvSpPr>
        <p:spPr>
          <a:xfrm>
            <a:off x="1585770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D466907B-C653-B435-0C5C-9C99E59EA3A2}"/>
              </a:ext>
            </a:extLst>
          </p:cNvPr>
          <p:cNvSpPr/>
          <p:nvPr/>
        </p:nvSpPr>
        <p:spPr>
          <a:xfrm>
            <a:off x="1593479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0084FD21-869E-F4D7-6A8C-949CCA32E32A}"/>
              </a:ext>
            </a:extLst>
          </p:cNvPr>
          <p:cNvCxnSpPr/>
          <p:nvPr/>
        </p:nvCxnSpPr>
        <p:spPr>
          <a:xfrm flipV="1">
            <a:off x="1907704" y="2373140"/>
            <a:ext cx="360040" cy="984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矩形 129">
            <a:extLst>
              <a:ext uri="{FF2B5EF4-FFF2-40B4-BE49-F238E27FC236}">
                <a16:creationId xmlns:a16="http://schemas.microsoft.com/office/drawing/2014/main" id="{11AF78DC-03A4-9AB0-2C5C-A311EE4F762F}"/>
              </a:ext>
            </a:extLst>
          </p:cNvPr>
          <p:cNvSpPr/>
          <p:nvPr/>
        </p:nvSpPr>
        <p:spPr>
          <a:xfrm>
            <a:off x="1987654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1" name="直线箭头连接符 130">
            <a:extLst>
              <a:ext uri="{FF2B5EF4-FFF2-40B4-BE49-F238E27FC236}">
                <a16:creationId xmlns:a16="http://schemas.microsoft.com/office/drawing/2014/main" id="{7B2A3FE5-0BDB-6FF1-AD72-282E10995E51}"/>
              </a:ext>
            </a:extLst>
          </p:cNvPr>
          <p:cNvCxnSpPr>
            <a:cxnSpLocks/>
          </p:cNvCxnSpPr>
          <p:nvPr/>
        </p:nvCxnSpPr>
        <p:spPr>
          <a:xfrm flipV="1">
            <a:off x="2411244" y="2386827"/>
            <a:ext cx="651808" cy="1919473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矩形 134">
            <a:extLst>
              <a:ext uri="{FF2B5EF4-FFF2-40B4-BE49-F238E27FC236}">
                <a16:creationId xmlns:a16="http://schemas.microsoft.com/office/drawing/2014/main" id="{69AE5F89-439A-03F3-F8DA-83ECA93E3053}"/>
              </a:ext>
            </a:extLst>
          </p:cNvPr>
          <p:cNvSpPr/>
          <p:nvPr/>
        </p:nvSpPr>
        <p:spPr>
          <a:xfrm>
            <a:off x="2537009" y="3563760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EDE16F8B-4492-4BCC-5C4F-831E016A8385}"/>
              </a:ext>
            </a:extLst>
          </p:cNvPr>
          <p:cNvCxnSpPr>
            <a:cxnSpLocks/>
          </p:cNvCxnSpPr>
          <p:nvPr/>
        </p:nvCxnSpPr>
        <p:spPr>
          <a:xfrm flipV="1">
            <a:off x="3275856" y="2386733"/>
            <a:ext cx="786540" cy="277994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矩形 138">
            <a:extLst>
              <a:ext uri="{FF2B5EF4-FFF2-40B4-BE49-F238E27FC236}">
                <a16:creationId xmlns:a16="http://schemas.microsoft.com/office/drawing/2014/main" id="{B4FCBA0D-9751-2956-11FF-01F0ADF2DD72}"/>
              </a:ext>
            </a:extLst>
          </p:cNvPr>
          <p:cNvSpPr/>
          <p:nvPr/>
        </p:nvSpPr>
        <p:spPr>
          <a:xfrm>
            <a:off x="3592401" y="38152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0" name="直线连接符 139">
            <a:extLst>
              <a:ext uri="{FF2B5EF4-FFF2-40B4-BE49-F238E27FC236}">
                <a16:creationId xmlns:a16="http://schemas.microsoft.com/office/drawing/2014/main" id="{F12855A0-5EA7-647A-E419-9A8346F8C0FE}"/>
              </a:ext>
            </a:extLst>
          </p:cNvPr>
          <p:cNvCxnSpPr>
            <a:cxnSpLocks/>
          </p:cNvCxnSpPr>
          <p:nvPr/>
        </p:nvCxnSpPr>
        <p:spPr>
          <a:xfrm>
            <a:off x="2411244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线连接符 141">
            <a:extLst>
              <a:ext uri="{FF2B5EF4-FFF2-40B4-BE49-F238E27FC236}">
                <a16:creationId xmlns:a16="http://schemas.microsoft.com/office/drawing/2014/main" id="{64FD9185-EFF6-65D8-0336-229772D20C14}"/>
              </a:ext>
            </a:extLst>
          </p:cNvPr>
          <p:cNvCxnSpPr>
            <a:cxnSpLocks/>
          </p:cNvCxnSpPr>
          <p:nvPr/>
        </p:nvCxnSpPr>
        <p:spPr>
          <a:xfrm>
            <a:off x="3241802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连接符 142">
            <a:extLst>
              <a:ext uri="{FF2B5EF4-FFF2-40B4-BE49-F238E27FC236}">
                <a16:creationId xmlns:a16="http://schemas.microsoft.com/office/drawing/2014/main" id="{35AC0F00-BF15-D45D-930E-A74911A93A37}"/>
              </a:ext>
            </a:extLst>
          </p:cNvPr>
          <p:cNvCxnSpPr>
            <a:cxnSpLocks/>
          </p:cNvCxnSpPr>
          <p:nvPr/>
        </p:nvCxnSpPr>
        <p:spPr>
          <a:xfrm>
            <a:off x="4211960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线箭头连接符 143">
            <a:extLst>
              <a:ext uri="{FF2B5EF4-FFF2-40B4-BE49-F238E27FC236}">
                <a16:creationId xmlns:a16="http://schemas.microsoft.com/office/drawing/2014/main" id="{0DE7F3DA-6027-114B-B339-2CFD57017318}"/>
              </a:ext>
            </a:extLst>
          </p:cNvPr>
          <p:cNvCxnSpPr>
            <a:cxnSpLocks/>
          </p:cNvCxnSpPr>
          <p:nvPr/>
        </p:nvCxnSpPr>
        <p:spPr>
          <a:xfrm>
            <a:off x="4417640" y="2373140"/>
            <a:ext cx="406388" cy="98378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矩形 146">
            <a:extLst>
              <a:ext uri="{FF2B5EF4-FFF2-40B4-BE49-F238E27FC236}">
                <a16:creationId xmlns:a16="http://schemas.microsoft.com/office/drawing/2014/main" id="{ADADB4AC-C8DA-8CE9-AD46-0C7F9EED9FDD}"/>
              </a:ext>
            </a:extLst>
          </p:cNvPr>
          <p:cNvSpPr/>
          <p:nvPr/>
        </p:nvSpPr>
        <p:spPr>
          <a:xfrm>
            <a:off x="4515786" y="2739935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C502CB14-8C5A-E486-F6BC-11DAFD620612}"/>
              </a:ext>
            </a:extLst>
          </p:cNvPr>
          <p:cNvCxnSpPr>
            <a:cxnSpLocks/>
          </p:cNvCxnSpPr>
          <p:nvPr/>
        </p:nvCxnSpPr>
        <p:spPr>
          <a:xfrm flipV="1">
            <a:off x="5414359" y="3358705"/>
            <a:ext cx="307901" cy="906720"/>
          </a:xfrm>
          <a:prstGeom prst="straightConnector1">
            <a:avLst/>
          </a:prstGeom>
          <a:ln w="285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矩形 149">
            <a:extLst>
              <a:ext uri="{FF2B5EF4-FFF2-40B4-BE49-F238E27FC236}">
                <a16:creationId xmlns:a16="http://schemas.microsoft.com/office/drawing/2014/main" id="{8D199263-22EF-4B08-D96D-292050DB3A1D}"/>
              </a:ext>
            </a:extLst>
          </p:cNvPr>
          <p:cNvSpPr/>
          <p:nvPr/>
        </p:nvSpPr>
        <p:spPr>
          <a:xfrm>
            <a:off x="5508231" y="3538784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2" name="直线连接符 151">
            <a:extLst>
              <a:ext uri="{FF2B5EF4-FFF2-40B4-BE49-F238E27FC236}">
                <a16:creationId xmlns:a16="http://schemas.microsoft.com/office/drawing/2014/main" id="{E4F7750F-D8D2-FE7C-CE4E-5F6A96D12D0F}"/>
              </a:ext>
            </a:extLst>
          </p:cNvPr>
          <p:cNvCxnSpPr>
            <a:cxnSpLocks/>
          </p:cNvCxnSpPr>
          <p:nvPr/>
        </p:nvCxnSpPr>
        <p:spPr>
          <a:xfrm>
            <a:off x="5148064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线箭头连接符 152">
            <a:extLst>
              <a:ext uri="{FF2B5EF4-FFF2-40B4-BE49-F238E27FC236}">
                <a16:creationId xmlns:a16="http://schemas.microsoft.com/office/drawing/2014/main" id="{ED51B423-1D6C-9AB0-FE6A-9457162F0208}"/>
              </a:ext>
            </a:extLst>
          </p:cNvPr>
          <p:cNvCxnSpPr>
            <a:cxnSpLocks/>
          </p:cNvCxnSpPr>
          <p:nvPr/>
        </p:nvCxnSpPr>
        <p:spPr>
          <a:xfrm flipV="1">
            <a:off x="5930216" y="3323678"/>
            <a:ext cx="585999" cy="1868134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矩形 154">
            <a:extLst>
              <a:ext uri="{FF2B5EF4-FFF2-40B4-BE49-F238E27FC236}">
                <a16:creationId xmlns:a16="http://schemas.microsoft.com/office/drawing/2014/main" id="{77C5F3A6-4A45-66D5-9498-D260EB6A41C5}"/>
              </a:ext>
            </a:extLst>
          </p:cNvPr>
          <p:cNvSpPr/>
          <p:nvPr/>
        </p:nvSpPr>
        <p:spPr>
          <a:xfrm>
            <a:off x="6238117" y="3810713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6" name="直线连接符 155">
            <a:extLst>
              <a:ext uri="{FF2B5EF4-FFF2-40B4-BE49-F238E27FC236}">
                <a16:creationId xmlns:a16="http://schemas.microsoft.com/office/drawing/2014/main" id="{E7CE91A6-039E-A80D-849F-CF96E99E8524}"/>
              </a:ext>
            </a:extLst>
          </p:cNvPr>
          <p:cNvCxnSpPr>
            <a:cxnSpLocks/>
          </p:cNvCxnSpPr>
          <p:nvPr/>
        </p:nvCxnSpPr>
        <p:spPr>
          <a:xfrm>
            <a:off x="5816754" y="2127788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线连接符 156">
            <a:extLst>
              <a:ext uri="{FF2B5EF4-FFF2-40B4-BE49-F238E27FC236}">
                <a16:creationId xmlns:a16="http://schemas.microsoft.com/office/drawing/2014/main" id="{B78AA89B-404F-02C5-0C67-6B47F59DBCE8}"/>
              </a:ext>
            </a:extLst>
          </p:cNvPr>
          <p:cNvCxnSpPr>
            <a:cxnSpLocks/>
          </p:cNvCxnSpPr>
          <p:nvPr/>
        </p:nvCxnSpPr>
        <p:spPr>
          <a:xfrm>
            <a:off x="7020272" y="2151951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文本框 158">
            <a:extLst>
              <a:ext uri="{FF2B5EF4-FFF2-40B4-BE49-F238E27FC236}">
                <a16:creationId xmlns:a16="http://schemas.microsoft.com/office/drawing/2014/main" id="{EEF51F9A-7A6D-7745-8293-F92FA8C8C9D4}"/>
              </a:ext>
            </a:extLst>
          </p:cNvPr>
          <p:cNvSpPr txBox="1"/>
          <p:nvPr/>
        </p:nvSpPr>
        <p:spPr>
          <a:xfrm>
            <a:off x="7354180" y="2674517"/>
            <a:ext cx="46618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5400" b="1"/>
              <a:t>…</a:t>
            </a:r>
            <a:endParaRPr lang="zh-CN" altLang="en-US" sz="5400" b="1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EB6895E9-8462-2D85-568A-C1618585CB4C}"/>
              </a:ext>
            </a:extLst>
          </p:cNvPr>
          <p:cNvCxnSpPr/>
          <p:nvPr/>
        </p:nvCxnSpPr>
        <p:spPr>
          <a:xfrm flipH="1">
            <a:off x="1987654" y="3810713"/>
            <a:ext cx="3426705" cy="0"/>
          </a:xfrm>
          <a:prstGeom prst="straightConnector1">
            <a:avLst/>
          </a:prstGeom>
          <a:ln w="25400"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8E32B8B2-20F8-D619-8AD5-62A4864643B8}"/>
              </a:ext>
            </a:extLst>
          </p:cNvPr>
          <p:cNvCxnSpPr>
            <a:cxnSpLocks/>
          </p:cNvCxnSpPr>
          <p:nvPr/>
        </p:nvCxnSpPr>
        <p:spPr>
          <a:xfrm flipV="1">
            <a:off x="1841935" y="3345771"/>
            <a:ext cx="307901" cy="906720"/>
          </a:xfrm>
          <a:prstGeom prst="straightConnector1">
            <a:avLst/>
          </a:prstGeom>
          <a:ln w="285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3793BB9C-9982-B670-933F-99F1A91380AC}"/>
              </a:ext>
            </a:extLst>
          </p:cNvPr>
          <p:cNvSpPr/>
          <p:nvPr/>
        </p:nvSpPr>
        <p:spPr>
          <a:xfrm>
            <a:off x="4026432" y="2144150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A719F50-4C77-49D2-E0F9-621339B72A0C}"/>
              </a:ext>
            </a:extLst>
          </p:cNvPr>
          <p:cNvSpPr/>
          <p:nvPr/>
        </p:nvSpPr>
        <p:spPr>
          <a:xfrm>
            <a:off x="6691060" y="3077843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45630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52B2B6-938D-0B49-CD6C-45790E85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De-centralized approach for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0C95E4-9691-9FA9-7359-E2BC2F68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9165704" cy="1224136"/>
          </a:xfrm>
        </p:spPr>
        <p:txBody>
          <a:bodyPr/>
          <a:lstStyle/>
          <a:p>
            <a:r>
              <a:rPr kumimoji="1" lang="en-US" altLang="zh-CN"/>
              <a:t>Each node finishes its </a:t>
            </a:r>
            <a:r>
              <a:rPr kumimoji="1" lang="en-US" altLang="zh-CN" err="1"/>
              <a:t>allreduce</a:t>
            </a:r>
            <a:r>
              <a:rPr kumimoji="1" lang="en-US" altLang="zh-CN"/>
              <a:t>, one-by-one</a:t>
            </a:r>
          </a:p>
          <a:p>
            <a:pPr lvl="1"/>
            <a:r>
              <a:rPr kumimoji="1" lang="en-US" altLang="zh-CN"/>
              <a:t>Communications from future rounds can be moved earlier if w/o contention 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A9C175-D36D-30B7-0BB3-A4F8E31C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D8DFA76-FFE5-4D98-50D8-2584B23A2E06}"/>
              </a:ext>
            </a:extLst>
          </p:cNvPr>
          <p:cNvGrpSpPr/>
          <p:nvPr/>
        </p:nvGrpSpPr>
        <p:grpSpPr>
          <a:xfrm>
            <a:off x="1047344" y="2112149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268050E4-28FF-A0F4-8F92-F3DD9082B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E6B45D3-52E3-B549-AEC9-298CD5F43A8F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E445535-3224-197A-C58E-09B0F9A2493A}"/>
              </a:ext>
            </a:extLst>
          </p:cNvPr>
          <p:cNvGrpSpPr/>
          <p:nvPr/>
        </p:nvGrpSpPr>
        <p:grpSpPr>
          <a:xfrm>
            <a:off x="1047344" y="2925465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89288B6-ABD2-31D8-2180-8699D7B16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5EDC020-B97E-6D26-2A51-330C33B68DE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33A4943B-0145-958F-FA53-8608A83A6689}"/>
              </a:ext>
            </a:extLst>
          </p:cNvPr>
          <p:cNvCxnSpPr/>
          <p:nvPr/>
        </p:nvCxnSpPr>
        <p:spPr>
          <a:xfrm>
            <a:off x="178735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D5030B-D6AD-7F30-B011-D3ECAACBCC4B}"/>
              </a:ext>
            </a:extLst>
          </p:cNvPr>
          <p:cNvCxnSpPr/>
          <p:nvPr/>
        </p:nvCxnSpPr>
        <p:spPr>
          <a:xfrm>
            <a:off x="176368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2E7A0342-6DFD-17E6-ED27-6D324F13CF5F}"/>
              </a:ext>
            </a:extLst>
          </p:cNvPr>
          <p:cNvSpPr/>
          <p:nvPr/>
        </p:nvSpPr>
        <p:spPr>
          <a:xfrm>
            <a:off x="1567022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85873D2-3032-2AC6-09D2-B13BE3E401B0}"/>
              </a:ext>
            </a:extLst>
          </p:cNvPr>
          <p:cNvSpPr/>
          <p:nvPr/>
        </p:nvSpPr>
        <p:spPr>
          <a:xfrm>
            <a:off x="1585770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73E82EE-DFC9-DDD2-82AE-AC6821144554}"/>
              </a:ext>
            </a:extLst>
          </p:cNvPr>
          <p:cNvGrpSpPr/>
          <p:nvPr/>
        </p:nvGrpSpPr>
        <p:grpSpPr>
          <a:xfrm>
            <a:off x="1047344" y="3867212"/>
            <a:ext cx="576064" cy="576064"/>
            <a:chOff x="1935252" y="3577580"/>
            <a:chExt cx="576064" cy="576064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626B1D0-746F-27D2-905E-C08E95118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BF84873-EB44-37AC-118C-D6D7C251727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8E15F6FD-CDBA-0288-8F57-2BF5FDE016A1}"/>
              </a:ext>
            </a:extLst>
          </p:cNvPr>
          <p:cNvCxnSpPr/>
          <p:nvPr/>
        </p:nvCxnSpPr>
        <p:spPr>
          <a:xfrm>
            <a:off x="176368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BC303A1-A0B1-EDF9-CE4B-ED895EFB9DE2}"/>
              </a:ext>
            </a:extLst>
          </p:cNvPr>
          <p:cNvGrpSpPr/>
          <p:nvPr/>
        </p:nvGrpSpPr>
        <p:grpSpPr>
          <a:xfrm>
            <a:off x="1047344" y="4775717"/>
            <a:ext cx="576064" cy="576064"/>
            <a:chOff x="1935252" y="3577580"/>
            <a:chExt cx="576064" cy="57606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D58EE64-0650-C9EF-448D-0D0D391F2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AE9B9AF-F59B-C952-BCF2-332CA74A72B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AEA2270A-D57B-6ADB-1626-3F3D07190240}"/>
              </a:ext>
            </a:extLst>
          </p:cNvPr>
          <p:cNvCxnSpPr/>
          <p:nvPr/>
        </p:nvCxnSpPr>
        <p:spPr>
          <a:xfrm>
            <a:off x="176368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66AE7A2-37AD-9E64-C903-B71E33B4A9B4}"/>
              </a:ext>
            </a:extLst>
          </p:cNvPr>
          <p:cNvSpPr/>
          <p:nvPr/>
        </p:nvSpPr>
        <p:spPr>
          <a:xfrm>
            <a:off x="1585770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C6245D1-5B78-4A49-AE73-F3813004BF0C}"/>
              </a:ext>
            </a:extLst>
          </p:cNvPr>
          <p:cNvSpPr/>
          <p:nvPr/>
        </p:nvSpPr>
        <p:spPr>
          <a:xfrm>
            <a:off x="1593479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26693E1C-B9BE-CF87-C9B8-FF2865F63590}"/>
              </a:ext>
            </a:extLst>
          </p:cNvPr>
          <p:cNvCxnSpPr>
            <a:cxnSpLocks/>
          </p:cNvCxnSpPr>
          <p:nvPr/>
        </p:nvCxnSpPr>
        <p:spPr>
          <a:xfrm flipV="1">
            <a:off x="1955046" y="2373140"/>
            <a:ext cx="312698" cy="87578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CF221ACF-E5E9-7E3A-FD45-77B8287522D4}"/>
              </a:ext>
            </a:extLst>
          </p:cNvPr>
          <p:cNvSpPr/>
          <p:nvPr/>
        </p:nvSpPr>
        <p:spPr>
          <a:xfrm>
            <a:off x="1987654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3138BA54-040E-4976-9333-B2D3BA26846B}"/>
              </a:ext>
            </a:extLst>
          </p:cNvPr>
          <p:cNvCxnSpPr>
            <a:cxnSpLocks/>
          </p:cNvCxnSpPr>
          <p:nvPr/>
        </p:nvCxnSpPr>
        <p:spPr>
          <a:xfrm>
            <a:off x="3131840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EBE1081-E2F8-D858-8EFF-BF98B6009672}"/>
              </a:ext>
            </a:extLst>
          </p:cNvPr>
          <p:cNvCxnSpPr>
            <a:cxnSpLocks/>
          </p:cNvCxnSpPr>
          <p:nvPr/>
        </p:nvCxnSpPr>
        <p:spPr>
          <a:xfrm flipV="1">
            <a:off x="1905072" y="3341786"/>
            <a:ext cx="307901" cy="906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CBC3730D-EBA4-9872-0399-8B19A19C973A}"/>
              </a:ext>
            </a:extLst>
          </p:cNvPr>
          <p:cNvSpPr/>
          <p:nvPr/>
        </p:nvSpPr>
        <p:spPr>
          <a:xfrm>
            <a:off x="1967151" y="3750342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D9EEB8BC-6777-7B33-8D4D-8540A12BC861}"/>
              </a:ext>
            </a:extLst>
          </p:cNvPr>
          <p:cNvCxnSpPr>
            <a:cxnSpLocks/>
          </p:cNvCxnSpPr>
          <p:nvPr/>
        </p:nvCxnSpPr>
        <p:spPr>
          <a:xfrm flipV="1">
            <a:off x="1995180" y="4317983"/>
            <a:ext cx="265565" cy="84660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64478DDF-DDA7-097F-1A01-A4CC5E2D7846}"/>
              </a:ext>
            </a:extLst>
          </p:cNvPr>
          <p:cNvSpPr/>
          <p:nvPr/>
        </p:nvSpPr>
        <p:spPr>
          <a:xfrm>
            <a:off x="2023657" y="4754665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396487B3-0834-F23A-1D1B-1CA72B699D0D}"/>
              </a:ext>
            </a:extLst>
          </p:cNvPr>
          <p:cNvCxnSpPr>
            <a:cxnSpLocks/>
          </p:cNvCxnSpPr>
          <p:nvPr/>
        </p:nvCxnSpPr>
        <p:spPr>
          <a:xfrm>
            <a:off x="2521719" y="2417101"/>
            <a:ext cx="439911" cy="276617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F8057ADB-D1F7-D740-8F1A-353258A1772A}"/>
              </a:ext>
            </a:extLst>
          </p:cNvPr>
          <p:cNvSpPr/>
          <p:nvPr/>
        </p:nvSpPr>
        <p:spPr>
          <a:xfrm>
            <a:off x="2486457" y="2741146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3A54B6E7-B028-EAB1-4E82-13262FBF6E82}"/>
              </a:ext>
            </a:extLst>
          </p:cNvPr>
          <p:cNvCxnSpPr>
            <a:cxnSpLocks/>
          </p:cNvCxnSpPr>
          <p:nvPr/>
        </p:nvCxnSpPr>
        <p:spPr>
          <a:xfrm>
            <a:off x="4359546" y="2403578"/>
            <a:ext cx="523674" cy="187876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FEF372D5-2A73-1B7A-DA40-85E021108D81}"/>
              </a:ext>
            </a:extLst>
          </p:cNvPr>
          <p:cNvSpPr/>
          <p:nvPr/>
        </p:nvSpPr>
        <p:spPr>
          <a:xfrm>
            <a:off x="4342399" y="2761830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2CDFC5EB-CF22-925B-556E-1AAC87050D0C}"/>
              </a:ext>
            </a:extLst>
          </p:cNvPr>
          <p:cNvCxnSpPr>
            <a:cxnSpLocks/>
          </p:cNvCxnSpPr>
          <p:nvPr/>
        </p:nvCxnSpPr>
        <p:spPr>
          <a:xfrm flipV="1">
            <a:off x="3241044" y="2353444"/>
            <a:ext cx="584682" cy="193242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FA2DC5E2-F09F-D778-69DB-6BAC7AE778E6}"/>
              </a:ext>
            </a:extLst>
          </p:cNvPr>
          <p:cNvSpPr/>
          <p:nvPr/>
        </p:nvSpPr>
        <p:spPr>
          <a:xfrm>
            <a:off x="3307310" y="3745956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BA7FE852-8FA8-7E5B-2875-138DC38A2598}"/>
              </a:ext>
            </a:extLst>
          </p:cNvPr>
          <p:cNvCxnSpPr>
            <a:cxnSpLocks/>
          </p:cNvCxnSpPr>
          <p:nvPr/>
        </p:nvCxnSpPr>
        <p:spPr>
          <a:xfrm flipV="1">
            <a:off x="3455692" y="3303239"/>
            <a:ext cx="540245" cy="186767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>
            <a:extLst>
              <a:ext uri="{FF2B5EF4-FFF2-40B4-BE49-F238E27FC236}">
                <a16:creationId xmlns:a16="http://schemas.microsoft.com/office/drawing/2014/main" id="{9CE93173-C7BD-7B20-3DC4-CFB3B713516E}"/>
              </a:ext>
            </a:extLst>
          </p:cNvPr>
          <p:cNvSpPr/>
          <p:nvPr/>
        </p:nvSpPr>
        <p:spPr>
          <a:xfrm>
            <a:off x="3458751" y="475466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01D2BDCA-7F60-7077-D23A-DBD0047FC786}"/>
              </a:ext>
            </a:extLst>
          </p:cNvPr>
          <p:cNvCxnSpPr>
            <a:cxnSpLocks/>
          </p:cNvCxnSpPr>
          <p:nvPr/>
        </p:nvCxnSpPr>
        <p:spPr>
          <a:xfrm>
            <a:off x="4189335" y="3286169"/>
            <a:ext cx="561890" cy="1893632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id="{1BE17113-C8C7-9808-C905-6E374C92EA60}"/>
              </a:ext>
            </a:extLst>
          </p:cNvPr>
          <p:cNvSpPr/>
          <p:nvPr/>
        </p:nvSpPr>
        <p:spPr>
          <a:xfrm>
            <a:off x="4266121" y="375308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6" name="直线连接符 65">
            <a:extLst>
              <a:ext uri="{FF2B5EF4-FFF2-40B4-BE49-F238E27FC236}">
                <a16:creationId xmlns:a16="http://schemas.microsoft.com/office/drawing/2014/main" id="{F86218C4-A87A-64D0-FC9E-973FD40B3D30}"/>
              </a:ext>
            </a:extLst>
          </p:cNvPr>
          <p:cNvCxnSpPr>
            <a:cxnSpLocks/>
          </p:cNvCxnSpPr>
          <p:nvPr/>
        </p:nvCxnSpPr>
        <p:spPr>
          <a:xfrm>
            <a:off x="507605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55DAC37F-62F7-4527-4BE7-7058EF7FEF62}"/>
              </a:ext>
            </a:extLst>
          </p:cNvPr>
          <p:cNvCxnSpPr>
            <a:cxnSpLocks/>
          </p:cNvCxnSpPr>
          <p:nvPr/>
        </p:nvCxnSpPr>
        <p:spPr>
          <a:xfrm>
            <a:off x="5362011" y="4269449"/>
            <a:ext cx="227895" cy="89514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>
            <a:extLst>
              <a:ext uri="{FF2B5EF4-FFF2-40B4-BE49-F238E27FC236}">
                <a16:creationId xmlns:a16="http://schemas.microsoft.com/office/drawing/2014/main" id="{269E8E79-C3D1-7C47-72D5-1042E3AEC668}"/>
              </a:ext>
            </a:extLst>
          </p:cNvPr>
          <p:cNvSpPr/>
          <p:nvPr/>
        </p:nvSpPr>
        <p:spPr>
          <a:xfrm>
            <a:off x="5423920" y="4754663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3099E4C6-0F07-B647-60DD-1ECAC9610900}"/>
              </a:ext>
            </a:extLst>
          </p:cNvPr>
          <p:cNvCxnSpPr>
            <a:cxnSpLocks/>
          </p:cNvCxnSpPr>
          <p:nvPr/>
        </p:nvCxnSpPr>
        <p:spPr>
          <a:xfrm flipV="1">
            <a:off x="5786142" y="2373140"/>
            <a:ext cx="680872" cy="278155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5A19B756-8CEE-E996-6473-C785F5C68C0C}"/>
              </a:ext>
            </a:extLst>
          </p:cNvPr>
          <p:cNvSpPr/>
          <p:nvPr/>
        </p:nvSpPr>
        <p:spPr>
          <a:xfrm>
            <a:off x="5801416" y="47546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AC78F954-A168-AB51-C7BE-70146FBB398A}"/>
              </a:ext>
            </a:extLst>
          </p:cNvPr>
          <p:cNvCxnSpPr>
            <a:cxnSpLocks/>
          </p:cNvCxnSpPr>
          <p:nvPr/>
        </p:nvCxnSpPr>
        <p:spPr>
          <a:xfrm>
            <a:off x="6607294" y="2409339"/>
            <a:ext cx="306560" cy="93244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ECB1E711-6B0F-8A18-16F7-380B08C5D655}"/>
              </a:ext>
            </a:extLst>
          </p:cNvPr>
          <p:cNvSpPr/>
          <p:nvPr/>
        </p:nvSpPr>
        <p:spPr>
          <a:xfrm>
            <a:off x="6727365" y="2757558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9D056263-DD14-8102-EADE-35657B62E5E6}"/>
              </a:ext>
            </a:extLst>
          </p:cNvPr>
          <p:cNvCxnSpPr>
            <a:cxnSpLocks/>
          </p:cNvCxnSpPr>
          <p:nvPr/>
        </p:nvCxnSpPr>
        <p:spPr>
          <a:xfrm>
            <a:off x="6437295" y="3306650"/>
            <a:ext cx="312698" cy="97699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79">
            <a:extLst>
              <a:ext uri="{FF2B5EF4-FFF2-40B4-BE49-F238E27FC236}">
                <a16:creationId xmlns:a16="http://schemas.microsoft.com/office/drawing/2014/main" id="{FEF63DA6-A62C-4E59-987A-7E79D6A7D2E6}"/>
              </a:ext>
            </a:extLst>
          </p:cNvPr>
          <p:cNvSpPr/>
          <p:nvPr/>
        </p:nvSpPr>
        <p:spPr>
          <a:xfrm>
            <a:off x="6476783" y="3755508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5D695A01-A434-51DC-D701-9F982F79FF5A}"/>
              </a:ext>
            </a:extLst>
          </p:cNvPr>
          <p:cNvCxnSpPr>
            <a:cxnSpLocks/>
          </p:cNvCxnSpPr>
          <p:nvPr/>
        </p:nvCxnSpPr>
        <p:spPr>
          <a:xfrm>
            <a:off x="709228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8A3EC9E3-634C-FDE6-7D2E-82CB570C66E9}"/>
              </a:ext>
            </a:extLst>
          </p:cNvPr>
          <p:cNvGrpSpPr/>
          <p:nvPr/>
        </p:nvGrpSpPr>
        <p:grpSpPr>
          <a:xfrm>
            <a:off x="7107900" y="2019684"/>
            <a:ext cx="1603597" cy="369425"/>
            <a:chOff x="7107900" y="2019684"/>
            <a:chExt cx="1603597" cy="369425"/>
          </a:xfrm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81DF4AF-CC32-E2C2-40DB-0E8E579D4E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5DC52C23-1548-3617-8F75-D97D4989A3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461A53EB-E6AD-C2CA-3044-AFC5F6750E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252D38D7-247B-64D7-F3F7-17B2F7A2B1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66778F83-5C48-E586-B6C4-43EB4A114FD9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192E9FB0-C181-8C9A-7C0E-244F31EE52B6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9502C726-2C8F-3141-B7ED-B86E3E9D606F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661CB5CD-3E61-AC64-8A40-31E46C2AA5B7}"/>
              </a:ext>
            </a:extLst>
          </p:cNvPr>
          <p:cNvGrpSpPr/>
          <p:nvPr/>
        </p:nvGrpSpPr>
        <p:grpSpPr>
          <a:xfrm>
            <a:off x="7107900" y="2948065"/>
            <a:ext cx="1603597" cy="369425"/>
            <a:chOff x="7107900" y="2019684"/>
            <a:chExt cx="1603597" cy="369425"/>
          </a:xfrm>
        </p:grpSpPr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57E0CE7E-3939-EA81-CB11-96E45915C5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249EA1B9-6C69-E9C6-3F4B-64DA9177D5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1946BE7-717A-B83F-E168-16143EC32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E28D8C89-75E9-4E68-E2D9-90E0722F86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654BE925-6C27-A4B6-42A4-A3E9FF706971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10C5B3A8-4F91-59EA-0871-BDE7FF7BAF2F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59008499-DFC8-2E92-2C2D-383929F78866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935C52E2-A905-9A1E-5BEF-125CB551E35A}"/>
              </a:ext>
            </a:extLst>
          </p:cNvPr>
          <p:cNvGrpSpPr/>
          <p:nvPr/>
        </p:nvGrpSpPr>
        <p:grpSpPr>
          <a:xfrm>
            <a:off x="7107900" y="3948558"/>
            <a:ext cx="1603597" cy="369425"/>
            <a:chOff x="7107900" y="2019684"/>
            <a:chExt cx="1603597" cy="369425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D3191D23-B0D4-90A6-4EED-48180AE9B4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DF2924EB-5DC1-72C3-289E-F0CEC6BC4D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BF5A2CE9-9D60-DCFE-1D37-4770D3A0CE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E1268FC4-B233-C522-D6A2-4F8895985F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30036131-02D2-D518-298B-A39BFB4F0D37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AE87E3E1-9124-A4ED-D99E-9A57C926CE2B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104E9D6-AE16-301D-94B0-0B1C3E1951D5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DB4FDE98-9E10-D8E5-9101-4B4EF4FFE72C}"/>
              </a:ext>
            </a:extLst>
          </p:cNvPr>
          <p:cNvGrpSpPr/>
          <p:nvPr/>
        </p:nvGrpSpPr>
        <p:grpSpPr>
          <a:xfrm>
            <a:off x="7120757" y="4832964"/>
            <a:ext cx="1603597" cy="369425"/>
            <a:chOff x="7107900" y="2019684"/>
            <a:chExt cx="1603597" cy="369425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ADA019ED-BEA1-79DB-1A71-948E6F85E8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B5717ED8-4BDC-1FD8-C1D2-2640945C6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2421729A-7E66-33F7-6F42-A8BE1C80EF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63839CB1-C946-6D3F-8610-282647AD14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0D65F9D5-CC63-78E2-28FD-8427D74E5940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95154519-F84A-3B39-4038-DCC3EC8A1B1B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DC8BA4F-993A-8F8D-CF5E-1B4FD60B8DA3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8081297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Analysis of the naïve decentralized 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383960" cy="4356826"/>
          </a:xfrm>
        </p:spPr>
        <p:txBody>
          <a:bodyPr/>
          <a:lstStyle/>
          <a:p>
            <a:r>
              <a:rPr kumimoji="1" lang="en-US" altLang="zh-CN"/>
              <a:t>N: total parameters, P: # processors</a:t>
            </a:r>
          </a:p>
          <a:p>
            <a:r>
              <a:rPr kumimoji="1" lang="en-US" altLang="zh-CN"/>
              <a:t>Total communication per-machine </a:t>
            </a:r>
          </a:p>
          <a:p>
            <a:pPr lvl="1"/>
            <a:r>
              <a:rPr kumimoji="1" lang="en-US" altLang="zh-CN"/>
              <a:t>N * (P – 1) data (Bad …)</a:t>
            </a:r>
          </a:p>
          <a:p>
            <a:pPr lvl="1"/>
            <a:r>
              <a:rPr kumimoji="1" lang="en-US" altLang="zh-CN"/>
              <a:t>O(1) fan-in (Good!)</a:t>
            </a:r>
          </a:p>
          <a:p>
            <a:r>
              <a:rPr kumimoji="1" lang="en-US" altLang="zh-CN"/>
              <a:t>Total communication rounds: </a:t>
            </a:r>
            <a:r>
              <a:rPr kumimoji="1" lang="en-US" altLang="zh-CN" strike="sngStrike"/>
              <a:t>O(P * P)  </a:t>
            </a:r>
            <a:r>
              <a:rPr kumimoji="1" lang="en-US" altLang="zh-CN"/>
              <a:t>=》</a:t>
            </a:r>
            <a:r>
              <a:rPr kumimoji="1" lang="zh-CN" altLang="en-US"/>
              <a:t> </a:t>
            </a:r>
            <a:r>
              <a:rPr kumimoji="1" lang="en-US" altLang="zh-CN"/>
              <a:t>O(P)</a:t>
            </a:r>
          </a:p>
          <a:p>
            <a:pPr lvl="1"/>
            <a:r>
              <a:rPr kumimoji="1" lang="en-US" altLang="zh-CN"/>
              <a:t>Higher than the parameter server approach (O(1)) , but w/o contention</a:t>
            </a:r>
          </a:p>
          <a:p>
            <a:r>
              <a:rPr kumimoji="1" lang="en-US" altLang="zh-CN"/>
              <a:t>Question</a:t>
            </a:r>
          </a:p>
          <a:p>
            <a:pPr lvl="1"/>
            <a:r>
              <a:rPr kumimoji="1" lang="en-US" altLang="zh-CN"/>
              <a:t>Can we do better?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BDAE8F-54B0-05A5-B190-2F8C1B7096CF}"/>
              </a:ext>
            </a:extLst>
          </p:cNvPr>
          <p:cNvSpPr/>
          <p:nvPr/>
        </p:nvSpPr>
        <p:spPr>
          <a:xfrm>
            <a:off x="302840" y="2029750"/>
            <a:ext cx="4269160" cy="395702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184D956-9AEA-DB95-DE28-5FB7DD65A836}"/>
              </a:ext>
            </a:extLst>
          </p:cNvPr>
          <p:cNvSpPr txBox="1">
            <a:spLocks/>
          </p:cNvSpPr>
          <p:nvPr/>
        </p:nvSpPr>
        <p:spPr>
          <a:xfrm>
            <a:off x="5292080" y="4478022"/>
            <a:ext cx="3580780" cy="100811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Goal</a:t>
            </a:r>
            <a:r>
              <a:rPr kumimoji="1" lang="en-US" altLang="zh-CN" sz="2400" b="0"/>
              <a:t>: reduce the payload sent per-process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7809335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52B2B6-938D-0B49-CD6C-45790E85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Idea: partition the data to reduce traffic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0C95E4-9691-9FA9-7359-E2BC2F68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24136"/>
          </a:xfrm>
        </p:spPr>
        <p:txBody>
          <a:bodyPr/>
          <a:lstStyle/>
          <a:p>
            <a:r>
              <a:rPr kumimoji="1" lang="en-US" altLang="zh-CN"/>
              <a:t>Each node finishes </a:t>
            </a:r>
            <a:r>
              <a:rPr kumimoji="1" lang="en-US" altLang="zh-CN">
                <a:solidFill>
                  <a:srgbClr val="C00000"/>
                </a:solidFill>
              </a:rPr>
              <a:t>its (a partition of its) </a:t>
            </a:r>
            <a:r>
              <a:rPr kumimoji="1" lang="en-US" altLang="zh-CN" err="1"/>
              <a:t>allreduce</a:t>
            </a:r>
            <a:r>
              <a:rPr kumimoji="1" lang="en-US" altLang="zh-CN"/>
              <a:t>, one-by-one</a:t>
            </a:r>
          </a:p>
          <a:p>
            <a:pPr lvl="1"/>
            <a:r>
              <a:rPr kumimoji="1" lang="en-US" altLang="zh-CN"/>
              <a:t>Finally, using a decentralized approach to gather all the data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A9C175-D36D-30B7-0BB3-A4F8E31C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80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D8DFA76-FFE5-4D98-50D8-2584B23A2E06}"/>
              </a:ext>
            </a:extLst>
          </p:cNvPr>
          <p:cNvGrpSpPr/>
          <p:nvPr/>
        </p:nvGrpSpPr>
        <p:grpSpPr>
          <a:xfrm>
            <a:off x="755576" y="2112149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268050E4-28FF-A0F4-8F92-F3DD9082B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E6B45D3-52E3-B549-AEC9-298CD5F43A8F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E445535-3224-197A-C58E-09B0F9A2493A}"/>
              </a:ext>
            </a:extLst>
          </p:cNvPr>
          <p:cNvGrpSpPr/>
          <p:nvPr/>
        </p:nvGrpSpPr>
        <p:grpSpPr>
          <a:xfrm>
            <a:off x="755576" y="2925465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89288B6-ABD2-31D8-2180-8699D7B16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5EDC020-B97E-6D26-2A51-330C33B68DE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33A4943B-0145-958F-FA53-8608A83A6689}"/>
              </a:ext>
            </a:extLst>
          </p:cNvPr>
          <p:cNvCxnSpPr/>
          <p:nvPr/>
        </p:nvCxnSpPr>
        <p:spPr>
          <a:xfrm>
            <a:off x="1495584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D5030B-D6AD-7F30-B011-D3ECAACBCC4B}"/>
              </a:ext>
            </a:extLst>
          </p:cNvPr>
          <p:cNvCxnSpPr/>
          <p:nvPr/>
        </p:nvCxnSpPr>
        <p:spPr>
          <a:xfrm>
            <a:off x="1471920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2E7A0342-6DFD-17E6-ED27-6D324F13CF5F}"/>
              </a:ext>
            </a:extLst>
          </p:cNvPr>
          <p:cNvSpPr/>
          <p:nvPr/>
        </p:nvSpPr>
        <p:spPr>
          <a:xfrm>
            <a:off x="1275254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85873D2-3032-2AC6-09D2-B13BE3E401B0}"/>
              </a:ext>
            </a:extLst>
          </p:cNvPr>
          <p:cNvSpPr/>
          <p:nvPr/>
        </p:nvSpPr>
        <p:spPr>
          <a:xfrm>
            <a:off x="1294002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73E82EE-DFC9-DDD2-82AE-AC6821144554}"/>
              </a:ext>
            </a:extLst>
          </p:cNvPr>
          <p:cNvGrpSpPr/>
          <p:nvPr/>
        </p:nvGrpSpPr>
        <p:grpSpPr>
          <a:xfrm>
            <a:off x="755576" y="3867212"/>
            <a:ext cx="576064" cy="576064"/>
            <a:chOff x="1935252" y="3577580"/>
            <a:chExt cx="576064" cy="576064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626B1D0-746F-27D2-905E-C08E95118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BF84873-EB44-37AC-118C-D6D7C251727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8E15F6FD-CDBA-0288-8F57-2BF5FDE016A1}"/>
              </a:ext>
            </a:extLst>
          </p:cNvPr>
          <p:cNvCxnSpPr/>
          <p:nvPr/>
        </p:nvCxnSpPr>
        <p:spPr>
          <a:xfrm>
            <a:off x="1471920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BC303A1-A0B1-EDF9-CE4B-ED895EFB9DE2}"/>
              </a:ext>
            </a:extLst>
          </p:cNvPr>
          <p:cNvGrpSpPr/>
          <p:nvPr/>
        </p:nvGrpSpPr>
        <p:grpSpPr>
          <a:xfrm>
            <a:off x="755576" y="4775717"/>
            <a:ext cx="576064" cy="576064"/>
            <a:chOff x="1935252" y="3577580"/>
            <a:chExt cx="576064" cy="57606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D58EE64-0650-C9EF-448D-0D0D391F2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AE9B9AF-F59B-C952-BCF2-332CA74A72B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AEA2270A-D57B-6ADB-1626-3F3D07190240}"/>
              </a:ext>
            </a:extLst>
          </p:cNvPr>
          <p:cNvCxnSpPr/>
          <p:nvPr/>
        </p:nvCxnSpPr>
        <p:spPr>
          <a:xfrm>
            <a:off x="1471920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66AE7A2-37AD-9E64-C903-B71E33B4A9B4}"/>
              </a:ext>
            </a:extLst>
          </p:cNvPr>
          <p:cNvSpPr/>
          <p:nvPr/>
        </p:nvSpPr>
        <p:spPr>
          <a:xfrm>
            <a:off x="1294002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C6245D1-5B78-4A49-AE73-F3813004BF0C}"/>
              </a:ext>
            </a:extLst>
          </p:cNvPr>
          <p:cNvSpPr/>
          <p:nvPr/>
        </p:nvSpPr>
        <p:spPr>
          <a:xfrm>
            <a:off x="1301711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26693E1C-B9BE-CF87-C9B8-FF2865F63590}"/>
              </a:ext>
            </a:extLst>
          </p:cNvPr>
          <p:cNvCxnSpPr>
            <a:cxnSpLocks/>
          </p:cNvCxnSpPr>
          <p:nvPr/>
        </p:nvCxnSpPr>
        <p:spPr>
          <a:xfrm flipV="1">
            <a:off x="1663278" y="2373140"/>
            <a:ext cx="312698" cy="87578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CF221ACF-E5E9-7E3A-FD45-77B8287522D4}"/>
              </a:ext>
            </a:extLst>
          </p:cNvPr>
          <p:cNvSpPr/>
          <p:nvPr/>
        </p:nvSpPr>
        <p:spPr>
          <a:xfrm>
            <a:off x="1695886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3138BA54-040E-4976-9333-B2D3BA26846B}"/>
              </a:ext>
            </a:extLst>
          </p:cNvPr>
          <p:cNvCxnSpPr>
            <a:cxnSpLocks/>
          </p:cNvCxnSpPr>
          <p:nvPr/>
        </p:nvCxnSpPr>
        <p:spPr>
          <a:xfrm>
            <a:off x="2840072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EBE1081-E2F8-D858-8EFF-BF98B6009672}"/>
              </a:ext>
            </a:extLst>
          </p:cNvPr>
          <p:cNvCxnSpPr>
            <a:cxnSpLocks/>
          </p:cNvCxnSpPr>
          <p:nvPr/>
        </p:nvCxnSpPr>
        <p:spPr>
          <a:xfrm flipV="1">
            <a:off x="1613304" y="3341786"/>
            <a:ext cx="307901" cy="906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CBC3730D-EBA4-9872-0399-8B19A19C973A}"/>
              </a:ext>
            </a:extLst>
          </p:cNvPr>
          <p:cNvSpPr/>
          <p:nvPr/>
        </p:nvSpPr>
        <p:spPr>
          <a:xfrm>
            <a:off x="1675383" y="3750342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D9EEB8BC-6777-7B33-8D4D-8540A12BC861}"/>
              </a:ext>
            </a:extLst>
          </p:cNvPr>
          <p:cNvCxnSpPr>
            <a:cxnSpLocks/>
          </p:cNvCxnSpPr>
          <p:nvPr/>
        </p:nvCxnSpPr>
        <p:spPr>
          <a:xfrm flipV="1">
            <a:off x="1703412" y="4317983"/>
            <a:ext cx="265565" cy="84660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64478DDF-DDA7-097F-1A01-A4CC5E2D7846}"/>
              </a:ext>
            </a:extLst>
          </p:cNvPr>
          <p:cNvSpPr/>
          <p:nvPr/>
        </p:nvSpPr>
        <p:spPr>
          <a:xfrm>
            <a:off x="1731889" y="4754665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396487B3-0834-F23A-1D1B-1CA72B699D0D}"/>
              </a:ext>
            </a:extLst>
          </p:cNvPr>
          <p:cNvCxnSpPr>
            <a:cxnSpLocks/>
          </p:cNvCxnSpPr>
          <p:nvPr/>
        </p:nvCxnSpPr>
        <p:spPr>
          <a:xfrm>
            <a:off x="2229951" y="2417101"/>
            <a:ext cx="439911" cy="276617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F8057ADB-D1F7-D740-8F1A-353258A1772A}"/>
              </a:ext>
            </a:extLst>
          </p:cNvPr>
          <p:cNvSpPr/>
          <p:nvPr/>
        </p:nvSpPr>
        <p:spPr>
          <a:xfrm>
            <a:off x="2194689" y="2741146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3A54B6E7-B028-EAB1-4E82-13262FBF6E82}"/>
              </a:ext>
            </a:extLst>
          </p:cNvPr>
          <p:cNvCxnSpPr>
            <a:cxnSpLocks/>
          </p:cNvCxnSpPr>
          <p:nvPr/>
        </p:nvCxnSpPr>
        <p:spPr>
          <a:xfrm>
            <a:off x="4067778" y="2403578"/>
            <a:ext cx="523674" cy="187876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FEF372D5-2A73-1B7A-DA40-85E021108D81}"/>
              </a:ext>
            </a:extLst>
          </p:cNvPr>
          <p:cNvSpPr/>
          <p:nvPr/>
        </p:nvSpPr>
        <p:spPr>
          <a:xfrm>
            <a:off x="4050631" y="2761830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2CDFC5EB-CF22-925B-556E-1AAC87050D0C}"/>
              </a:ext>
            </a:extLst>
          </p:cNvPr>
          <p:cNvCxnSpPr>
            <a:cxnSpLocks/>
          </p:cNvCxnSpPr>
          <p:nvPr/>
        </p:nvCxnSpPr>
        <p:spPr>
          <a:xfrm flipV="1">
            <a:off x="2949276" y="2353444"/>
            <a:ext cx="584682" cy="193242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FA2DC5E2-F09F-D778-69DB-6BAC7AE778E6}"/>
              </a:ext>
            </a:extLst>
          </p:cNvPr>
          <p:cNvSpPr/>
          <p:nvPr/>
        </p:nvSpPr>
        <p:spPr>
          <a:xfrm>
            <a:off x="3015542" y="3745956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BA7FE852-8FA8-7E5B-2875-138DC38A2598}"/>
              </a:ext>
            </a:extLst>
          </p:cNvPr>
          <p:cNvCxnSpPr>
            <a:cxnSpLocks/>
          </p:cNvCxnSpPr>
          <p:nvPr/>
        </p:nvCxnSpPr>
        <p:spPr>
          <a:xfrm flipV="1">
            <a:off x="3163924" y="3303239"/>
            <a:ext cx="540245" cy="186767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>
            <a:extLst>
              <a:ext uri="{FF2B5EF4-FFF2-40B4-BE49-F238E27FC236}">
                <a16:creationId xmlns:a16="http://schemas.microsoft.com/office/drawing/2014/main" id="{9CE93173-C7BD-7B20-3DC4-CFB3B713516E}"/>
              </a:ext>
            </a:extLst>
          </p:cNvPr>
          <p:cNvSpPr/>
          <p:nvPr/>
        </p:nvSpPr>
        <p:spPr>
          <a:xfrm>
            <a:off x="3166983" y="475466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01D2BDCA-7F60-7077-D23A-DBD0047FC786}"/>
              </a:ext>
            </a:extLst>
          </p:cNvPr>
          <p:cNvCxnSpPr>
            <a:cxnSpLocks/>
          </p:cNvCxnSpPr>
          <p:nvPr/>
        </p:nvCxnSpPr>
        <p:spPr>
          <a:xfrm>
            <a:off x="3897567" y="3286169"/>
            <a:ext cx="561890" cy="1893632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id="{1BE17113-C8C7-9808-C905-6E374C92EA60}"/>
              </a:ext>
            </a:extLst>
          </p:cNvPr>
          <p:cNvSpPr/>
          <p:nvPr/>
        </p:nvSpPr>
        <p:spPr>
          <a:xfrm>
            <a:off x="3974353" y="375308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6" name="直线连接符 65">
            <a:extLst>
              <a:ext uri="{FF2B5EF4-FFF2-40B4-BE49-F238E27FC236}">
                <a16:creationId xmlns:a16="http://schemas.microsoft.com/office/drawing/2014/main" id="{F86218C4-A87A-64D0-FC9E-973FD40B3D30}"/>
              </a:ext>
            </a:extLst>
          </p:cNvPr>
          <p:cNvCxnSpPr>
            <a:cxnSpLocks/>
          </p:cNvCxnSpPr>
          <p:nvPr/>
        </p:nvCxnSpPr>
        <p:spPr>
          <a:xfrm>
            <a:off x="4784288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55DAC37F-62F7-4527-4BE7-7058EF7FEF62}"/>
              </a:ext>
            </a:extLst>
          </p:cNvPr>
          <p:cNvCxnSpPr>
            <a:cxnSpLocks/>
          </p:cNvCxnSpPr>
          <p:nvPr/>
        </p:nvCxnSpPr>
        <p:spPr>
          <a:xfrm>
            <a:off x="5070243" y="4269449"/>
            <a:ext cx="227895" cy="89514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>
            <a:extLst>
              <a:ext uri="{FF2B5EF4-FFF2-40B4-BE49-F238E27FC236}">
                <a16:creationId xmlns:a16="http://schemas.microsoft.com/office/drawing/2014/main" id="{269E8E79-C3D1-7C47-72D5-1042E3AEC668}"/>
              </a:ext>
            </a:extLst>
          </p:cNvPr>
          <p:cNvSpPr/>
          <p:nvPr/>
        </p:nvSpPr>
        <p:spPr>
          <a:xfrm>
            <a:off x="5132152" y="4754663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3099E4C6-0F07-B647-60DD-1ECAC9610900}"/>
              </a:ext>
            </a:extLst>
          </p:cNvPr>
          <p:cNvCxnSpPr>
            <a:cxnSpLocks/>
          </p:cNvCxnSpPr>
          <p:nvPr/>
        </p:nvCxnSpPr>
        <p:spPr>
          <a:xfrm flipV="1">
            <a:off x="5494374" y="2373140"/>
            <a:ext cx="680872" cy="278155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5A19B756-8CEE-E996-6473-C785F5C68C0C}"/>
              </a:ext>
            </a:extLst>
          </p:cNvPr>
          <p:cNvSpPr/>
          <p:nvPr/>
        </p:nvSpPr>
        <p:spPr>
          <a:xfrm>
            <a:off x="5509648" y="47546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AC78F954-A168-AB51-C7BE-70146FBB398A}"/>
              </a:ext>
            </a:extLst>
          </p:cNvPr>
          <p:cNvCxnSpPr>
            <a:cxnSpLocks/>
          </p:cNvCxnSpPr>
          <p:nvPr/>
        </p:nvCxnSpPr>
        <p:spPr>
          <a:xfrm>
            <a:off x="6315526" y="2409339"/>
            <a:ext cx="306560" cy="93244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ECB1E711-6B0F-8A18-16F7-380B08C5D655}"/>
              </a:ext>
            </a:extLst>
          </p:cNvPr>
          <p:cNvSpPr/>
          <p:nvPr/>
        </p:nvSpPr>
        <p:spPr>
          <a:xfrm>
            <a:off x="6435597" y="2757558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9D056263-DD14-8102-EADE-35657B62E5E6}"/>
              </a:ext>
            </a:extLst>
          </p:cNvPr>
          <p:cNvCxnSpPr>
            <a:cxnSpLocks/>
          </p:cNvCxnSpPr>
          <p:nvPr/>
        </p:nvCxnSpPr>
        <p:spPr>
          <a:xfrm>
            <a:off x="6145527" y="3306650"/>
            <a:ext cx="312698" cy="97699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79">
            <a:extLst>
              <a:ext uri="{FF2B5EF4-FFF2-40B4-BE49-F238E27FC236}">
                <a16:creationId xmlns:a16="http://schemas.microsoft.com/office/drawing/2014/main" id="{FEF63DA6-A62C-4E59-987A-7E79D6A7D2E6}"/>
              </a:ext>
            </a:extLst>
          </p:cNvPr>
          <p:cNvSpPr/>
          <p:nvPr/>
        </p:nvSpPr>
        <p:spPr>
          <a:xfrm>
            <a:off x="6185015" y="3755508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5D695A01-A434-51DC-D701-9F982F79FF5A}"/>
              </a:ext>
            </a:extLst>
          </p:cNvPr>
          <p:cNvCxnSpPr>
            <a:cxnSpLocks/>
          </p:cNvCxnSpPr>
          <p:nvPr/>
        </p:nvCxnSpPr>
        <p:spPr>
          <a:xfrm>
            <a:off x="6800512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8A3EC9E3-634C-FDE6-7D2E-82CB570C66E9}"/>
              </a:ext>
            </a:extLst>
          </p:cNvPr>
          <p:cNvGrpSpPr/>
          <p:nvPr/>
        </p:nvGrpSpPr>
        <p:grpSpPr>
          <a:xfrm>
            <a:off x="6816132" y="2019684"/>
            <a:ext cx="1603597" cy="369425"/>
            <a:chOff x="7107900" y="2019684"/>
            <a:chExt cx="1603597" cy="369425"/>
          </a:xfrm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81DF4AF-CC32-E2C2-40DB-0E8E579D4E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5DC52C23-1548-3617-8F75-D97D4989A3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461A53EB-E6AD-C2CA-3044-AFC5F6750E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252D38D7-247B-64D7-F3F7-17B2F7A2B1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66778F83-5C48-E586-B6C4-43EB4A114FD9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192E9FB0-C181-8C9A-7C0E-244F31EE52B6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9502C726-2C8F-3141-B7ED-B86E3E9D606F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661CB5CD-3E61-AC64-8A40-31E46C2AA5B7}"/>
              </a:ext>
            </a:extLst>
          </p:cNvPr>
          <p:cNvGrpSpPr/>
          <p:nvPr/>
        </p:nvGrpSpPr>
        <p:grpSpPr>
          <a:xfrm>
            <a:off x="6816132" y="2948065"/>
            <a:ext cx="1603597" cy="369425"/>
            <a:chOff x="7107900" y="2019684"/>
            <a:chExt cx="1603597" cy="369425"/>
          </a:xfrm>
        </p:grpSpPr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57E0CE7E-3939-EA81-CB11-96E45915C5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249EA1B9-6C69-E9C6-3F4B-64DA9177D5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1946BE7-717A-B83F-E168-16143EC32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E28D8C89-75E9-4E68-E2D9-90E0722F86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654BE925-6C27-A4B6-42A4-A3E9FF706971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10C5B3A8-4F91-59EA-0871-BDE7FF7BAF2F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59008499-DFC8-2E92-2C2D-383929F78866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935C52E2-A905-9A1E-5BEF-125CB551E35A}"/>
              </a:ext>
            </a:extLst>
          </p:cNvPr>
          <p:cNvGrpSpPr/>
          <p:nvPr/>
        </p:nvGrpSpPr>
        <p:grpSpPr>
          <a:xfrm>
            <a:off x="6816132" y="3948558"/>
            <a:ext cx="1603597" cy="369425"/>
            <a:chOff x="7107900" y="2019684"/>
            <a:chExt cx="1603597" cy="369425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D3191D23-B0D4-90A6-4EED-48180AE9B4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DF2924EB-5DC1-72C3-289E-F0CEC6BC4D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BF5A2CE9-9D60-DCFE-1D37-4770D3A0CE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E1268FC4-B233-C522-D6A2-4F8895985F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30036131-02D2-D518-298B-A39BFB4F0D37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AE87E3E1-9124-A4ED-D99E-9A57C926CE2B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104E9D6-AE16-301D-94B0-0B1C3E1951D5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DB4FDE98-9E10-D8E5-9101-4B4EF4FFE72C}"/>
              </a:ext>
            </a:extLst>
          </p:cNvPr>
          <p:cNvGrpSpPr/>
          <p:nvPr/>
        </p:nvGrpSpPr>
        <p:grpSpPr>
          <a:xfrm>
            <a:off x="6828989" y="4832964"/>
            <a:ext cx="1603597" cy="369425"/>
            <a:chOff x="7107900" y="2019684"/>
            <a:chExt cx="1603597" cy="369425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ADA019ED-BEA1-79DB-1A71-948E6F85E8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B5717ED8-4BDC-1FD8-C1D2-2640945C6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2421729A-7E66-33F7-6F42-A8BE1C80EF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63839CB1-C946-6D3F-8610-282647AD14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0D65F9D5-CC63-78E2-28FD-8427D74E5940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95154519-F84A-3B39-4038-DCC3EC8A1B1B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DC8BA4F-993A-8F8D-CF5E-1B4FD60B8DA3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sp>
        <p:nvSpPr>
          <p:cNvPr id="28" name="椭圆 27">
            <a:extLst>
              <a:ext uri="{FF2B5EF4-FFF2-40B4-BE49-F238E27FC236}">
                <a16:creationId xmlns:a16="http://schemas.microsoft.com/office/drawing/2014/main" id="{4A2EF3A3-3F6D-1FE8-E22C-4F562010F6FE}"/>
              </a:ext>
            </a:extLst>
          </p:cNvPr>
          <p:cNvSpPr/>
          <p:nvPr/>
        </p:nvSpPr>
        <p:spPr>
          <a:xfrm>
            <a:off x="7054438" y="1916551"/>
            <a:ext cx="1843731" cy="3332097"/>
          </a:xfrm>
          <a:prstGeom prst="ellipse">
            <a:avLst/>
          </a:prstGeom>
          <a:noFill/>
          <a:ln w="15875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04643F1-7F81-F0D6-EB50-A2DB56D2CF40}"/>
              </a:ext>
            </a:extLst>
          </p:cNvPr>
          <p:cNvSpPr txBox="1"/>
          <p:nvPr/>
        </p:nvSpPr>
        <p:spPr>
          <a:xfrm>
            <a:off x="7349700" y="1046274"/>
            <a:ext cx="22495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Redundant computations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22727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3189A917-06A8-64FB-0BA2-7ED0DE817FFF}"/>
              </a:ext>
            </a:extLst>
          </p:cNvPr>
          <p:cNvCxnSpPr>
            <a:cxnSpLocks/>
          </p:cNvCxnSpPr>
          <p:nvPr/>
        </p:nvCxnSpPr>
        <p:spPr>
          <a:xfrm flipV="1">
            <a:off x="2123728" y="2396966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5671848E-1EF8-952F-82C7-16B9FA9E4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 #3: Ring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E9ACFA-2C30-0B30-0EDF-4DE41249E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815452"/>
          </a:xfrm>
        </p:spPr>
        <p:txBody>
          <a:bodyPr>
            <a:normAutofit fontScale="92500"/>
          </a:bodyPr>
          <a:lstStyle/>
          <a:p>
            <a:r>
              <a:rPr kumimoji="1" lang="en-US" altLang="zh-CN"/>
              <a:t>Decentralized reduce, each process reduce on a partitioned data (</a:t>
            </a:r>
            <a:r>
              <a:rPr kumimoji="1" lang="en-US" altLang="zh-CN" err="1"/>
              <a:t>prev</a:t>
            </a:r>
            <a:r>
              <a:rPr kumimoji="1" lang="en-US" altLang="zh-CN"/>
              <a:t>/next to it)</a:t>
            </a:r>
          </a:p>
          <a:p>
            <a:pPr lvl="1"/>
            <a:r>
              <a:rPr kumimoji="1" lang="en-US" altLang="zh-CN"/>
              <a:t>i.e., each process send one partition data sequentially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243E32-F77D-86A2-8AC8-DA94DA8AE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7F9B05ED-B886-7744-7894-471044C44A1B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Consolas" panose="020B0609020204030204" pitchFamily="49" charset="0"/>
                <a:ea typeface="DengXian" charset="0"/>
                <a:cs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ECDACB1-C9F2-E187-EB7B-8D10C2F73A3F}"/>
              </a:ext>
            </a:extLst>
          </p:cNvPr>
          <p:cNvGrpSpPr/>
          <p:nvPr/>
        </p:nvGrpSpPr>
        <p:grpSpPr>
          <a:xfrm>
            <a:off x="447616" y="2112149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BD77907-7CA2-AFE8-69C3-9C0661E30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7E6C2C7-B919-DED5-A2B4-A7388C798E6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AD3E910-01C8-7EAC-BCA4-500794693DD4}"/>
              </a:ext>
            </a:extLst>
          </p:cNvPr>
          <p:cNvGrpSpPr/>
          <p:nvPr/>
        </p:nvGrpSpPr>
        <p:grpSpPr>
          <a:xfrm>
            <a:off x="447616" y="2925465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C26CC72-FC30-F2EA-EB6B-897945FB0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4BA40A7-1E42-9CE5-C3FE-922F092DB75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335FF8F2-6373-5DB1-F99A-B70E5ED8ED59}"/>
              </a:ext>
            </a:extLst>
          </p:cNvPr>
          <p:cNvCxnSpPr/>
          <p:nvPr/>
        </p:nvCxnSpPr>
        <p:spPr>
          <a:xfrm>
            <a:off x="197971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5D5C333-4C58-9C0D-BD23-466F51AF5BEC}"/>
              </a:ext>
            </a:extLst>
          </p:cNvPr>
          <p:cNvCxnSpPr/>
          <p:nvPr/>
        </p:nvCxnSpPr>
        <p:spPr>
          <a:xfrm>
            <a:off x="195604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1794DF5-2DB2-FB0D-3C55-9575B64224D0}"/>
              </a:ext>
            </a:extLst>
          </p:cNvPr>
          <p:cNvGrpSpPr/>
          <p:nvPr/>
        </p:nvGrpSpPr>
        <p:grpSpPr>
          <a:xfrm>
            <a:off x="447616" y="3867212"/>
            <a:ext cx="576064" cy="576064"/>
            <a:chOff x="1935252" y="3577580"/>
            <a:chExt cx="576064" cy="576064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604820AA-6DB1-320E-F975-A8F64455B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9F44A48-EBD6-0E16-B131-C25B09015E5D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5587E73B-F4C6-F956-D2FB-439E6006FCB6}"/>
              </a:ext>
            </a:extLst>
          </p:cNvPr>
          <p:cNvCxnSpPr/>
          <p:nvPr/>
        </p:nvCxnSpPr>
        <p:spPr>
          <a:xfrm>
            <a:off x="195604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202DB0A-0E79-DF61-DCAF-C079DD1AD48A}"/>
              </a:ext>
            </a:extLst>
          </p:cNvPr>
          <p:cNvGrpSpPr/>
          <p:nvPr/>
        </p:nvGrpSpPr>
        <p:grpSpPr>
          <a:xfrm>
            <a:off x="447616" y="4775717"/>
            <a:ext cx="576064" cy="576064"/>
            <a:chOff x="1935252" y="3577580"/>
            <a:chExt cx="576064" cy="576064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176F673A-9796-8C61-FF34-F1121B0ED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DD19F0A-CFC9-66C8-3A18-7AEE329E5E8A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803BD4EE-E3BE-816A-1481-6DEA2AAEAC45}"/>
              </a:ext>
            </a:extLst>
          </p:cNvPr>
          <p:cNvCxnSpPr/>
          <p:nvPr/>
        </p:nvCxnSpPr>
        <p:spPr>
          <a:xfrm>
            <a:off x="195604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6D2DF21F-6D15-C6DF-F73C-A0D63E174E4D}"/>
              </a:ext>
            </a:extLst>
          </p:cNvPr>
          <p:cNvCxnSpPr>
            <a:cxnSpLocks/>
          </p:cNvCxnSpPr>
          <p:nvPr/>
        </p:nvCxnSpPr>
        <p:spPr>
          <a:xfrm>
            <a:off x="3275856" y="2083526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5DFDDF49-5053-F026-FFE7-E8DF34C98BAB}"/>
              </a:ext>
            </a:extLst>
          </p:cNvPr>
          <p:cNvCxnSpPr>
            <a:cxnSpLocks/>
          </p:cNvCxnSpPr>
          <p:nvPr/>
        </p:nvCxnSpPr>
        <p:spPr>
          <a:xfrm>
            <a:off x="526841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连接符 51">
            <a:extLst>
              <a:ext uri="{FF2B5EF4-FFF2-40B4-BE49-F238E27FC236}">
                <a16:creationId xmlns:a16="http://schemas.microsoft.com/office/drawing/2014/main" id="{FB0F29E1-5FFC-0D18-E976-BDFA1435D89B}"/>
              </a:ext>
            </a:extLst>
          </p:cNvPr>
          <p:cNvCxnSpPr>
            <a:cxnSpLocks/>
          </p:cNvCxnSpPr>
          <p:nvPr/>
        </p:nvCxnSpPr>
        <p:spPr>
          <a:xfrm>
            <a:off x="728464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B4C0878B-5088-3B5C-D6A3-46828C5D58F7}"/>
              </a:ext>
            </a:extLst>
          </p:cNvPr>
          <p:cNvGrpSpPr/>
          <p:nvPr/>
        </p:nvGrpSpPr>
        <p:grpSpPr>
          <a:xfrm>
            <a:off x="1331640" y="2308021"/>
            <a:ext cx="449060" cy="186022"/>
            <a:chOff x="1331640" y="2308021"/>
            <a:chExt cx="449060" cy="186022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C3898BD9-E52F-78D0-BFFC-5164D4D6D8F3}"/>
                </a:ext>
              </a:extLst>
            </p:cNvPr>
            <p:cNvSpPr/>
            <p:nvPr/>
          </p:nvSpPr>
          <p:spPr>
            <a:xfrm>
              <a:off x="1331640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E6F28A8-B75A-0332-CAAF-E13B5C396040}"/>
                </a:ext>
              </a:extLst>
            </p:cNvPr>
            <p:cNvSpPr/>
            <p:nvPr/>
          </p:nvSpPr>
          <p:spPr>
            <a:xfrm>
              <a:off x="1453616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25D542B-3713-5561-E181-91801A616235}"/>
                </a:ext>
              </a:extLst>
            </p:cNvPr>
            <p:cNvSpPr/>
            <p:nvPr/>
          </p:nvSpPr>
          <p:spPr>
            <a:xfrm>
              <a:off x="1581158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A871AA8-E4AC-45BE-CCB3-0FA6D9086CCD}"/>
                </a:ext>
              </a:extLst>
            </p:cNvPr>
            <p:cNvSpPr/>
            <p:nvPr/>
          </p:nvSpPr>
          <p:spPr>
            <a:xfrm>
              <a:off x="1708700" y="2310443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DBC4AA3-AD4C-6CF0-2191-75DD76534DE3}"/>
              </a:ext>
            </a:extLst>
          </p:cNvPr>
          <p:cNvGrpSpPr/>
          <p:nvPr/>
        </p:nvGrpSpPr>
        <p:grpSpPr>
          <a:xfrm>
            <a:off x="1356628" y="3185343"/>
            <a:ext cx="449060" cy="186022"/>
            <a:chOff x="1865773" y="2475845"/>
            <a:chExt cx="449060" cy="186022"/>
          </a:xfrm>
          <a:solidFill>
            <a:srgbClr val="0432FF"/>
          </a:solidFill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BBFEF81-A998-6685-832F-A02F943C3D8D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AC6A380-5DFC-B26C-515A-F040623150D3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82E0483-B57B-751D-F686-E1672AA9651D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C69C3F23-F161-9EF2-BAD7-351D7CCAD6A2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35E14AB-E7AF-F407-7B45-090A73C2232E}"/>
              </a:ext>
            </a:extLst>
          </p:cNvPr>
          <p:cNvGrpSpPr/>
          <p:nvPr/>
        </p:nvGrpSpPr>
        <p:grpSpPr>
          <a:xfrm>
            <a:off x="1356628" y="4140210"/>
            <a:ext cx="449060" cy="186022"/>
            <a:chOff x="1865773" y="2475845"/>
            <a:chExt cx="449060" cy="186022"/>
          </a:xfrm>
          <a:solidFill>
            <a:srgbClr val="FAEADD"/>
          </a:solidFill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904DA21-B5F5-8840-F108-2B29FC169BDA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618D4070-D843-A7F7-80DD-00862F6FCFFE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C051836-19A0-7526-12A7-20A46B62034F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FB9C45D-CEFC-91E6-809E-C4EBD41EA33A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EDFB8A9-827B-B4C5-0BF1-8A519EA550D0}"/>
              </a:ext>
            </a:extLst>
          </p:cNvPr>
          <p:cNvGrpSpPr/>
          <p:nvPr/>
        </p:nvGrpSpPr>
        <p:grpSpPr>
          <a:xfrm>
            <a:off x="1365798" y="5080919"/>
            <a:ext cx="449060" cy="186022"/>
            <a:chOff x="1865773" y="2475845"/>
            <a:chExt cx="449060" cy="186022"/>
          </a:xfrm>
          <a:solidFill>
            <a:srgbClr val="02FDFF"/>
          </a:solidFill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B03575FD-A31F-3404-9E42-0E3E0D1262DB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651D0C7C-122F-7C56-EB12-E9BC775574AF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63476F9-78E6-E9A7-D2D3-F4A24B5393FD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20245BE-D53F-F860-4955-4B7678B93125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B2BF8811-7F0E-9B5E-6D6D-85C56838680F}"/>
              </a:ext>
            </a:extLst>
          </p:cNvPr>
          <p:cNvSpPr/>
          <p:nvPr/>
        </p:nvSpPr>
        <p:spPr>
          <a:xfrm>
            <a:off x="2176325" y="2804928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3FAD3B9E-60BA-DED3-F312-E954CDFEEFC0}"/>
              </a:ext>
            </a:extLst>
          </p:cNvPr>
          <p:cNvCxnSpPr>
            <a:cxnSpLocks/>
          </p:cNvCxnSpPr>
          <p:nvPr/>
        </p:nvCxnSpPr>
        <p:spPr>
          <a:xfrm flipV="1">
            <a:off x="2129034" y="3324483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A6EADB64-36C8-8EC1-6C9A-455A639D6AF2}"/>
              </a:ext>
            </a:extLst>
          </p:cNvPr>
          <p:cNvSpPr/>
          <p:nvPr/>
        </p:nvSpPr>
        <p:spPr>
          <a:xfrm>
            <a:off x="2181631" y="3732445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B1EF840D-40CA-174D-5553-D9D590BC3057}"/>
              </a:ext>
            </a:extLst>
          </p:cNvPr>
          <p:cNvCxnSpPr>
            <a:cxnSpLocks/>
          </p:cNvCxnSpPr>
          <p:nvPr/>
        </p:nvCxnSpPr>
        <p:spPr>
          <a:xfrm flipV="1">
            <a:off x="2143442" y="4266229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6BAB6213-6C6D-E3D7-DCA6-C6A48C991196}"/>
              </a:ext>
            </a:extLst>
          </p:cNvPr>
          <p:cNvSpPr/>
          <p:nvPr/>
        </p:nvSpPr>
        <p:spPr>
          <a:xfrm>
            <a:off x="2196039" y="4674191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6E32B6AB-5590-01A8-D1F8-7E1F0A2B6916}"/>
              </a:ext>
            </a:extLst>
          </p:cNvPr>
          <p:cNvCxnSpPr>
            <a:cxnSpLocks/>
          </p:cNvCxnSpPr>
          <p:nvPr/>
        </p:nvCxnSpPr>
        <p:spPr>
          <a:xfrm>
            <a:off x="2353824" y="2391322"/>
            <a:ext cx="262222" cy="2792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C82BB911-7CA5-5E52-3933-C84D99EF0CB1}"/>
              </a:ext>
            </a:extLst>
          </p:cNvPr>
          <p:cNvSpPr/>
          <p:nvPr/>
        </p:nvSpPr>
        <p:spPr>
          <a:xfrm>
            <a:off x="2376000" y="2805910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B12CD02-118A-2397-E9B1-B51454AE8438}"/>
              </a:ext>
            </a:extLst>
          </p:cNvPr>
          <p:cNvSpPr txBox="1"/>
          <p:nvPr/>
        </p:nvSpPr>
        <p:spPr>
          <a:xfrm>
            <a:off x="1102536" y="1934260"/>
            <a:ext cx="91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0 1 2 3</a:t>
            </a:r>
            <a:endParaRPr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4213C72-CFF8-28C1-53A8-AD56889B2C74}"/>
              </a:ext>
            </a:extLst>
          </p:cNvPr>
          <p:cNvSpPr txBox="1"/>
          <p:nvPr/>
        </p:nvSpPr>
        <p:spPr>
          <a:xfrm>
            <a:off x="1877483" y="2703208"/>
            <a:ext cx="24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F254CCA3-36E6-54A4-3C0C-EE3680347BFA}"/>
              </a:ext>
            </a:extLst>
          </p:cNvPr>
          <p:cNvSpPr txBox="1"/>
          <p:nvPr/>
        </p:nvSpPr>
        <p:spPr>
          <a:xfrm>
            <a:off x="2439844" y="2712067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8B5E955-E7DE-7CCD-76E0-9BBBB0472197}"/>
              </a:ext>
            </a:extLst>
          </p:cNvPr>
          <p:cNvSpPr txBox="1"/>
          <p:nvPr/>
        </p:nvSpPr>
        <p:spPr>
          <a:xfrm>
            <a:off x="1876704" y="3639579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2</a:t>
            </a:r>
            <a:endParaRPr lang="zh-CN" altLang="en-US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44B842C4-95AB-DDCE-BBAD-AAC5A2AB263A}"/>
              </a:ext>
            </a:extLst>
          </p:cNvPr>
          <p:cNvSpPr txBox="1"/>
          <p:nvPr/>
        </p:nvSpPr>
        <p:spPr>
          <a:xfrm>
            <a:off x="1895129" y="4581325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3</a:t>
            </a:r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826BC70-BAC4-DE37-427E-1AC1CA76BF26}"/>
              </a:ext>
            </a:extLst>
          </p:cNvPr>
          <p:cNvGrpSpPr/>
          <p:nvPr/>
        </p:nvGrpSpPr>
        <p:grpSpPr>
          <a:xfrm>
            <a:off x="2649059" y="2112149"/>
            <a:ext cx="561696" cy="3274576"/>
            <a:chOff x="2649059" y="2112149"/>
            <a:chExt cx="561696" cy="327457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2E9CEF5-44C6-288B-0E83-B54A69E52418}"/>
                </a:ext>
              </a:extLst>
            </p:cNvPr>
            <p:cNvSpPr/>
            <p:nvPr/>
          </p:nvSpPr>
          <p:spPr>
            <a:xfrm>
              <a:off x="2649059" y="2112149"/>
              <a:ext cx="561696" cy="3274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70361A35-A2B0-7935-CD89-4FD5B33935A2}"/>
                </a:ext>
              </a:extLst>
            </p:cNvPr>
            <p:cNvSpPr/>
            <p:nvPr/>
          </p:nvSpPr>
          <p:spPr>
            <a:xfrm>
              <a:off x="2954269" y="2307406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F95D4CDA-A885-5196-10B5-47C07A5504F8}"/>
                </a:ext>
              </a:extLst>
            </p:cNvPr>
            <p:cNvSpPr/>
            <p:nvPr/>
          </p:nvSpPr>
          <p:spPr>
            <a:xfrm>
              <a:off x="3081811" y="230982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607A68F9-AD95-0E02-F9B8-763C21B7B94B}"/>
                </a:ext>
              </a:extLst>
            </p:cNvPr>
            <p:cNvSpPr/>
            <p:nvPr/>
          </p:nvSpPr>
          <p:spPr>
            <a:xfrm>
              <a:off x="2708894" y="3173194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EEA3D639-7671-9294-A18D-F18880A32D4E}"/>
                </a:ext>
              </a:extLst>
            </p:cNvPr>
            <p:cNvSpPr/>
            <p:nvPr/>
          </p:nvSpPr>
          <p:spPr>
            <a:xfrm>
              <a:off x="3085954" y="3175616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EA2CF3C2-714F-AF91-1CC0-9EFA6310D095}"/>
                </a:ext>
              </a:extLst>
            </p:cNvPr>
            <p:cNvSpPr/>
            <p:nvPr/>
          </p:nvSpPr>
          <p:spPr>
            <a:xfrm>
              <a:off x="2700869" y="413222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FD018773-7DFC-409F-76F1-5A01690E9EE9}"/>
                </a:ext>
              </a:extLst>
            </p:cNvPr>
            <p:cNvSpPr/>
            <p:nvPr/>
          </p:nvSpPr>
          <p:spPr>
            <a:xfrm>
              <a:off x="2822845" y="413222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441EC3EF-C246-7654-721F-034C8512097F}"/>
                </a:ext>
              </a:extLst>
            </p:cNvPr>
            <p:cNvSpPr/>
            <p:nvPr/>
          </p:nvSpPr>
          <p:spPr>
            <a:xfrm>
              <a:off x="2695217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3697874F-5A29-71B3-76F5-CA1656BA4E4F}"/>
                </a:ext>
              </a:extLst>
            </p:cNvPr>
            <p:cNvSpPr/>
            <p:nvPr/>
          </p:nvSpPr>
          <p:spPr>
            <a:xfrm>
              <a:off x="2817193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EDAADEC6-F0C2-319F-CE8D-003772FBB0D8}"/>
                </a:ext>
              </a:extLst>
            </p:cNvPr>
            <p:cNvSpPr/>
            <p:nvPr/>
          </p:nvSpPr>
          <p:spPr>
            <a:xfrm>
              <a:off x="2944735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18" name="组合 117">
              <a:extLst>
                <a:ext uri="{FF2B5EF4-FFF2-40B4-BE49-F238E27FC236}">
                  <a16:creationId xmlns:a16="http://schemas.microsoft.com/office/drawing/2014/main" id="{EBD3BD00-1F13-5FAF-5805-8A084B77617B}"/>
                </a:ext>
              </a:extLst>
            </p:cNvPr>
            <p:cNvGrpSpPr/>
            <p:nvPr/>
          </p:nvGrpSpPr>
          <p:grpSpPr>
            <a:xfrm>
              <a:off x="2826000" y="2240807"/>
              <a:ext cx="72000" cy="250199"/>
              <a:chOff x="2826000" y="2240807"/>
              <a:chExt cx="72000" cy="250199"/>
            </a:xfrm>
          </p:grpSpPr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3F8AED55-1C66-B95D-1AB0-799FA1601621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1" name="矩形 110">
                <a:extLst>
                  <a:ext uri="{FF2B5EF4-FFF2-40B4-BE49-F238E27FC236}">
                    <a16:creationId xmlns:a16="http://schemas.microsoft.com/office/drawing/2014/main" id="{6ECFF813-D210-60E7-F356-AB2AFBC6E140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609E0CF4-AE49-F6C7-18B1-83E500EC4161}"/>
                </a:ext>
              </a:extLst>
            </p:cNvPr>
            <p:cNvGrpSpPr/>
            <p:nvPr/>
          </p:nvGrpSpPr>
          <p:grpSpPr>
            <a:xfrm>
              <a:off x="2958412" y="3077657"/>
              <a:ext cx="72000" cy="279137"/>
              <a:chOff x="2958412" y="3077657"/>
              <a:chExt cx="72000" cy="279137"/>
            </a:xfrm>
          </p:grpSpPr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8C105B13-274E-D5A6-1D3E-2FFD43D78BBE}"/>
                  </a:ext>
                </a:extLst>
              </p:cNvPr>
              <p:cNvSpPr/>
              <p:nvPr/>
            </p:nvSpPr>
            <p:spPr>
              <a:xfrm>
                <a:off x="2958412" y="3173194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id="{DB843A95-3D16-4FF4-A16A-873ABBF64986}"/>
                  </a:ext>
                </a:extLst>
              </p:cNvPr>
              <p:cNvSpPr/>
              <p:nvPr/>
            </p:nvSpPr>
            <p:spPr>
              <a:xfrm>
                <a:off x="2958412" y="307765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59" name="组合 158">
              <a:extLst>
                <a:ext uri="{FF2B5EF4-FFF2-40B4-BE49-F238E27FC236}">
                  <a16:creationId xmlns:a16="http://schemas.microsoft.com/office/drawing/2014/main" id="{DFA1A36E-A1B0-1134-CBA8-E20819C7125B}"/>
                </a:ext>
              </a:extLst>
            </p:cNvPr>
            <p:cNvGrpSpPr/>
            <p:nvPr/>
          </p:nvGrpSpPr>
          <p:grpSpPr>
            <a:xfrm>
              <a:off x="3077929" y="4043060"/>
              <a:ext cx="72000" cy="275190"/>
              <a:chOff x="3077929" y="4043060"/>
              <a:chExt cx="72000" cy="275190"/>
            </a:xfrm>
          </p:grpSpPr>
          <p:sp>
            <p:nvSpPr>
              <p:cNvPr id="103" name="矩形 102">
                <a:extLst>
                  <a:ext uri="{FF2B5EF4-FFF2-40B4-BE49-F238E27FC236}">
                    <a16:creationId xmlns:a16="http://schemas.microsoft.com/office/drawing/2014/main" id="{B2DF2E5B-1069-3DE9-7B09-4B5052C70C47}"/>
                  </a:ext>
                </a:extLst>
              </p:cNvPr>
              <p:cNvSpPr/>
              <p:nvPr/>
            </p:nvSpPr>
            <p:spPr>
              <a:xfrm>
                <a:off x="3077929" y="4134650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id="{66A1C00C-3D1D-4367-F69F-AFE9B2322F0A}"/>
                  </a:ext>
                </a:extLst>
              </p:cNvPr>
              <p:cNvSpPr/>
              <p:nvPr/>
            </p:nvSpPr>
            <p:spPr>
              <a:xfrm>
                <a:off x="3077929" y="4043060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B0EAB28D-0482-3CB4-6CF7-580039803396}"/>
                </a:ext>
              </a:extLst>
            </p:cNvPr>
            <p:cNvSpPr/>
            <p:nvPr/>
          </p:nvSpPr>
          <p:spPr>
            <a:xfrm>
              <a:off x="2695217" y="499699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FF4D00AA-BD1C-12B3-491B-2BFBD1A1BA5D}"/>
              </a:ext>
            </a:extLst>
          </p:cNvPr>
          <p:cNvCxnSpPr>
            <a:cxnSpLocks/>
          </p:cNvCxnSpPr>
          <p:nvPr/>
        </p:nvCxnSpPr>
        <p:spPr>
          <a:xfrm flipV="1">
            <a:off x="3563582" y="239132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线箭头连接符 115">
            <a:extLst>
              <a:ext uri="{FF2B5EF4-FFF2-40B4-BE49-F238E27FC236}">
                <a16:creationId xmlns:a16="http://schemas.microsoft.com/office/drawing/2014/main" id="{29179951-02F1-95B7-7501-0FF340CBF0C5}"/>
              </a:ext>
            </a:extLst>
          </p:cNvPr>
          <p:cNvCxnSpPr>
            <a:cxnSpLocks/>
          </p:cNvCxnSpPr>
          <p:nvPr/>
        </p:nvCxnSpPr>
        <p:spPr>
          <a:xfrm>
            <a:off x="4050181" y="2387830"/>
            <a:ext cx="210776" cy="2792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3F1F5C96-0A6B-BB2C-CC1D-A1D5CFE9B567}"/>
              </a:ext>
            </a:extLst>
          </p:cNvPr>
          <p:cNvGrpSpPr/>
          <p:nvPr/>
        </p:nvGrpSpPr>
        <p:grpSpPr>
          <a:xfrm>
            <a:off x="4042665" y="2771628"/>
            <a:ext cx="72000" cy="250199"/>
            <a:chOff x="2826000" y="2240807"/>
            <a:chExt cx="72000" cy="250199"/>
          </a:xfrm>
        </p:grpSpPr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C435E93A-D2E5-2D2C-4DB3-89092B46E02D}"/>
                </a:ext>
              </a:extLst>
            </p:cNvPr>
            <p:cNvSpPr/>
            <p:nvPr/>
          </p:nvSpPr>
          <p:spPr>
            <a:xfrm>
              <a:off x="2826000" y="2307406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4BED1837-09F2-5F49-2661-1C8B05FCA34B}"/>
                </a:ext>
              </a:extLst>
            </p:cNvPr>
            <p:cNvSpPr/>
            <p:nvPr/>
          </p:nvSpPr>
          <p:spPr>
            <a:xfrm>
              <a:off x="2826000" y="2240807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2" name="文本框 121">
            <a:extLst>
              <a:ext uri="{FF2B5EF4-FFF2-40B4-BE49-F238E27FC236}">
                <a16:creationId xmlns:a16="http://schemas.microsoft.com/office/drawing/2014/main" id="{0ED395AB-D5F3-3D15-46F5-14087D04B0A8}"/>
              </a:ext>
            </a:extLst>
          </p:cNvPr>
          <p:cNvSpPr txBox="1"/>
          <p:nvPr/>
        </p:nvSpPr>
        <p:spPr>
          <a:xfrm>
            <a:off x="4112819" y="2723887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1E33F6DC-DE4B-72A3-453C-EE85FEB65039}"/>
              </a:ext>
            </a:extLst>
          </p:cNvPr>
          <p:cNvGrpSpPr/>
          <p:nvPr/>
        </p:nvGrpSpPr>
        <p:grpSpPr>
          <a:xfrm>
            <a:off x="3620868" y="2755059"/>
            <a:ext cx="72000" cy="279137"/>
            <a:chOff x="2958412" y="3077657"/>
            <a:chExt cx="72000" cy="279137"/>
          </a:xfrm>
        </p:grpSpPr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A20F4625-4890-6F41-B1B1-286F36D11691}"/>
                </a:ext>
              </a:extLst>
            </p:cNvPr>
            <p:cNvSpPr/>
            <p:nvPr/>
          </p:nvSpPr>
          <p:spPr>
            <a:xfrm>
              <a:off x="2958412" y="3173194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36F756F6-ED88-E28C-B152-38BB713C4F6F}"/>
                </a:ext>
              </a:extLst>
            </p:cNvPr>
            <p:cNvSpPr/>
            <p:nvPr/>
          </p:nvSpPr>
          <p:spPr>
            <a:xfrm>
              <a:off x="2958412" y="307765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8" name="文本框 127">
            <a:extLst>
              <a:ext uri="{FF2B5EF4-FFF2-40B4-BE49-F238E27FC236}">
                <a16:creationId xmlns:a16="http://schemas.microsoft.com/office/drawing/2014/main" id="{7BCF862C-BCA3-80F8-8F9F-27D55D5528AD}"/>
              </a:ext>
            </a:extLst>
          </p:cNvPr>
          <p:cNvSpPr txBox="1"/>
          <p:nvPr/>
        </p:nvSpPr>
        <p:spPr>
          <a:xfrm>
            <a:off x="3301670" y="2712062"/>
            <a:ext cx="24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2</a:t>
            </a:r>
            <a:endParaRPr lang="zh-CN" altLang="en-US"/>
          </a:p>
        </p:txBody>
      </p: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3E28E85C-FC88-D5EC-6C59-81B4107782DE}"/>
              </a:ext>
            </a:extLst>
          </p:cNvPr>
          <p:cNvCxnSpPr>
            <a:cxnSpLocks/>
          </p:cNvCxnSpPr>
          <p:nvPr/>
        </p:nvCxnSpPr>
        <p:spPr>
          <a:xfrm flipV="1">
            <a:off x="3559686" y="333260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文本框 157">
            <a:extLst>
              <a:ext uri="{FF2B5EF4-FFF2-40B4-BE49-F238E27FC236}">
                <a16:creationId xmlns:a16="http://schemas.microsoft.com/office/drawing/2014/main" id="{103047BE-AD07-E8AC-D37D-23C51D23C58D}"/>
              </a:ext>
            </a:extLst>
          </p:cNvPr>
          <p:cNvSpPr txBox="1"/>
          <p:nvPr/>
        </p:nvSpPr>
        <p:spPr>
          <a:xfrm>
            <a:off x="3303895" y="3639579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3</a:t>
            </a:r>
            <a:endParaRPr lang="zh-CN" altLang="en-US"/>
          </a:p>
        </p:txBody>
      </p:sp>
      <p:grpSp>
        <p:nvGrpSpPr>
          <p:cNvPr id="160" name="组合 159">
            <a:extLst>
              <a:ext uri="{FF2B5EF4-FFF2-40B4-BE49-F238E27FC236}">
                <a16:creationId xmlns:a16="http://schemas.microsoft.com/office/drawing/2014/main" id="{05668169-452A-5152-72B6-B347ECFBEDF6}"/>
              </a:ext>
            </a:extLst>
          </p:cNvPr>
          <p:cNvGrpSpPr/>
          <p:nvPr/>
        </p:nvGrpSpPr>
        <p:grpSpPr>
          <a:xfrm>
            <a:off x="3620868" y="3686650"/>
            <a:ext cx="72000" cy="275190"/>
            <a:chOff x="3077929" y="4043060"/>
            <a:chExt cx="72000" cy="275190"/>
          </a:xfrm>
        </p:grpSpPr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id="{4A004B40-C116-1A90-DE2B-C1BAE4A462E0}"/>
                </a:ext>
              </a:extLst>
            </p:cNvPr>
            <p:cNvSpPr/>
            <p:nvPr/>
          </p:nvSpPr>
          <p:spPr>
            <a:xfrm>
              <a:off x="3077929" y="4134650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13EC56EC-E73D-446D-580F-0ABF48666D6B}"/>
                </a:ext>
              </a:extLst>
            </p:cNvPr>
            <p:cNvSpPr/>
            <p:nvPr/>
          </p:nvSpPr>
          <p:spPr>
            <a:xfrm>
              <a:off x="3077929" y="4043060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62B13C7B-5002-F17E-2DB3-C8A99020F717}"/>
              </a:ext>
            </a:extLst>
          </p:cNvPr>
          <p:cNvCxnSpPr>
            <a:cxnSpLocks/>
          </p:cNvCxnSpPr>
          <p:nvPr/>
        </p:nvCxnSpPr>
        <p:spPr>
          <a:xfrm flipV="1">
            <a:off x="3595514" y="425378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9" name="组合 168">
            <a:extLst>
              <a:ext uri="{FF2B5EF4-FFF2-40B4-BE49-F238E27FC236}">
                <a16:creationId xmlns:a16="http://schemas.microsoft.com/office/drawing/2014/main" id="{6813B01E-F2C8-5A10-28E1-4C3167A49337}"/>
              </a:ext>
            </a:extLst>
          </p:cNvPr>
          <p:cNvGrpSpPr/>
          <p:nvPr/>
        </p:nvGrpSpPr>
        <p:grpSpPr>
          <a:xfrm>
            <a:off x="3654497" y="4681701"/>
            <a:ext cx="72000" cy="258162"/>
            <a:chOff x="2847617" y="5149390"/>
            <a:chExt cx="72000" cy="258162"/>
          </a:xfrm>
        </p:grpSpPr>
        <p:sp>
          <p:nvSpPr>
            <p:cNvPr id="167" name="矩形 166">
              <a:extLst>
                <a:ext uri="{FF2B5EF4-FFF2-40B4-BE49-F238E27FC236}">
                  <a16:creationId xmlns:a16="http://schemas.microsoft.com/office/drawing/2014/main" id="{2FD370DD-0093-0118-6107-C665DCDED6B5}"/>
                </a:ext>
              </a:extLst>
            </p:cNvPr>
            <p:cNvSpPr/>
            <p:nvPr/>
          </p:nvSpPr>
          <p:spPr>
            <a:xfrm>
              <a:off x="2847617" y="52239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id="{14B07CCA-B17F-5628-29DA-8280489E990F}"/>
                </a:ext>
              </a:extLst>
            </p:cNvPr>
            <p:cNvSpPr/>
            <p:nvPr/>
          </p:nvSpPr>
          <p:spPr>
            <a:xfrm>
              <a:off x="2847617" y="514939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70" name="文本框 169">
            <a:extLst>
              <a:ext uri="{FF2B5EF4-FFF2-40B4-BE49-F238E27FC236}">
                <a16:creationId xmlns:a16="http://schemas.microsoft.com/office/drawing/2014/main" id="{8460FD29-B677-D9B4-0220-DBE738D0A2DA}"/>
              </a:ext>
            </a:extLst>
          </p:cNvPr>
          <p:cNvSpPr txBox="1"/>
          <p:nvPr/>
        </p:nvSpPr>
        <p:spPr>
          <a:xfrm>
            <a:off x="3298021" y="4578466"/>
            <a:ext cx="355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C62ABCC-7B54-C60B-10BD-0BCF71CA072E}"/>
              </a:ext>
            </a:extLst>
          </p:cNvPr>
          <p:cNvGrpSpPr/>
          <p:nvPr/>
        </p:nvGrpSpPr>
        <p:grpSpPr>
          <a:xfrm>
            <a:off x="4561731" y="2049362"/>
            <a:ext cx="648072" cy="3274576"/>
            <a:chOff x="4561731" y="2049362"/>
            <a:chExt cx="648072" cy="3274576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53DE790-CFA0-8A91-0271-43DC84BA8084}"/>
                </a:ext>
              </a:extLst>
            </p:cNvPr>
            <p:cNvSpPr/>
            <p:nvPr/>
          </p:nvSpPr>
          <p:spPr>
            <a:xfrm>
              <a:off x="4561731" y="2049362"/>
              <a:ext cx="648072" cy="3274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D10EB3F5-552D-3B3B-CC99-49399EAD1E7B}"/>
                </a:ext>
              </a:extLst>
            </p:cNvPr>
            <p:cNvSpPr/>
            <p:nvPr/>
          </p:nvSpPr>
          <p:spPr>
            <a:xfrm>
              <a:off x="5067397" y="231225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0A2A6CC7-DB59-0EDF-E28D-143AC21D678F}"/>
                </a:ext>
              </a:extLst>
            </p:cNvPr>
            <p:cNvSpPr/>
            <p:nvPr/>
          </p:nvSpPr>
          <p:spPr>
            <a:xfrm>
              <a:off x="4690337" y="321279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48" name="组合 147">
              <a:extLst>
                <a:ext uri="{FF2B5EF4-FFF2-40B4-BE49-F238E27FC236}">
                  <a16:creationId xmlns:a16="http://schemas.microsoft.com/office/drawing/2014/main" id="{C5FD9338-9AF2-83B1-FD30-C829B2593FFF}"/>
                </a:ext>
              </a:extLst>
            </p:cNvPr>
            <p:cNvGrpSpPr/>
            <p:nvPr/>
          </p:nvGrpSpPr>
          <p:grpSpPr>
            <a:xfrm>
              <a:off x="4833416" y="5048541"/>
              <a:ext cx="199542" cy="183600"/>
              <a:chOff x="1987749" y="2475845"/>
              <a:chExt cx="199542" cy="183600"/>
            </a:xfrm>
            <a:solidFill>
              <a:srgbClr val="02FDFF"/>
            </a:solidFill>
          </p:grpSpPr>
          <p:sp>
            <p:nvSpPr>
              <p:cNvPr id="150" name="矩形 149">
                <a:extLst>
                  <a:ext uri="{FF2B5EF4-FFF2-40B4-BE49-F238E27FC236}">
                    <a16:creationId xmlns:a16="http://schemas.microsoft.com/office/drawing/2014/main" id="{D0630655-C993-D420-68E5-B7E022E9E919}"/>
                  </a:ext>
                </a:extLst>
              </p:cNvPr>
              <p:cNvSpPr/>
              <p:nvPr/>
            </p:nvSpPr>
            <p:spPr>
              <a:xfrm>
                <a:off x="1987749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1" name="矩形 150">
                <a:extLst>
                  <a:ext uri="{FF2B5EF4-FFF2-40B4-BE49-F238E27FC236}">
                    <a16:creationId xmlns:a16="http://schemas.microsoft.com/office/drawing/2014/main" id="{EA7803F5-8E3B-6116-FAFE-C31A5DF753CF}"/>
                  </a:ext>
                </a:extLst>
              </p:cNvPr>
              <p:cNvSpPr/>
              <p:nvPr/>
            </p:nvSpPr>
            <p:spPr>
              <a:xfrm>
                <a:off x="2115291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254" name="组合 253">
              <a:extLst>
                <a:ext uri="{FF2B5EF4-FFF2-40B4-BE49-F238E27FC236}">
                  <a16:creationId xmlns:a16="http://schemas.microsoft.com/office/drawing/2014/main" id="{5D3C0BE4-646A-985F-6B0D-2307194B7CD3}"/>
                </a:ext>
              </a:extLst>
            </p:cNvPr>
            <p:cNvGrpSpPr/>
            <p:nvPr/>
          </p:nvGrpSpPr>
          <p:grpSpPr>
            <a:xfrm>
              <a:off x="4933898" y="2131978"/>
              <a:ext cx="77957" cy="361450"/>
              <a:chOff x="4933898" y="2131978"/>
              <a:chExt cx="77957" cy="361450"/>
            </a:xfrm>
          </p:grpSpPr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id="{9B212633-3F9E-04F2-803D-62E2EAD43CDE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54" name="组合 153">
                <a:extLst>
                  <a:ext uri="{FF2B5EF4-FFF2-40B4-BE49-F238E27FC236}">
                    <a16:creationId xmlns:a16="http://schemas.microsoft.com/office/drawing/2014/main" id="{E09C0A01-AF22-ADEB-5B14-0C68D880711E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155" name="矩形 154">
                  <a:extLst>
                    <a:ext uri="{FF2B5EF4-FFF2-40B4-BE49-F238E27FC236}">
                      <a16:creationId xmlns:a16="http://schemas.microsoft.com/office/drawing/2014/main" id="{DC5C970A-2627-F63D-FAF7-310A9B76FB14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56" name="矩形 155">
                  <a:extLst>
                    <a:ext uri="{FF2B5EF4-FFF2-40B4-BE49-F238E27FC236}">
                      <a16:creationId xmlns:a16="http://schemas.microsoft.com/office/drawing/2014/main" id="{27454138-F833-C344-6887-E3FF9DCF2583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179" name="组合 178">
              <a:extLst>
                <a:ext uri="{FF2B5EF4-FFF2-40B4-BE49-F238E27FC236}">
                  <a16:creationId xmlns:a16="http://schemas.microsoft.com/office/drawing/2014/main" id="{71EC4091-3600-9FF0-49A8-4B6AEA37312B}"/>
                </a:ext>
              </a:extLst>
            </p:cNvPr>
            <p:cNvGrpSpPr/>
            <p:nvPr/>
          </p:nvGrpSpPr>
          <p:grpSpPr>
            <a:xfrm>
              <a:off x="5067397" y="3034196"/>
              <a:ext cx="72000" cy="364616"/>
              <a:chOff x="5067397" y="3034196"/>
              <a:chExt cx="72000" cy="364616"/>
            </a:xfrm>
          </p:grpSpPr>
          <p:sp>
            <p:nvSpPr>
              <p:cNvPr id="140" name="矩形 139">
                <a:extLst>
                  <a:ext uri="{FF2B5EF4-FFF2-40B4-BE49-F238E27FC236}">
                    <a16:creationId xmlns:a16="http://schemas.microsoft.com/office/drawing/2014/main" id="{93C90E38-6B63-A769-9E8C-D241FBDBBF41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63" name="组合 162">
                <a:extLst>
                  <a:ext uri="{FF2B5EF4-FFF2-40B4-BE49-F238E27FC236}">
                    <a16:creationId xmlns:a16="http://schemas.microsoft.com/office/drawing/2014/main" id="{4A324DF1-E2AD-88D0-1AC6-D9395041A406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164" name="矩形 163">
                  <a:extLst>
                    <a:ext uri="{FF2B5EF4-FFF2-40B4-BE49-F238E27FC236}">
                      <a16:creationId xmlns:a16="http://schemas.microsoft.com/office/drawing/2014/main" id="{7186513B-F7B6-31C3-AB74-C483BC92BB88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5" name="矩形 164">
                  <a:extLst>
                    <a:ext uri="{FF2B5EF4-FFF2-40B4-BE49-F238E27FC236}">
                      <a16:creationId xmlns:a16="http://schemas.microsoft.com/office/drawing/2014/main" id="{D7341018-5687-280D-00FF-4677A384FD8D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144" name="组合 143">
              <a:extLst>
                <a:ext uri="{FF2B5EF4-FFF2-40B4-BE49-F238E27FC236}">
                  <a16:creationId xmlns:a16="http://schemas.microsoft.com/office/drawing/2014/main" id="{3BA4DA4A-B558-1FFB-3FE9-42CD2D764668}"/>
                </a:ext>
              </a:extLst>
            </p:cNvPr>
            <p:cNvGrpSpPr/>
            <p:nvPr/>
          </p:nvGrpSpPr>
          <p:grpSpPr>
            <a:xfrm>
              <a:off x="4684062" y="4140210"/>
              <a:ext cx="193976" cy="183600"/>
              <a:chOff x="1865773" y="2475845"/>
              <a:chExt cx="193976" cy="183600"/>
            </a:xfrm>
            <a:solidFill>
              <a:srgbClr val="FAEADD"/>
            </a:solidFill>
          </p:grpSpPr>
          <p:sp>
            <p:nvSpPr>
              <p:cNvPr id="145" name="矩形 144">
                <a:extLst>
                  <a:ext uri="{FF2B5EF4-FFF2-40B4-BE49-F238E27FC236}">
                    <a16:creationId xmlns:a16="http://schemas.microsoft.com/office/drawing/2014/main" id="{5D209522-D989-7D04-FF7B-1260BE001140}"/>
                  </a:ext>
                </a:extLst>
              </p:cNvPr>
              <p:cNvSpPr/>
              <p:nvPr/>
            </p:nvSpPr>
            <p:spPr>
              <a:xfrm>
                <a:off x="1865773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46" name="矩形 145">
                <a:extLst>
                  <a:ext uri="{FF2B5EF4-FFF2-40B4-BE49-F238E27FC236}">
                    <a16:creationId xmlns:a16="http://schemas.microsoft.com/office/drawing/2014/main" id="{88F0F972-566C-1F90-06D9-FC03345DECCF}"/>
                  </a:ext>
                </a:extLst>
              </p:cNvPr>
              <p:cNvSpPr/>
              <p:nvPr/>
            </p:nvSpPr>
            <p:spPr>
              <a:xfrm>
                <a:off x="1987749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72" name="组合 171">
              <a:extLst>
                <a:ext uri="{FF2B5EF4-FFF2-40B4-BE49-F238E27FC236}">
                  <a16:creationId xmlns:a16="http://schemas.microsoft.com/office/drawing/2014/main" id="{5E2AA24C-E144-299E-9553-C5D594EFEB41}"/>
                </a:ext>
              </a:extLst>
            </p:cNvPr>
            <p:cNvGrpSpPr/>
            <p:nvPr/>
          </p:nvGrpSpPr>
          <p:grpSpPr>
            <a:xfrm>
              <a:off x="4680600" y="3988881"/>
              <a:ext cx="72000" cy="258162"/>
              <a:chOff x="2847617" y="5149390"/>
              <a:chExt cx="72000" cy="258162"/>
            </a:xfrm>
          </p:grpSpPr>
          <p:sp>
            <p:nvSpPr>
              <p:cNvPr id="173" name="矩形 172">
                <a:extLst>
                  <a:ext uri="{FF2B5EF4-FFF2-40B4-BE49-F238E27FC236}">
                    <a16:creationId xmlns:a16="http://schemas.microsoft.com/office/drawing/2014/main" id="{3E96594A-24D2-26CD-BEEE-B76B11B0949C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4" name="矩形 173">
                <a:extLst>
                  <a:ext uri="{FF2B5EF4-FFF2-40B4-BE49-F238E27FC236}">
                    <a16:creationId xmlns:a16="http://schemas.microsoft.com/office/drawing/2014/main" id="{109E9E5B-97E1-BD78-8E21-FA0D54620841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75" name="组合 174">
              <a:extLst>
                <a:ext uri="{FF2B5EF4-FFF2-40B4-BE49-F238E27FC236}">
                  <a16:creationId xmlns:a16="http://schemas.microsoft.com/office/drawing/2014/main" id="{03179FCA-927A-8D1D-C0A9-CE770565D302}"/>
                </a:ext>
              </a:extLst>
            </p:cNvPr>
            <p:cNvGrpSpPr/>
            <p:nvPr/>
          </p:nvGrpSpPr>
          <p:grpSpPr>
            <a:xfrm>
              <a:off x="4828397" y="4898346"/>
              <a:ext cx="72000" cy="250199"/>
              <a:chOff x="2826000" y="2240807"/>
              <a:chExt cx="72000" cy="250199"/>
            </a:xfrm>
          </p:grpSpPr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564F0452-0A5D-BE93-7314-DA362B454898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B112678F-A8B7-1242-897F-06FCCD000AC3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E848861-7680-8B08-96E6-A41FED860FC5}"/>
              </a:ext>
            </a:extLst>
          </p:cNvPr>
          <p:cNvGrpSpPr/>
          <p:nvPr/>
        </p:nvGrpSpPr>
        <p:grpSpPr>
          <a:xfrm>
            <a:off x="5247169" y="2387830"/>
            <a:ext cx="847359" cy="2792760"/>
            <a:chOff x="5247169" y="2387830"/>
            <a:chExt cx="847359" cy="2792760"/>
          </a:xfrm>
        </p:grpSpPr>
        <p:sp>
          <p:nvSpPr>
            <p:cNvPr id="210" name="矩形 209">
              <a:extLst>
                <a:ext uri="{FF2B5EF4-FFF2-40B4-BE49-F238E27FC236}">
                  <a16:creationId xmlns:a16="http://schemas.microsoft.com/office/drawing/2014/main" id="{081734D8-7E4A-369C-709D-0399054CB8E1}"/>
                </a:ext>
              </a:extLst>
            </p:cNvPr>
            <p:cNvSpPr/>
            <p:nvPr/>
          </p:nvSpPr>
          <p:spPr>
            <a:xfrm>
              <a:off x="5590257" y="3847353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AC2352E0-9154-35C6-E1F5-78D2DBCA6C6F}"/>
                </a:ext>
              </a:extLst>
            </p:cNvPr>
            <p:cNvGrpSpPr/>
            <p:nvPr/>
          </p:nvGrpSpPr>
          <p:grpSpPr>
            <a:xfrm>
              <a:off x="5247169" y="2387830"/>
              <a:ext cx="847359" cy="2792760"/>
              <a:chOff x="5247169" y="2387830"/>
              <a:chExt cx="847359" cy="2792760"/>
            </a:xfrm>
          </p:grpSpPr>
          <p:cxnSp>
            <p:nvCxnSpPr>
              <p:cNvPr id="178" name="直线箭头连接符 177">
                <a:extLst>
                  <a:ext uri="{FF2B5EF4-FFF2-40B4-BE49-F238E27FC236}">
                    <a16:creationId xmlns:a16="http://schemas.microsoft.com/office/drawing/2014/main" id="{3B0C3C9C-954C-E3C2-2454-8558B98310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93768" y="2400003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0" name="组合 179">
                <a:extLst>
                  <a:ext uri="{FF2B5EF4-FFF2-40B4-BE49-F238E27FC236}">
                    <a16:creationId xmlns:a16="http://schemas.microsoft.com/office/drawing/2014/main" id="{2776930D-F0EA-23A5-01E5-21EE49719611}"/>
                  </a:ext>
                </a:extLst>
              </p:cNvPr>
              <p:cNvGrpSpPr/>
              <p:nvPr/>
            </p:nvGrpSpPr>
            <p:grpSpPr>
              <a:xfrm>
                <a:off x="5536091" y="2707924"/>
                <a:ext cx="72000" cy="364616"/>
                <a:chOff x="5067397" y="3034196"/>
                <a:chExt cx="72000" cy="364616"/>
              </a:xfrm>
            </p:grpSpPr>
            <p:sp>
              <p:nvSpPr>
                <p:cNvPr id="181" name="矩形 180">
                  <a:extLst>
                    <a:ext uri="{FF2B5EF4-FFF2-40B4-BE49-F238E27FC236}">
                      <a16:creationId xmlns:a16="http://schemas.microsoft.com/office/drawing/2014/main" id="{794413A3-ABB6-22D2-C2F7-C083B3A78E24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182" name="组合 181">
                  <a:extLst>
                    <a:ext uri="{FF2B5EF4-FFF2-40B4-BE49-F238E27FC236}">
                      <a16:creationId xmlns:a16="http://schemas.microsoft.com/office/drawing/2014/main" id="{2ACAD006-55BA-4759-3662-A26806E021BD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183" name="矩形 182">
                    <a:extLst>
                      <a:ext uri="{FF2B5EF4-FFF2-40B4-BE49-F238E27FC236}">
                        <a16:creationId xmlns:a16="http://schemas.microsoft.com/office/drawing/2014/main" id="{B4B01E60-C8E1-D606-E396-C650826697E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184" name="矩形 183">
                    <a:extLst>
                      <a:ext uri="{FF2B5EF4-FFF2-40B4-BE49-F238E27FC236}">
                        <a16:creationId xmlns:a16="http://schemas.microsoft.com/office/drawing/2014/main" id="{E2C14933-0B10-FD61-E870-C9BB3B1AF25F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sp>
            <p:nvSpPr>
              <p:cNvPr id="185" name="文本框 184">
                <a:extLst>
                  <a:ext uri="{FF2B5EF4-FFF2-40B4-BE49-F238E27FC236}">
                    <a16:creationId xmlns:a16="http://schemas.microsoft.com/office/drawing/2014/main" id="{70712585-DAAE-584A-447B-705C52DA38D1}"/>
                  </a:ext>
                </a:extLst>
              </p:cNvPr>
              <p:cNvSpPr txBox="1"/>
              <p:nvPr/>
            </p:nvSpPr>
            <p:spPr>
              <a:xfrm>
                <a:off x="5247169" y="2680477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3</a:t>
                </a:r>
                <a:endParaRPr lang="zh-CN" altLang="en-US"/>
              </a:p>
            </p:txBody>
          </p:sp>
          <p:cxnSp>
            <p:nvCxnSpPr>
              <p:cNvPr id="197" name="直线箭头连接符 196">
                <a:extLst>
                  <a:ext uri="{FF2B5EF4-FFF2-40B4-BE49-F238E27FC236}">
                    <a16:creationId xmlns:a16="http://schemas.microsoft.com/office/drawing/2014/main" id="{EC1C35FD-6A92-30A1-126F-73D05093B1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7608" y="3336238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2" name="组合 211">
                <a:extLst>
                  <a:ext uri="{FF2B5EF4-FFF2-40B4-BE49-F238E27FC236}">
                    <a16:creationId xmlns:a16="http://schemas.microsoft.com/office/drawing/2014/main" id="{6CD8818B-F3BB-F91D-9C20-7A92AE9D6AB0}"/>
                  </a:ext>
                </a:extLst>
              </p:cNvPr>
              <p:cNvGrpSpPr/>
              <p:nvPr/>
            </p:nvGrpSpPr>
            <p:grpSpPr>
              <a:xfrm>
                <a:off x="5586795" y="3696024"/>
                <a:ext cx="72000" cy="258162"/>
                <a:chOff x="2847617" y="5149390"/>
                <a:chExt cx="72000" cy="258162"/>
              </a:xfrm>
            </p:grpSpPr>
            <p:sp>
              <p:nvSpPr>
                <p:cNvPr id="213" name="矩形 212">
                  <a:extLst>
                    <a:ext uri="{FF2B5EF4-FFF2-40B4-BE49-F238E27FC236}">
                      <a16:creationId xmlns:a16="http://schemas.microsoft.com/office/drawing/2014/main" id="{8C8EC7A2-E9B7-FBFC-3918-568C9F1416AC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14" name="矩形 213">
                  <a:extLst>
                    <a:ext uri="{FF2B5EF4-FFF2-40B4-BE49-F238E27FC236}">
                      <a16:creationId xmlns:a16="http://schemas.microsoft.com/office/drawing/2014/main" id="{82A9D40E-A13B-584F-ECA5-A1471514B681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221" name="文本框 220">
                <a:extLst>
                  <a:ext uri="{FF2B5EF4-FFF2-40B4-BE49-F238E27FC236}">
                    <a16:creationId xmlns:a16="http://schemas.microsoft.com/office/drawing/2014/main" id="{B33071C3-F899-1DA4-C56D-B928D1A84FFF}"/>
                  </a:ext>
                </a:extLst>
              </p:cNvPr>
              <p:cNvSpPr txBox="1"/>
              <p:nvPr/>
            </p:nvSpPr>
            <p:spPr>
              <a:xfrm>
                <a:off x="5304249" y="3646040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lang="zh-CN" altLang="en-US"/>
              </a:p>
            </p:txBody>
          </p:sp>
          <p:cxnSp>
            <p:nvCxnSpPr>
              <p:cNvPr id="228" name="直线箭头连接符 227">
                <a:extLst>
                  <a:ext uri="{FF2B5EF4-FFF2-40B4-BE49-F238E27FC236}">
                    <a16:creationId xmlns:a16="http://schemas.microsoft.com/office/drawing/2014/main" id="{683EDDF5-82EF-6EDC-2F79-AC1ADD35E1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8091" y="4239410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文本框 234">
                <a:extLst>
                  <a:ext uri="{FF2B5EF4-FFF2-40B4-BE49-F238E27FC236}">
                    <a16:creationId xmlns:a16="http://schemas.microsoft.com/office/drawing/2014/main" id="{C0F5CFA7-FEF6-238E-5CA2-92FD1260FAB1}"/>
                  </a:ext>
                </a:extLst>
              </p:cNvPr>
              <p:cNvSpPr txBox="1"/>
              <p:nvPr/>
            </p:nvSpPr>
            <p:spPr>
              <a:xfrm>
                <a:off x="5311883" y="4588835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lang="zh-CN" altLang="en-US"/>
              </a:p>
            </p:txBody>
          </p:sp>
          <p:grpSp>
            <p:nvGrpSpPr>
              <p:cNvPr id="251" name="组合 250">
                <a:extLst>
                  <a:ext uri="{FF2B5EF4-FFF2-40B4-BE49-F238E27FC236}">
                    <a16:creationId xmlns:a16="http://schemas.microsoft.com/office/drawing/2014/main" id="{E73A8E7F-071F-BEB9-4286-7C468FB5F361}"/>
                  </a:ext>
                </a:extLst>
              </p:cNvPr>
              <p:cNvGrpSpPr/>
              <p:nvPr/>
            </p:nvGrpSpPr>
            <p:grpSpPr>
              <a:xfrm>
                <a:off x="5606153" y="4625212"/>
                <a:ext cx="77019" cy="333795"/>
                <a:chOff x="6044126" y="4625170"/>
                <a:chExt cx="77019" cy="333795"/>
              </a:xfrm>
            </p:grpSpPr>
            <p:sp>
              <p:nvSpPr>
                <p:cNvPr id="247" name="矩形 246">
                  <a:extLst>
                    <a:ext uri="{FF2B5EF4-FFF2-40B4-BE49-F238E27FC236}">
                      <a16:creationId xmlns:a16="http://schemas.microsoft.com/office/drawing/2014/main" id="{F12AE1D3-AD11-E2A1-AEE6-1305718E6BB2}"/>
                    </a:ext>
                  </a:extLst>
                </p:cNvPr>
                <p:cNvSpPr/>
                <p:nvPr/>
              </p:nvSpPr>
              <p:spPr>
                <a:xfrm>
                  <a:off x="6049145" y="4775365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48" name="组合 247">
                  <a:extLst>
                    <a:ext uri="{FF2B5EF4-FFF2-40B4-BE49-F238E27FC236}">
                      <a16:creationId xmlns:a16="http://schemas.microsoft.com/office/drawing/2014/main" id="{38DB0A45-52F1-3AFA-44AD-D794F76E13D6}"/>
                    </a:ext>
                  </a:extLst>
                </p:cNvPr>
                <p:cNvGrpSpPr/>
                <p:nvPr/>
              </p:nvGrpSpPr>
              <p:grpSpPr>
                <a:xfrm>
                  <a:off x="6044126" y="4625170"/>
                  <a:ext cx="72000" cy="250199"/>
                  <a:chOff x="2826000" y="2240807"/>
                  <a:chExt cx="72000" cy="250199"/>
                </a:xfrm>
              </p:grpSpPr>
              <p:sp>
                <p:nvSpPr>
                  <p:cNvPr id="249" name="矩形 248">
                    <a:extLst>
                      <a:ext uri="{FF2B5EF4-FFF2-40B4-BE49-F238E27FC236}">
                        <a16:creationId xmlns:a16="http://schemas.microsoft.com/office/drawing/2014/main" id="{3873F593-8F35-C24A-88EC-360694EE66CB}"/>
                      </a:ext>
                    </a:extLst>
                  </p:cNvPr>
                  <p:cNvSpPr/>
                  <p:nvPr/>
                </p:nvSpPr>
                <p:spPr>
                  <a:xfrm>
                    <a:off x="2826000" y="2307406"/>
                    <a:ext cx="72000" cy="183600"/>
                  </a:xfrm>
                  <a:prstGeom prst="rect">
                    <a:avLst/>
                  </a:prstGeom>
                  <a:solidFill>
                    <a:srgbClr val="FF5F00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50" name="矩形 249">
                    <a:extLst>
                      <a:ext uri="{FF2B5EF4-FFF2-40B4-BE49-F238E27FC236}">
                        <a16:creationId xmlns:a16="http://schemas.microsoft.com/office/drawing/2014/main" id="{DE3F5791-97C6-C570-BE34-B5D8917B8633}"/>
                      </a:ext>
                    </a:extLst>
                  </p:cNvPr>
                  <p:cNvSpPr/>
                  <p:nvPr/>
                </p:nvSpPr>
                <p:spPr>
                  <a:xfrm>
                    <a:off x="2826000" y="2240807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cxnSp>
            <p:nvCxnSpPr>
              <p:cNvPr id="252" name="直线箭头连接符 251">
                <a:extLst>
                  <a:ext uri="{FF2B5EF4-FFF2-40B4-BE49-F238E27FC236}">
                    <a16:creationId xmlns:a16="http://schemas.microsoft.com/office/drawing/2014/main" id="{1A7D8E3F-466A-FAAB-3869-9EA6CC0131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7291" y="2387830"/>
                <a:ext cx="210776" cy="279276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5" name="组合 254">
                <a:extLst>
                  <a:ext uri="{FF2B5EF4-FFF2-40B4-BE49-F238E27FC236}">
                    <a16:creationId xmlns:a16="http://schemas.microsoft.com/office/drawing/2014/main" id="{D712FF02-2C24-CBAC-3A55-968F1D2AC4E2}"/>
                  </a:ext>
                </a:extLst>
              </p:cNvPr>
              <p:cNvGrpSpPr/>
              <p:nvPr/>
            </p:nvGrpSpPr>
            <p:grpSpPr>
              <a:xfrm>
                <a:off x="5786231" y="2706598"/>
                <a:ext cx="77957" cy="361450"/>
                <a:chOff x="4933898" y="2131978"/>
                <a:chExt cx="77957" cy="361450"/>
              </a:xfrm>
            </p:grpSpPr>
            <p:sp>
              <p:nvSpPr>
                <p:cNvPr id="256" name="矩形 255">
                  <a:extLst>
                    <a:ext uri="{FF2B5EF4-FFF2-40B4-BE49-F238E27FC236}">
                      <a16:creationId xmlns:a16="http://schemas.microsoft.com/office/drawing/2014/main" id="{67BA92BA-CD37-1CDF-F9BB-1DDA18B03CA1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57" name="组合 256">
                  <a:extLst>
                    <a:ext uri="{FF2B5EF4-FFF2-40B4-BE49-F238E27FC236}">
                      <a16:creationId xmlns:a16="http://schemas.microsoft.com/office/drawing/2014/main" id="{D292BCD7-777C-7DB0-F565-960E79E704F4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258" name="矩形 257">
                    <a:extLst>
                      <a:ext uri="{FF2B5EF4-FFF2-40B4-BE49-F238E27FC236}">
                        <a16:creationId xmlns:a16="http://schemas.microsoft.com/office/drawing/2014/main" id="{98AADB40-5557-4A05-08E2-30ED288EEC05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59" name="矩形 258">
                    <a:extLst>
                      <a:ext uri="{FF2B5EF4-FFF2-40B4-BE49-F238E27FC236}">
                        <a16:creationId xmlns:a16="http://schemas.microsoft.com/office/drawing/2014/main" id="{70ABB72B-A0C7-1656-15EE-C5AE084FED84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sp>
            <p:nvSpPr>
              <p:cNvPr id="260" name="文本框 259">
                <a:extLst>
                  <a:ext uri="{FF2B5EF4-FFF2-40B4-BE49-F238E27FC236}">
                    <a16:creationId xmlns:a16="http://schemas.microsoft.com/office/drawing/2014/main" id="{04E564EC-FB12-2AEB-0519-BD1A304C5FBA}"/>
                  </a:ext>
                </a:extLst>
              </p:cNvPr>
              <p:cNvSpPr txBox="1"/>
              <p:nvPr/>
            </p:nvSpPr>
            <p:spPr>
              <a:xfrm>
                <a:off x="5822231" y="2701011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2</a:t>
                </a:r>
                <a:endParaRPr lang="zh-CN" altLang="en-US"/>
              </a:p>
            </p:txBody>
          </p:sp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207AAA1-B672-148F-3733-78848D6CBC29}"/>
              </a:ext>
            </a:extLst>
          </p:cNvPr>
          <p:cNvGrpSpPr/>
          <p:nvPr/>
        </p:nvGrpSpPr>
        <p:grpSpPr>
          <a:xfrm>
            <a:off x="6238179" y="1995079"/>
            <a:ext cx="893777" cy="3386284"/>
            <a:chOff x="6238179" y="1995079"/>
            <a:chExt cx="893777" cy="3386284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7C75B5D8-0437-C078-3E8B-7CB0ED94ACDF}"/>
                </a:ext>
              </a:extLst>
            </p:cNvPr>
            <p:cNvSpPr/>
            <p:nvPr/>
          </p:nvSpPr>
          <p:spPr>
            <a:xfrm>
              <a:off x="6238179" y="1995079"/>
              <a:ext cx="893777" cy="33862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71" name="组合 270">
              <a:extLst>
                <a:ext uri="{FF2B5EF4-FFF2-40B4-BE49-F238E27FC236}">
                  <a16:creationId xmlns:a16="http://schemas.microsoft.com/office/drawing/2014/main" id="{1BC8CC03-4226-9EDE-0FB4-7A7C9BEBDA77}"/>
                </a:ext>
              </a:extLst>
            </p:cNvPr>
            <p:cNvGrpSpPr/>
            <p:nvPr/>
          </p:nvGrpSpPr>
          <p:grpSpPr>
            <a:xfrm>
              <a:off x="6913462" y="2030697"/>
              <a:ext cx="76479" cy="454041"/>
              <a:chOff x="6806464" y="2030697"/>
              <a:chExt cx="76479" cy="454041"/>
            </a:xfrm>
          </p:grpSpPr>
          <p:sp>
            <p:nvSpPr>
              <p:cNvPr id="187" name="矩形 186">
                <a:extLst>
                  <a:ext uri="{FF2B5EF4-FFF2-40B4-BE49-F238E27FC236}">
                    <a16:creationId xmlns:a16="http://schemas.microsoft.com/office/drawing/2014/main" id="{52499BA3-73A9-E2A0-6707-8AA863565F5A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92" name="组合 191">
                <a:extLst>
                  <a:ext uri="{FF2B5EF4-FFF2-40B4-BE49-F238E27FC236}">
                    <a16:creationId xmlns:a16="http://schemas.microsoft.com/office/drawing/2014/main" id="{5715BBFA-4BCA-732A-A8DF-24D6F6BB81CD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193" name="矩形 192">
                  <a:extLst>
                    <a:ext uri="{FF2B5EF4-FFF2-40B4-BE49-F238E27FC236}">
                      <a16:creationId xmlns:a16="http://schemas.microsoft.com/office/drawing/2014/main" id="{606C99BB-2607-7416-A1DB-68A8F89D4D84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194" name="组合 193">
                  <a:extLst>
                    <a:ext uri="{FF2B5EF4-FFF2-40B4-BE49-F238E27FC236}">
                      <a16:creationId xmlns:a16="http://schemas.microsoft.com/office/drawing/2014/main" id="{E4CE68EA-4BB5-1EB7-076C-E1DDD8927804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195" name="矩形 194">
                    <a:extLst>
                      <a:ext uri="{FF2B5EF4-FFF2-40B4-BE49-F238E27FC236}">
                        <a16:creationId xmlns:a16="http://schemas.microsoft.com/office/drawing/2014/main" id="{E170328B-1287-2831-6B9B-773D3270D09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196" name="矩形 195">
                    <a:extLst>
                      <a:ext uri="{FF2B5EF4-FFF2-40B4-BE49-F238E27FC236}">
                        <a16:creationId xmlns:a16="http://schemas.microsoft.com/office/drawing/2014/main" id="{24002A80-0DFB-C8E0-2613-E26F5CC62841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270" name="组合 269">
              <a:extLst>
                <a:ext uri="{FF2B5EF4-FFF2-40B4-BE49-F238E27FC236}">
                  <a16:creationId xmlns:a16="http://schemas.microsoft.com/office/drawing/2014/main" id="{61FD5467-56A3-A891-1B50-8C2A901E2CB9}"/>
                </a:ext>
              </a:extLst>
            </p:cNvPr>
            <p:cNvGrpSpPr/>
            <p:nvPr/>
          </p:nvGrpSpPr>
          <p:grpSpPr>
            <a:xfrm>
              <a:off x="6331728" y="2957438"/>
              <a:ext cx="75462" cy="435712"/>
              <a:chOff x="6178758" y="2957438"/>
              <a:chExt cx="75462" cy="435712"/>
            </a:xfrm>
          </p:grpSpPr>
          <p:sp>
            <p:nvSpPr>
              <p:cNvPr id="222" name="矩形 221">
                <a:extLst>
                  <a:ext uri="{FF2B5EF4-FFF2-40B4-BE49-F238E27FC236}">
                    <a16:creationId xmlns:a16="http://schemas.microsoft.com/office/drawing/2014/main" id="{4F4D7C28-3D3B-72B1-FC07-3CE259DC95B1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24" name="矩形 223">
                <a:extLst>
                  <a:ext uri="{FF2B5EF4-FFF2-40B4-BE49-F238E27FC236}">
                    <a16:creationId xmlns:a16="http://schemas.microsoft.com/office/drawing/2014/main" id="{E17FA311-2DA6-1935-35DC-B543DD856997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25" name="组合 224">
                <a:extLst>
                  <a:ext uri="{FF2B5EF4-FFF2-40B4-BE49-F238E27FC236}">
                    <a16:creationId xmlns:a16="http://schemas.microsoft.com/office/drawing/2014/main" id="{FE139968-E57A-F779-19A6-C24687CDF354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226" name="矩形 225">
                  <a:extLst>
                    <a:ext uri="{FF2B5EF4-FFF2-40B4-BE49-F238E27FC236}">
                      <a16:creationId xmlns:a16="http://schemas.microsoft.com/office/drawing/2014/main" id="{AA06CDE1-00B6-B37C-A6E5-9422A94121E2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27" name="矩形 226">
                  <a:extLst>
                    <a:ext uri="{FF2B5EF4-FFF2-40B4-BE49-F238E27FC236}">
                      <a16:creationId xmlns:a16="http://schemas.microsoft.com/office/drawing/2014/main" id="{132FF1B5-AF73-5BF3-4BCD-4D2FDF1FDF54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B9DC043D-EA12-53C8-D22D-FEC3ACBCB621}"/>
                </a:ext>
              </a:extLst>
            </p:cNvPr>
            <p:cNvGrpSpPr/>
            <p:nvPr/>
          </p:nvGrpSpPr>
          <p:grpSpPr>
            <a:xfrm>
              <a:off x="6546798" y="3890262"/>
              <a:ext cx="75537" cy="433548"/>
              <a:chOff x="6546798" y="3890262"/>
              <a:chExt cx="75537" cy="433548"/>
            </a:xfrm>
          </p:grpSpPr>
          <p:sp>
            <p:nvSpPr>
              <p:cNvPr id="241" name="矩形 240">
                <a:extLst>
                  <a:ext uri="{FF2B5EF4-FFF2-40B4-BE49-F238E27FC236}">
                    <a16:creationId xmlns:a16="http://schemas.microsoft.com/office/drawing/2014/main" id="{5CFE78F4-86B7-78BD-B21F-07A2BAFC69F9}"/>
                  </a:ext>
                </a:extLst>
              </p:cNvPr>
              <p:cNvSpPr/>
              <p:nvPr/>
            </p:nvSpPr>
            <p:spPr>
              <a:xfrm>
                <a:off x="6546798" y="404678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36" name="矩形 235">
                <a:extLst>
                  <a:ext uri="{FF2B5EF4-FFF2-40B4-BE49-F238E27FC236}">
                    <a16:creationId xmlns:a16="http://schemas.microsoft.com/office/drawing/2014/main" id="{B21FAC1E-8DB9-39B4-351A-085C0F072C88}"/>
                  </a:ext>
                </a:extLst>
              </p:cNvPr>
              <p:cNvSpPr/>
              <p:nvPr/>
            </p:nvSpPr>
            <p:spPr>
              <a:xfrm>
                <a:off x="6555354" y="4215154"/>
                <a:ext cx="66981" cy="108656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43" name="组合 242">
                <a:extLst>
                  <a:ext uri="{FF2B5EF4-FFF2-40B4-BE49-F238E27FC236}">
                    <a16:creationId xmlns:a16="http://schemas.microsoft.com/office/drawing/2014/main" id="{B7074D61-D738-AFB5-9538-6DAB56CD74FF}"/>
                  </a:ext>
                </a:extLst>
              </p:cNvPr>
              <p:cNvGrpSpPr/>
              <p:nvPr/>
            </p:nvGrpSpPr>
            <p:grpSpPr>
              <a:xfrm>
                <a:off x="6550335" y="3890262"/>
                <a:ext cx="72000" cy="250199"/>
                <a:chOff x="2826000" y="2240807"/>
                <a:chExt cx="72000" cy="250199"/>
              </a:xfrm>
            </p:grpSpPr>
            <p:sp>
              <p:nvSpPr>
                <p:cNvPr id="244" name="矩形 243">
                  <a:extLst>
                    <a:ext uri="{FF2B5EF4-FFF2-40B4-BE49-F238E27FC236}">
                      <a16:creationId xmlns:a16="http://schemas.microsoft.com/office/drawing/2014/main" id="{CF1B2261-A8DF-2E58-9274-6F6BFCF0C176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5" name="矩形 244">
                  <a:extLst>
                    <a:ext uri="{FF2B5EF4-FFF2-40B4-BE49-F238E27FC236}">
                      <a16:creationId xmlns:a16="http://schemas.microsoft.com/office/drawing/2014/main" id="{9C718372-4AC4-632F-2064-61E4449984AA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1A9F49E8-2506-94C9-E445-205446AE0623}"/>
                </a:ext>
              </a:extLst>
            </p:cNvPr>
            <p:cNvGrpSpPr/>
            <p:nvPr/>
          </p:nvGrpSpPr>
          <p:grpSpPr>
            <a:xfrm>
              <a:off x="6760436" y="4820100"/>
              <a:ext cx="77957" cy="452290"/>
              <a:chOff x="6760436" y="4820100"/>
              <a:chExt cx="77957" cy="452290"/>
            </a:xfrm>
          </p:grpSpPr>
          <p:sp>
            <p:nvSpPr>
              <p:cNvPr id="262" name="矩形 261">
                <a:extLst>
                  <a:ext uri="{FF2B5EF4-FFF2-40B4-BE49-F238E27FC236}">
                    <a16:creationId xmlns:a16="http://schemas.microsoft.com/office/drawing/2014/main" id="{72161AE1-45C7-3CF4-E9AF-B08A23AD005E}"/>
                  </a:ext>
                </a:extLst>
              </p:cNvPr>
              <p:cNvSpPr/>
              <p:nvPr/>
            </p:nvSpPr>
            <p:spPr>
              <a:xfrm>
                <a:off x="6760436" y="5088790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63" name="组合 262">
                <a:extLst>
                  <a:ext uri="{FF2B5EF4-FFF2-40B4-BE49-F238E27FC236}">
                    <a16:creationId xmlns:a16="http://schemas.microsoft.com/office/drawing/2014/main" id="{BEECAFBB-DDB6-DD1E-6888-E24044A31DF2}"/>
                  </a:ext>
                </a:extLst>
              </p:cNvPr>
              <p:cNvGrpSpPr/>
              <p:nvPr/>
            </p:nvGrpSpPr>
            <p:grpSpPr>
              <a:xfrm>
                <a:off x="6760436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264" name="矩形 263">
                  <a:extLst>
                    <a:ext uri="{FF2B5EF4-FFF2-40B4-BE49-F238E27FC236}">
                      <a16:creationId xmlns:a16="http://schemas.microsoft.com/office/drawing/2014/main" id="{E227928B-72F8-219C-8559-E9776CD4FB62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65" name="组合 264">
                  <a:extLst>
                    <a:ext uri="{FF2B5EF4-FFF2-40B4-BE49-F238E27FC236}">
                      <a16:creationId xmlns:a16="http://schemas.microsoft.com/office/drawing/2014/main" id="{C9EBA179-8B02-1D4E-B357-7E5F3451E7E4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266" name="矩形 265">
                    <a:extLst>
                      <a:ext uri="{FF2B5EF4-FFF2-40B4-BE49-F238E27FC236}">
                        <a16:creationId xmlns:a16="http://schemas.microsoft.com/office/drawing/2014/main" id="{D0AA283B-042F-AB45-2CC6-F5D7D5F1A8F8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67" name="矩形 266">
                    <a:extLst>
                      <a:ext uri="{FF2B5EF4-FFF2-40B4-BE49-F238E27FC236}">
                        <a16:creationId xmlns:a16="http://schemas.microsoft.com/office/drawing/2014/main" id="{65E9F994-38E4-C9D7-954E-3DE4F377FB65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6845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8" grpId="0"/>
      <p:bldP spid="158" grpId="0"/>
      <p:bldP spid="17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直线连接符 175">
            <a:extLst>
              <a:ext uri="{FF2B5EF4-FFF2-40B4-BE49-F238E27FC236}">
                <a16:creationId xmlns:a16="http://schemas.microsoft.com/office/drawing/2014/main" id="{30C89DE4-B821-2D85-37C8-A993F1F5DD27}"/>
              </a:ext>
            </a:extLst>
          </p:cNvPr>
          <p:cNvCxnSpPr/>
          <p:nvPr/>
        </p:nvCxnSpPr>
        <p:spPr>
          <a:xfrm>
            <a:off x="1763688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线连接符 176">
            <a:extLst>
              <a:ext uri="{FF2B5EF4-FFF2-40B4-BE49-F238E27FC236}">
                <a16:creationId xmlns:a16="http://schemas.microsoft.com/office/drawing/2014/main" id="{62FDBF9E-A7DF-E607-69CA-F818C56C824E}"/>
              </a:ext>
            </a:extLst>
          </p:cNvPr>
          <p:cNvCxnSpPr/>
          <p:nvPr/>
        </p:nvCxnSpPr>
        <p:spPr>
          <a:xfrm>
            <a:off x="1740024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线连接符 182">
            <a:extLst>
              <a:ext uri="{FF2B5EF4-FFF2-40B4-BE49-F238E27FC236}">
                <a16:creationId xmlns:a16="http://schemas.microsoft.com/office/drawing/2014/main" id="{D6A952EA-4F86-DD04-4E24-1A1909039A81}"/>
              </a:ext>
            </a:extLst>
          </p:cNvPr>
          <p:cNvCxnSpPr/>
          <p:nvPr/>
        </p:nvCxnSpPr>
        <p:spPr>
          <a:xfrm>
            <a:off x="1740024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直线连接符 186">
            <a:extLst>
              <a:ext uri="{FF2B5EF4-FFF2-40B4-BE49-F238E27FC236}">
                <a16:creationId xmlns:a16="http://schemas.microsoft.com/office/drawing/2014/main" id="{4BFAC26B-847E-5642-3C1A-82999BBC9BD0}"/>
              </a:ext>
            </a:extLst>
          </p:cNvPr>
          <p:cNvCxnSpPr/>
          <p:nvPr/>
        </p:nvCxnSpPr>
        <p:spPr>
          <a:xfrm>
            <a:off x="1740024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" name="矩形 362">
            <a:extLst>
              <a:ext uri="{FF2B5EF4-FFF2-40B4-BE49-F238E27FC236}">
                <a16:creationId xmlns:a16="http://schemas.microsoft.com/office/drawing/2014/main" id="{E10A14B7-4C86-F22C-6BC6-A4FC310E467F}"/>
              </a:ext>
            </a:extLst>
          </p:cNvPr>
          <p:cNvSpPr/>
          <p:nvPr/>
        </p:nvSpPr>
        <p:spPr>
          <a:xfrm>
            <a:off x="1115616" y="2175212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6F953E2-2C29-77D4-70DA-CE049F11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Ring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142601-824C-6472-F1C5-1252508DD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96144"/>
          </a:xfrm>
        </p:spPr>
        <p:txBody>
          <a:bodyPr/>
          <a:lstStyle/>
          <a:p>
            <a:r>
              <a:rPr kumimoji="1" lang="en-US" altLang="zh-CN"/>
              <a:t>After the individual reduce, each process can scatter to collect results </a:t>
            </a:r>
          </a:p>
          <a:p>
            <a:pPr lvl="1"/>
            <a:r>
              <a:rPr kumimoji="1" lang="en-US" altLang="zh-CN"/>
              <a:t>Eventually, all the processes will have the same reduced data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3DDAF7-0848-E2A1-8696-CEFAD108B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82</a:t>
            </a:fld>
            <a:endParaRPr lang="zh-CN" altLang="en-US"/>
          </a:p>
        </p:txBody>
      </p:sp>
      <p:grpSp>
        <p:nvGrpSpPr>
          <p:cNvPr id="170" name="组合 169">
            <a:extLst>
              <a:ext uri="{FF2B5EF4-FFF2-40B4-BE49-F238E27FC236}">
                <a16:creationId xmlns:a16="http://schemas.microsoft.com/office/drawing/2014/main" id="{D7CE7077-523F-9C1E-8DB5-5EB4DE20C8BE}"/>
              </a:ext>
            </a:extLst>
          </p:cNvPr>
          <p:cNvGrpSpPr/>
          <p:nvPr/>
        </p:nvGrpSpPr>
        <p:grpSpPr>
          <a:xfrm>
            <a:off x="539552" y="2112149"/>
            <a:ext cx="576064" cy="576064"/>
            <a:chOff x="1935252" y="3577580"/>
            <a:chExt cx="576064" cy="576064"/>
          </a:xfrm>
        </p:grpSpPr>
        <p:pic>
          <p:nvPicPr>
            <p:cNvPr id="171" name="图片 170">
              <a:extLst>
                <a:ext uri="{FF2B5EF4-FFF2-40B4-BE49-F238E27FC236}">
                  <a16:creationId xmlns:a16="http://schemas.microsoft.com/office/drawing/2014/main" id="{867CC879-CE37-F26F-8FD6-0D28C50FA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2" name="文本框 171">
              <a:extLst>
                <a:ext uri="{FF2B5EF4-FFF2-40B4-BE49-F238E27FC236}">
                  <a16:creationId xmlns:a16="http://schemas.microsoft.com/office/drawing/2014/main" id="{819690C2-539A-3864-689D-3A0A78CA710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173" name="组合 172">
            <a:extLst>
              <a:ext uri="{FF2B5EF4-FFF2-40B4-BE49-F238E27FC236}">
                <a16:creationId xmlns:a16="http://schemas.microsoft.com/office/drawing/2014/main" id="{5906D578-DACA-FB91-B72E-435E3F82553B}"/>
              </a:ext>
            </a:extLst>
          </p:cNvPr>
          <p:cNvGrpSpPr/>
          <p:nvPr/>
        </p:nvGrpSpPr>
        <p:grpSpPr>
          <a:xfrm>
            <a:off x="539552" y="2925465"/>
            <a:ext cx="576064" cy="576064"/>
            <a:chOff x="1935252" y="3577580"/>
            <a:chExt cx="576064" cy="576064"/>
          </a:xfrm>
        </p:grpSpPr>
        <p:pic>
          <p:nvPicPr>
            <p:cNvPr id="174" name="图片 173">
              <a:extLst>
                <a:ext uri="{FF2B5EF4-FFF2-40B4-BE49-F238E27FC236}">
                  <a16:creationId xmlns:a16="http://schemas.microsoft.com/office/drawing/2014/main" id="{5D57AB49-82A1-AC37-43B5-CBAB2FFFC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5" name="文本框 174">
              <a:extLst>
                <a:ext uri="{FF2B5EF4-FFF2-40B4-BE49-F238E27FC236}">
                  <a16:creationId xmlns:a16="http://schemas.microsoft.com/office/drawing/2014/main" id="{1FA92BF9-7234-76AA-4E6F-1EE5109D81B3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180" name="组合 179">
            <a:extLst>
              <a:ext uri="{FF2B5EF4-FFF2-40B4-BE49-F238E27FC236}">
                <a16:creationId xmlns:a16="http://schemas.microsoft.com/office/drawing/2014/main" id="{1C96058F-6827-7D45-D767-7A3FE121DA99}"/>
              </a:ext>
            </a:extLst>
          </p:cNvPr>
          <p:cNvGrpSpPr/>
          <p:nvPr/>
        </p:nvGrpSpPr>
        <p:grpSpPr>
          <a:xfrm>
            <a:off x="539552" y="3867212"/>
            <a:ext cx="576064" cy="576064"/>
            <a:chOff x="1935252" y="3577580"/>
            <a:chExt cx="576064" cy="576064"/>
          </a:xfrm>
        </p:grpSpPr>
        <p:pic>
          <p:nvPicPr>
            <p:cNvPr id="181" name="图片 180">
              <a:extLst>
                <a:ext uri="{FF2B5EF4-FFF2-40B4-BE49-F238E27FC236}">
                  <a16:creationId xmlns:a16="http://schemas.microsoft.com/office/drawing/2014/main" id="{BE98A7F1-28F9-6FBD-26BD-36EF46A46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2" name="文本框 181">
              <a:extLst>
                <a:ext uri="{FF2B5EF4-FFF2-40B4-BE49-F238E27FC236}">
                  <a16:creationId xmlns:a16="http://schemas.microsoft.com/office/drawing/2014/main" id="{AD161236-ACAD-BE55-C9EE-1BD0B123C30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6279E469-62AD-385B-6411-FB9DAB553116}"/>
              </a:ext>
            </a:extLst>
          </p:cNvPr>
          <p:cNvGrpSpPr/>
          <p:nvPr/>
        </p:nvGrpSpPr>
        <p:grpSpPr>
          <a:xfrm>
            <a:off x="539552" y="4775717"/>
            <a:ext cx="576064" cy="576064"/>
            <a:chOff x="1935252" y="3577580"/>
            <a:chExt cx="576064" cy="576064"/>
          </a:xfrm>
        </p:grpSpPr>
        <p:pic>
          <p:nvPicPr>
            <p:cNvPr id="185" name="图片 184">
              <a:extLst>
                <a:ext uri="{FF2B5EF4-FFF2-40B4-BE49-F238E27FC236}">
                  <a16:creationId xmlns:a16="http://schemas.microsoft.com/office/drawing/2014/main" id="{13270275-E055-A224-4E8C-080164F9F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6" name="文本框 185">
              <a:extLst>
                <a:ext uri="{FF2B5EF4-FFF2-40B4-BE49-F238E27FC236}">
                  <a16:creationId xmlns:a16="http://schemas.microsoft.com/office/drawing/2014/main" id="{CC6E7224-046D-BF81-247E-52C0BC103481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07" name="直线连接符 206">
            <a:extLst>
              <a:ext uri="{FF2B5EF4-FFF2-40B4-BE49-F238E27FC236}">
                <a16:creationId xmlns:a16="http://schemas.microsoft.com/office/drawing/2014/main" id="{5C3168D0-0118-9154-FDCD-C9627B144AD3}"/>
              </a:ext>
            </a:extLst>
          </p:cNvPr>
          <p:cNvCxnSpPr>
            <a:cxnSpLocks/>
          </p:cNvCxnSpPr>
          <p:nvPr/>
        </p:nvCxnSpPr>
        <p:spPr>
          <a:xfrm>
            <a:off x="3491880" y="2121273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线连接符 215">
            <a:extLst>
              <a:ext uri="{FF2B5EF4-FFF2-40B4-BE49-F238E27FC236}">
                <a16:creationId xmlns:a16="http://schemas.microsoft.com/office/drawing/2014/main" id="{36B802B5-E37D-D3FE-79B6-2F1AFDBA097D}"/>
              </a:ext>
            </a:extLst>
          </p:cNvPr>
          <p:cNvCxnSpPr>
            <a:cxnSpLocks/>
          </p:cNvCxnSpPr>
          <p:nvPr/>
        </p:nvCxnSpPr>
        <p:spPr>
          <a:xfrm>
            <a:off x="5436096" y="2087207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线箭头连接符 273">
            <a:extLst>
              <a:ext uri="{FF2B5EF4-FFF2-40B4-BE49-F238E27FC236}">
                <a16:creationId xmlns:a16="http://schemas.microsoft.com/office/drawing/2014/main" id="{A0F34538-AEAB-C01B-5E61-D15210ADF7AC}"/>
              </a:ext>
            </a:extLst>
          </p:cNvPr>
          <p:cNvCxnSpPr>
            <a:cxnSpLocks/>
          </p:cNvCxnSpPr>
          <p:nvPr/>
        </p:nvCxnSpPr>
        <p:spPr>
          <a:xfrm flipV="1">
            <a:off x="1934906" y="239830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5" name="组合 274">
            <a:extLst>
              <a:ext uri="{FF2B5EF4-FFF2-40B4-BE49-F238E27FC236}">
                <a16:creationId xmlns:a16="http://schemas.microsoft.com/office/drawing/2014/main" id="{FEE3463F-0236-D846-9DED-4AD5621E1965}"/>
              </a:ext>
            </a:extLst>
          </p:cNvPr>
          <p:cNvGrpSpPr/>
          <p:nvPr/>
        </p:nvGrpSpPr>
        <p:grpSpPr>
          <a:xfrm>
            <a:off x="1995003" y="2686598"/>
            <a:ext cx="75462" cy="435712"/>
            <a:chOff x="6178758" y="2957438"/>
            <a:chExt cx="75462" cy="435712"/>
          </a:xfrm>
        </p:grpSpPr>
        <p:sp>
          <p:nvSpPr>
            <p:cNvPr id="276" name="矩形 275">
              <a:extLst>
                <a:ext uri="{FF2B5EF4-FFF2-40B4-BE49-F238E27FC236}">
                  <a16:creationId xmlns:a16="http://schemas.microsoft.com/office/drawing/2014/main" id="{56B88837-6205-28AC-A02E-C560996CD256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7" name="矩形 276">
              <a:extLst>
                <a:ext uri="{FF2B5EF4-FFF2-40B4-BE49-F238E27FC236}">
                  <a16:creationId xmlns:a16="http://schemas.microsoft.com/office/drawing/2014/main" id="{91814FBC-8F4B-787B-650E-7B25537AB123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78" name="组合 277">
              <a:extLst>
                <a:ext uri="{FF2B5EF4-FFF2-40B4-BE49-F238E27FC236}">
                  <a16:creationId xmlns:a16="http://schemas.microsoft.com/office/drawing/2014/main" id="{DF184C95-20B0-B5CD-42E0-93F60C64238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279" name="矩形 278">
                <a:extLst>
                  <a:ext uri="{FF2B5EF4-FFF2-40B4-BE49-F238E27FC236}">
                    <a16:creationId xmlns:a16="http://schemas.microsoft.com/office/drawing/2014/main" id="{558E0847-5F16-959B-5CED-24A85C4656BD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0" name="矩形 279">
                <a:extLst>
                  <a:ext uri="{FF2B5EF4-FFF2-40B4-BE49-F238E27FC236}">
                    <a16:creationId xmlns:a16="http://schemas.microsoft.com/office/drawing/2014/main" id="{7979EF87-7E1F-FB6B-5123-5E1C4C7E3CA6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281" name="直线箭头连接符 280">
            <a:extLst>
              <a:ext uri="{FF2B5EF4-FFF2-40B4-BE49-F238E27FC236}">
                <a16:creationId xmlns:a16="http://schemas.microsoft.com/office/drawing/2014/main" id="{49C21AEE-42A6-E21E-5C35-4C1A2ADB7DFE}"/>
              </a:ext>
            </a:extLst>
          </p:cNvPr>
          <p:cNvCxnSpPr>
            <a:cxnSpLocks/>
          </p:cNvCxnSpPr>
          <p:nvPr/>
        </p:nvCxnSpPr>
        <p:spPr>
          <a:xfrm flipV="1">
            <a:off x="1982811" y="334501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直线箭头连接符 309">
            <a:extLst>
              <a:ext uri="{FF2B5EF4-FFF2-40B4-BE49-F238E27FC236}">
                <a16:creationId xmlns:a16="http://schemas.microsoft.com/office/drawing/2014/main" id="{F25FFA9F-E27B-3B8B-208A-4A98AD11AF67}"/>
              </a:ext>
            </a:extLst>
          </p:cNvPr>
          <p:cNvCxnSpPr>
            <a:cxnSpLocks/>
          </p:cNvCxnSpPr>
          <p:nvPr/>
        </p:nvCxnSpPr>
        <p:spPr>
          <a:xfrm flipV="1">
            <a:off x="2064635" y="4273398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5" name="组合 364">
            <a:extLst>
              <a:ext uri="{FF2B5EF4-FFF2-40B4-BE49-F238E27FC236}">
                <a16:creationId xmlns:a16="http://schemas.microsoft.com/office/drawing/2014/main" id="{F9ED384C-F44B-013C-5311-C59DD66A34CA}"/>
              </a:ext>
            </a:extLst>
          </p:cNvPr>
          <p:cNvGrpSpPr/>
          <p:nvPr/>
        </p:nvGrpSpPr>
        <p:grpSpPr>
          <a:xfrm>
            <a:off x="1189374" y="2221417"/>
            <a:ext cx="541212" cy="3130364"/>
            <a:chOff x="1189374" y="2221417"/>
            <a:chExt cx="541212" cy="3130364"/>
          </a:xfrm>
        </p:grpSpPr>
        <p:grpSp>
          <p:nvGrpSpPr>
            <p:cNvPr id="255" name="组合 254">
              <a:extLst>
                <a:ext uri="{FF2B5EF4-FFF2-40B4-BE49-F238E27FC236}">
                  <a16:creationId xmlns:a16="http://schemas.microsoft.com/office/drawing/2014/main" id="{B9E6A531-781C-503D-575F-AA2F5AE0CAAA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256" name="矩形 255">
                <a:extLst>
                  <a:ext uri="{FF2B5EF4-FFF2-40B4-BE49-F238E27FC236}">
                    <a16:creationId xmlns:a16="http://schemas.microsoft.com/office/drawing/2014/main" id="{423BC3B1-99E8-CB66-860B-DFF0380E6870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57" name="矩形 256">
                <a:extLst>
                  <a:ext uri="{FF2B5EF4-FFF2-40B4-BE49-F238E27FC236}">
                    <a16:creationId xmlns:a16="http://schemas.microsoft.com/office/drawing/2014/main" id="{038F5BBD-59D3-634D-DFFC-41E19BC98C01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58" name="组合 257">
                <a:extLst>
                  <a:ext uri="{FF2B5EF4-FFF2-40B4-BE49-F238E27FC236}">
                    <a16:creationId xmlns:a16="http://schemas.microsoft.com/office/drawing/2014/main" id="{93BD1423-916D-7EFF-F7C0-5E660E3BECD9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259" name="矩形 258">
                  <a:extLst>
                    <a:ext uri="{FF2B5EF4-FFF2-40B4-BE49-F238E27FC236}">
                      <a16:creationId xmlns:a16="http://schemas.microsoft.com/office/drawing/2014/main" id="{23AA5404-9FB1-D4A0-859A-B17025232821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0" name="矩形 259">
                  <a:extLst>
                    <a:ext uri="{FF2B5EF4-FFF2-40B4-BE49-F238E27FC236}">
                      <a16:creationId xmlns:a16="http://schemas.microsoft.com/office/drawing/2014/main" id="{3F1EA1DA-3D01-EB75-91BE-11E548D99658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16" name="组合 315">
              <a:extLst>
                <a:ext uri="{FF2B5EF4-FFF2-40B4-BE49-F238E27FC236}">
                  <a16:creationId xmlns:a16="http://schemas.microsoft.com/office/drawing/2014/main" id="{D9B82E21-BA2A-5868-8D80-233AF16F2A51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317" name="矩形 316">
                <a:extLst>
                  <a:ext uri="{FF2B5EF4-FFF2-40B4-BE49-F238E27FC236}">
                    <a16:creationId xmlns:a16="http://schemas.microsoft.com/office/drawing/2014/main" id="{0763F29E-2479-EA79-BAE7-974115F37E4D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18" name="组合 317">
                <a:extLst>
                  <a:ext uri="{FF2B5EF4-FFF2-40B4-BE49-F238E27FC236}">
                    <a16:creationId xmlns:a16="http://schemas.microsoft.com/office/drawing/2014/main" id="{5BB0C3E1-12D5-E317-F6A6-55D6EA804FF2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319" name="矩形 318">
                  <a:extLst>
                    <a:ext uri="{FF2B5EF4-FFF2-40B4-BE49-F238E27FC236}">
                      <a16:creationId xmlns:a16="http://schemas.microsoft.com/office/drawing/2014/main" id="{D2D1037A-0252-9457-6081-0EF9B4449D6C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20" name="组合 319">
                  <a:extLst>
                    <a:ext uri="{FF2B5EF4-FFF2-40B4-BE49-F238E27FC236}">
                      <a16:creationId xmlns:a16="http://schemas.microsoft.com/office/drawing/2014/main" id="{75FE0AEA-B682-9445-4729-7DC386C2CF0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321" name="矩形 320">
                    <a:extLst>
                      <a:ext uri="{FF2B5EF4-FFF2-40B4-BE49-F238E27FC236}">
                        <a16:creationId xmlns:a16="http://schemas.microsoft.com/office/drawing/2014/main" id="{A60CF4A5-37F5-5562-D06E-378E905AEC50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22" name="矩形 321">
                    <a:extLst>
                      <a:ext uri="{FF2B5EF4-FFF2-40B4-BE49-F238E27FC236}">
                        <a16:creationId xmlns:a16="http://schemas.microsoft.com/office/drawing/2014/main" id="{90953E25-9FA7-655D-B93A-8A0C21A34794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332" name="组合 331">
              <a:extLst>
                <a:ext uri="{FF2B5EF4-FFF2-40B4-BE49-F238E27FC236}">
                  <a16:creationId xmlns:a16="http://schemas.microsoft.com/office/drawing/2014/main" id="{49BFC6BA-677A-2983-52FE-E5D869807537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327" name="矩形 326">
                <a:extLst>
                  <a:ext uri="{FF2B5EF4-FFF2-40B4-BE49-F238E27FC236}">
                    <a16:creationId xmlns:a16="http://schemas.microsoft.com/office/drawing/2014/main" id="{3F018900-9C96-E352-BED0-F03B2F3962E1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28" name="矩形 327">
                <a:extLst>
                  <a:ext uri="{FF2B5EF4-FFF2-40B4-BE49-F238E27FC236}">
                    <a16:creationId xmlns:a16="http://schemas.microsoft.com/office/drawing/2014/main" id="{D367C0A9-8D16-D2AE-7F90-9719656E3424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29" name="组合 328">
                <a:extLst>
                  <a:ext uri="{FF2B5EF4-FFF2-40B4-BE49-F238E27FC236}">
                    <a16:creationId xmlns:a16="http://schemas.microsoft.com/office/drawing/2014/main" id="{516ED7E4-8AFE-1FD7-693E-709E9CB90918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330" name="矩形 329">
                  <a:extLst>
                    <a:ext uri="{FF2B5EF4-FFF2-40B4-BE49-F238E27FC236}">
                      <a16:creationId xmlns:a16="http://schemas.microsoft.com/office/drawing/2014/main" id="{12CC41E6-5C4D-17FA-4456-406042CDA0FA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1" name="矩形 330">
                  <a:extLst>
                    <a:ext uri="{FF2B5EF4-FFF2-40B4-BE49-F238E27FC236}">
                      <a16:creationId xmlns:a16="http://schemas.microsoft.com/office/drawing/2014/main" id="{ABC9432E-28DE-6C0A-53B3-7C187F415E48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39" name="组合 338">
              <a:extLst>
                <a:ext uri="{FF2B5EF4-FFF2-40B4-BE49-F238E27FC236}">
                  <a16:creationId xmlns:a16="http://schemas.microsoft.com/office/drawing/2014/main" id="{ACA8AF71-5CB7-DA8F-41AF-FD3CF6ABD254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333" name="矩形 332">
                <a:extLst>
                  <a:ext uri="{FF2B5EF4-FFF2-40B4-BE49-F238E27FC236}">
                    <a16:creationId xmlns:a16="http://schemas.microsoft.com/office/drawing/2014/main" id="{86F81836-4595-E48D-0C6D-CC2A9860773F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34" name="组合 333">
                <a:extLst>
                  <a:ext uri="{FF2B5EF4-FFF2-40B4-BE49-F238E27FC236}">
                    <a16:creationId xmlns:a16="http://schemas.microsoft.com/office/drawing/2014/main" id="{34ADB1BA-09CF-B025-FBC8-6ED611B50B2F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335" name="矩形 334">
                  <a:extLst>
                    <a:ext uri="{FF2B5EF4-FFF2-40B4-BE49-F238E27FC236}">
                      <a16:creationId xmlns:a16="http://schemas.microsoft.com/office/drawing/2014/main" id="{07D3AFB6-7D04-0E5B-F5E4-76893E3BD777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36" name="组合 335">
                  <a:extLst>
                    <a:ext uri="{FF2B5EF4-FFF2-40B4-BE49-F238E27FC236}">
                      <a16:creationId xmlns:a16="http://schemas.microsoft.com/office/drawing/2014/main" id="{6D813EB1-7FBD-E7B0-D7FB-510F979E1BD3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337" name="矩形 336">
                    <a:extLst>
                      <a:ext uri="{FF2B5EF4-FFF2-40B4-BE49-F238E27FC236}">
                        <a16:creationId xmlns:a16="http://schemas.microsoft.com/office/drawing/2014/main" id="{F827D0CD-97D2-FCEA-B0E2-8E0C674C9087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38" name="矩形 337">
                    <a:extLst>
                      <a:ext uri="{FF2B5EF4-FFF2-40B4-BE49-F238E27FC236}">
                        <a16:creationId xmlns:a16="http://schemas.microsoft.com/office/drawing/2014/main" id="{61A68126-B72E-7028-E661-4F6312459BEC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340" name="组合 339">
            <a:extLst>
              <a:ext uri="{FF2B5EF4-FFF2-40B4-BE49-F238E27FC236}">
                <a16:creationId xmlns:a16="http://schemas.microsoft.com/office/drawing/2014/main" id="{234A7BC3-8059-6B6B-8EB4-477628222438}"/>
              </a:ext>
            </a:extLst>
          </p:cNvPr>
          <p:cNvGrpSpPr/>
          <p:nvPr/>
        </p:nvGrpSpPr>
        <p:grpSpPr>
          <a:xfrm>
            <a:off x="2008199" y="3611793"/>
            <a:ext cx="77019" cy="433548"/>
            <a:chOff x="3790969" y="4956973"/>
            <a:chExt cx="77019" cy="433548"/>
          </a:xfrm>
        </p:grpSpPr>
        <p:sp>
          <p:nvSpPr>
            <p:cNvPr id="341" name="矩形 340">
              <a:extLst>
                <a:ext uri="{FF2B5EF4-FFF2-40B4-BE49-F238E27FC236}">
                  <a16:creationId xmlns:a16="http://schemas.microsoft.com/office/drawing/2014/main" id="{16DABECE-4F97-16D6-D53D-F2A0A7B172B2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2" name="矩形 341">
              <a:extLst>
                <a:ext uri="{FF2B5EF4-FFF2-40B4-BE49-F238E27FC236}">
                  <a16:creationId xmlns:a16="http://schemas.microsoft.com/office/drawing/2014/main" id="{7473B129-FE77-3A6C-6283-D818CB1C6024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3" name="组合 342">
              <a:extLst>
                <a:ext uri="{FF2B5EF4-FFF2-40B4-BE49-F238E27FC236}">
                  <a16:creationId xmlns:a16="http://schemas.microsoft.com/office/drawing/2014/main" id="{F1B5DABC-8A59-BECD-E054-FA6DDC81EA7A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344" name="矩形 343">
                <a:extLst>
                  <a:ext uri="{FF2B5EF4-FFF2-40B4-BE49-F238E27FC236}">
                    <a16:creationId xmlns:a16="http://schemas.microsoft.com/office/drawing/2014/main" id="{1CB16BD9-755D-AFF8-28A1-5DE1CA17B83D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45" name="矩形 344">
                <a:extLst>
                  <a:ext uri="{FF2B5EF4-FFF2-40B4-BE49-F238E27FC236}">
                    <a16:creationId xmlns:a16="http://schemas.microsoft.com/office/drawing/2014/main" id="{F4ACF48D-7F25-CD10-5456-7343B6DD780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46" name="组合 345">
            <a:extLst>
              <a:ext uri="{FF2B5EF4-FFF2-40B4-BE49-F238E27FC236}">
                <a16:creationId xmlns:a16="http://schemas.microsoft.com/office/drawing/2014/main" id="{AC0C735E-6A43-D20C-94DC-EAF3673196A6}"/>
              </a:ext>
            </a:extLst>
          </p:cNvPr>
          <p:cNvGrpSpPr/>
          <p:nvPr/>
        </p:nvGrpSpPr>
        <p:grpSpPr>
          <a:xfrm>
            <a:off x="2052776" y="4540856"/>
            <a:ext cx="77957" cy="443335"/>
            <a:chOff x="6653438" y="4820100"/>
            <a:chExt cx="77957" cy="443335"/>
          </a:xfrm>
        </p:grpSpPr>
        <p:sp>
          <p:nvSpPr>
            <p:cNvPr id="347" name="矩形 346">
              <a:extLst>
                <a:ext uri="{FF2B5EF4-FFF2-40B4-BE49-F238E27FC236}">
                  <a16:creationId xmlns:a16="http://schemas.microsoft.com/office/drawing/2014/main" id="{10F22528-2358-C2B6-8161-2419A0E4A613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8" name="组合 347">
              <a:extLst>
                <a:ext uri="{FF2B5EF4-FFF2-40B4-BE49-F238E27FC236}">
                  <a16:creationId xmlns:a16="http://schemas.microsoft.com/office/drawing/2014/main" id="{2A4D6D68-0D35-28F1-C305-8476CB71CC3E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349" name="矩形 348">
                <a:extLst>
                  <a:ext uri="{FF2B5EF4-FFF2-40B4-BE49-F238E27FC236}">
                    <a16:creationId xmlns:a16="http://schemas.microsoft.com/office/drawing/2014/main" id="{440BC6CF-A0D2-7849-037C-ABE1A81137FB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50" name="组合 349">
                <a:extLst>
                  <a:ext uri="{FF2B5EF4-FFF2-40B4-BE49-F238E27FC236}">
                    <a16:creationId xmlns:a16="http://schemas.microsoft.com/office/drawing/2014/main" id="{84D44A95-010A-285B-C4C8-6FD7F39BD06F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351" name="矩形 350">
                  <a:extLst>
                    <a:ext uri="{FF2B5EF4-FFF2-40B4-BE49-F238E27FC236}">
                      <a16:creationId xmlns:a16="http://schemas.microsoft.com/office/drawing/2014/main" id="{6BC3BF1B-AA1A-D8E3-E8C3-43D66BEE13FB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52" name="矩形 351">
                  <a:extLst>
                    <a:ext uri="{FF2B5EF4-FFF2-40B4-BE49-F238E27FC236}">
                      <a16:creationId xmlns:a16="http://schemas.microsoft.com/office/drawing/2014/main" id="{8452201A-A345-1DDB-AE7B-C0F8DC8624E8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353" name="直线箭头连接符 352">
            <a:extLst>
              <a:ext uri="{FF2B5EF4-FFF2-40B4-BE49-F238E27FC236}">
                <a16:creationId xmlns:a16="http://schemas.microsoft.com/office/drawing/2014/main" id="{394E1084-A49B-64D1-0CD7-E229C497EBE8}"/>
              </a:ext>
            </a:extLst>
          </p:cNvPr>
          <p:cNvCxnSpPr>
            <a:cxnSpLocks/>
          </p:cNvCxnSpPr>
          <p:nvPr/>
        </p:nvCxnSpPr>
        <p:spPr>
          <a:xfrm>
            <a:off x="2189024" y="2404807"/>
            <a:ext cx="255762" cy="27518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6" name="组合 355">
            <a:extLst>
              <a:ext uri="{FF2B5EF4-FFF2-40B4-BE49-F238E27FC236}">
                <a16:creationId xmlns:a16="http://schemas.microsoft.com/office/drawing/2014/main" id="{9DBFEAA3-62C5-8545-FF6B-25521696F9D0}"/>
              </a:ext>
            </a:extLst>
          </p:cNvPr>
          <p:cNvGrpSpPr/>
          <p:nvPr/>
        </p:nvGrpSpPr>
        <p:grpSpPr>
          <a:xfrm>
            <a:off x="2201880" y="2669304"/>
            <a:ext cx="76479" cy="454041"/>
            <a:chOff x="6806464" y="2030697"/>
            <a:chExt cx="76479" cy="454041"/>
          </a:xfrm>
        </p:grpSpPr>
        <p:sp>
          <p:nvSpPr>
            <p:cNvPr id="357" name="矩形 356">
              <a:extLst>
                <a:ext uri="{FF2B5EF4-FFF2-40B4-BE49-F238E27FC236}">
                  <a16:creationId xmlns:a16="http://schemas.microsoft.com/office/drawing/2014/main" id="{B9B1EAB9-3A7E-B5DE-EA16-6747F21851A5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58" name="组合 357">
              <a:extLst>
                <a:ext uri="{FF2B5EF4-FFF2-40B4-BE49-F238E27FC236}">
                  <a16:creationId xmlns:a16="http://schemas.microsoft.com/office/drawing/2014/main" id="{732768E4-47C1-45AE-8736-DE06DC2D78CF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359" name="矩形 358">
                <a:extLst>
                  <a:ext uri="{FF2B5EF4-FFF2-40B4-BE49-F238E27FC236}">
                    <a16:creationId xmlns:a16="http://schemas.microsoft.com/office/drawing/2014/main" id="{C0F76940-513B-0843-1B75-C4311989836C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60" name="组合 359">
                <a:extLst>
                  <a:ext uri="{FF2B5EF4-FFF2-40B4-BE49-F238E27FC236}">
                    <a16:creationId xmlns:a16="http://schemas.microsoft.com/office/drawing/2014/main" id="{0E16E424-3DDF-23DF-3182-0D9BC525FE60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361" name="矩形 360">
                  <a:extLst>
                    <a:ext uri="{FF2B5EF4-FFF2-40B4-BE49-F238E27FC236}">
                      <a16:creationId xmlns:a16="http://schemas.microsoft.com/office/drawing/2014/main" id="{4AEBCB6C-C79F-D73A-BF62-C92F5DC3AC6E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62" name="矩形 361">
                  <a:extLst>
                    <a:ext uri="{FF2B5EF4-FFF2-40B4-BE49-F238E27FC236}">
                      <a16:creationId xmlns:a16="http://schemas.microsoft.com/office/drawing/2014/main" id="{64B30E5E-CF4F-4C7E-67FF-02BA1CE33B28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sp>
        <p:nvSpPr>
          <p:cNvPr id="364" name="矩形 363">
            <a:extLst>
              <a:ext uri="{FF2B5EF4-FFF2-40B4-BE49-F238E27FC236}">
                <a16:creationId xmlns:a16="http://schemas.microsoft.com/office/drawing/2014/main" id="{149F6D4E-006D-056A-DD0C-3545333BDCC1}"/>
              </a:ext>
            </a:extLst>
          </p:cNvPr>
          <p:cNvSpPr/>
          <p:nvPr/>
        </p:nvSpPr>
        <p:spPr>
          <a:xfrm>
            <a:off x="2665889" y="2174521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66" name="组合 365">
            <a:extLst>
              <a:ext uri="{FF2B5EF4-FFF2-40B4-BE49-F238E27FC236}">
                <a16:creationId xmlns:a16="http://schemas.microsoft.com/office/drawing/2014/main" id="{7FCECB06-3A20-07A4-D616-0E4B41725260}"/>
              </a:ext>
            </a:extLst>
          </p:cNvPr>
          <p:cNvGrpSpPr/>
          <p:nvPr/>
        </p:nvGrpSpPr>
        <p:grpSpPr>
          <a:xfrm>
            <a:off x="2713794" y="2225397"/>
            <a:ext cx="541212" cy="3130364"/>
            <a:chOff x="1189374" y="2221417"/>
            <a:chExt cx="541212" cy="3130364"/>
          </a:xfrm>
        </p:grpSpPr>
        <p:grpSp>
          <p:nvGrpSpPr>
            <p:cNvPr id="367" name="组合 366">
              <a:extLst>
                <a:ext uri="{FF2B5EF4-FFF2-40B4-BE49-F238E27FC236}">
                  <a16:creationId xmlns:a16="http://schemas.microsoft.com/office/drawing/2014/main" id="{7E398808-5F20-6B72-3D38-5EFF8043ACBD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388" name="矩形 387">
                <a:extLst>
                  <a:ext uri="{FF2B5EF4-FFF2-40B4-BE49-F238E27FC236}">
                    <a16:creationId xmlns:a16="http://schemas.microsoft.com/office/drawing/2014/main" id="{EFCAD7D2-7041-A724-EEBE-F7F7D8E1BD5F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89" name="矩形 388">
                <a:extLst>
                  <a:ext uri="{FF2B5EF4-FFF2-40B4-BE49-F238E27FC236}">
                    <a16:creationId xmlns:a16="http://schemas.microsoft.com/office/drawing/2014/main" id="{DB844BFB-1F9E-73BE-63E5-F540DBF5F40A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90" name="组合 389">
                <a:extLst>
                  <a:ext uri="{FF2B5EF4-FFF2-40B4-BE49-F238E27FC236}">
                    <a16:creationId xmlns:a16="http://schemas.microsoft.com/office/drawing/2014/main" id="{DB2409AF-D207-E8B4-720E-B488B44E7391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391" name="矩形 390">
                  <a:extLst>
                    <a:ext uri="{FF2B5EF4-FFF2-40B4-BE49-F238E27FC236}">
                      <a16:creationId xmlns:a16="http://schemas.microsoft.com/office/drawing/2014/main" id="{3F90B416-DEE0-C954-1BFB-7C33C2B91957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92" name="矩形 391">
                  <a:extLst>
                    <a:ext uri="{FF2B5EF4-FFF2-40B4-BE49-F238E27FC236}">
                      <a16:creationId xmlns:a16="http://schemas.microsoft.com/office/drawing/2014/main" id="{39B413EB-32D8-05F5-4FCF-56C2E22BAFAA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68" name="组合 367">
              <a:extLst>
                <a:ext uri="{FF2B5EF4-FFF2-40B4-BE49-F238E27FC236}">
                  <a16:creationId xmlns:a16="http://schemas.microsoft.com/office/drawing/2014/main" id="{8A34219B-1BF2-0A34-CA60-5CE6CBF57CE9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382" name="矩形 381">
                <a:extLst>
                  <a:ext uri="{FF2B5EF4-FFF2-40B4-BE49-F238E27FC236}">
                    <a16:creationId xmlns:a16="http://schemas.microsoft.com/office/drawing/2014/main" id="{5C25E80C-33DA-43F7-915E-6900C26F367E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83" name="组合 382">
                <a:extLst>
                  <a:ext uri="{FF2B5EF4-FFF2-40B4-BE49-F238E27FC236}">
                    <a16:creationId xmlns:a16="http://schemas.microsoft.com/office/drawing/2014/main" id="{D90D953C-6468-DA08-D480-B4554DFAD868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384" name="矩形 383">
                  <a:extLst>
                    <a:ext uri="{FF2B5EF4-FFF2-40B4-BE49-F238E27FC236}">
                      <a16:creationId xmlns:a16="http://schemas.microsoft.com/office/drawing/2014/main" id="{994A94F0-010D-8536-1691-422AC7295A5A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85" name="组合 384">
                  <a:extLst>
                    <a:ext uri="{FF2B5EF4-FFF2-40B4-BE49-F238E27FC236}">
                      <a16:creationId xmlns:a16="http://schemas.microsoft.com/office/drawing/2014/main" id="{CC460ECA-65CB-5155-BB35-E392532B2DE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386" name="矩形 385">
                    <a:extLst>
                      <a:ext uri="{FF2B5EF4-FFF2-40B4-BE49-F238E27FC236}">
                        <a16:creationId xmlns:a16="http://schemas.microsoft.com/office/drawing/2014/main" id="{823B7C98-6029-A037-15DC-162B0AFE4009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87" name="矩形 386">
                    <a:extLst>
                      <a:ext uri="{FF2B5EF4-FFF2-40B4-BE49-F238E27FC236}">
                        <a16:creationId xmlns:a16="http://schemas.microsoft.com/office/drawing/2014/main" id="{688BD436-5DB4-0FF9-07FA-9181C0F5982C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369" name="组合 368">
              <a:extLst>
                <a:ext uri="{FF2B5EF4-FFF2-40B4-BE49-F238E27FC236}">
                  <a16:creationId xmlns:a16="http://schemas.microsoft.com/office/drawing/2014/main" id="{C5C5EC23-6D18-E912-C756-1EA0882689EA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377" name="矩形 376">
                <a:extLst>
                  <a:ext uri="{FF2B5EF4-FFF2-40B4-BE49-F238E27FC236}">
                    <a16:creationId xmlns:a16="http://schemas.microsoft.com/office/drawing/2014/main" id="{C47988CD-8386-5315-861A-54070A94A8DC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8" name="矩形 377">
                <a:extLst>
                  <a:ext uri="{FF2B5EF4-FFF2-40B4-BE49-F238E27FC236}">
                    <a16:creationId xmlns:a16="http://schemas.microsoft.com/office/drawing/2014/main" id="{1BCAED4A-8006-7156-91FA-1B1F8E8EB9B9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79" name="组合 378">
                <a:extLst>
                  <a:ext uri="{FF2B5EF4-FFF2-40B4-BE49-F238E27FC236}">
                    <a16:creationId xmlns:a16="http://schemas.microsoft.com/office/drawing/2014/main" id="{1B9AEC60-5F79-1935-CAC0-94D79246C138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380" name="矩形 379">
                  <a:extLst>
                    <a:ext uri="{FF2B5EF4-FFF2-40B4-BE49-F238E27FC236}">
                      <a16:creationId xmlns:a16="http://schemas.microsoft.com/office/drawing/2014/main" id="{3DF08618-9F48-1DDD-3109-4B218579E82F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81" name="矩形 380">
                  <a:extLst>
                    <a:ext uri="{FF2B5EF4-FFF2-40B4-BE49-F238E27FC236}">
                      <a16:creationId xmlns:a16="http://schemas.microsoft.com/office/drawing/2014/main" id="{9E82DCE2-6C91-8460-A8E6-380CC0102D1F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70" name="组合 369">
              <a:extLst>
                <a:ext uri="{FF2B5EF4-FFF2-40B4-BE49-F238E27FC236}">
                  <a16:creationId xmlns:a16="http://schemas.microsoft.com/office/drawing/2014/main" id="{188FD8DA-498E-692B-E3A4-67F5C4699C81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371" name="矩形 370">
                <a:extLst>
                  <a:ext uri="{FF2B5EF4-FFF2-40B4-BE49-F238E27FC236}">
                    <a16:creationId xmlns:a16="http://schemas.microsoft.com/office/drawing/2014/main" id="{43645570-5DD6-2384-4644-5697B8072433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72" name="组合 371">
                <a:extLst>
                  <a:ext uri="{FF2B5EF4-FFF2-40B4-BE49-F238E27FC236}">
                    <a16:creationId xmlns:a16="http://schemas.microsoft.com/office/drawing/2014/main" id="{D64EDD4C-C228-3D7C-6811-BEFD2FF5E454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373" name="矩形 372">
                  <a:extLst>
                    <a:ext uri="{FF2B5EF4-FFF2-40B4-BE49-F238E27FC236}">
                      <a16:creationId xmlns:a16="http://schemas.microsoft.com/office/drawing/2014/main" id="{E7B27FA1-3244-E68C-06E5-36BD18C0F615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74" name="组合 373">
                  <a:extLst>
                    <a:ext uri="{FF2B5EF4-FFF2-40B4-BE49-F238E27FC236}">
                      <a16:creationId xmlns:a16="http://schemas.microsoft.com/office/drawing/2014/main" id="{A3E16637-507A-2069-08C6-5221B25F9A16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375" name="矩形 374">
                    <a:extLst>
                      <a:ext uri="{FF2B5EF4-FFF2-40B4-BE49-F238E27FC236}">
                        <a16:creationId xmlns:a16="http://schemas.microsoft.com/office/drawing/2014/main" id="{DA26806D-9D94-75E1-1EEE-75507E5B94FF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76" name="矩形 375">
                    <a:extLst>
                      <a:ext uri="{FF2B5EF4-FFF2-40B4-BE49-F238E27FC236}">
                        <a16:creationId xmlns:a16="http://schemas.microsoft.com/office/drawing/2014/main" id="{1A5FA508-F19B-D25F-EB60-30658D14E7CE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393" name="组合 392">
            <a:extLst>
              <a:ext uri="{FF2B5EF4-FFF2-40B4-BE49-F238E27FC236}">
                <a16:creationId xmlns:a16="http://schemas.microsoft.com/office/drawing/2014/main" id="{74A376C2-F10E-B686-45CC-E665D5C6CFB4}"/>
              </a:ext>
            </a:extLst>
          </p:cNvPr>
          <p:cNvGrpSpPr/>
          <p:nvPr/>
        </p:nvGrpSpPr>
        <p:grpSpPr>
          <a:xfrm>
            <a:off x="2727636" y="2249333"/>
            <a:ext cx="75462" cy="435712"/>
            <a:chOff x="6178758" y="2957438"/>
            <a:chExt cx="75462" cy="435712"/>
          </a:xfrm>
        </p:grpSpPr>
        <p:sp>
          <p:nvSpPr>
            <p:cNvPr id="394" name="矩形 393">
              <a:extLst>
                <a:ext uri="{FF2B5EF4-FFF2-40B4-BE49-F238E27FC236}">
                  <a16:creationId xmlns:a16="http://schemas.microsoft.com/office/drawing/2014/main" id="{FC347478-E568-4536-8ADF-4917A0515567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5" name="矩形 394">
              <a:extLst>
                <a:ext uri="{FF2B5EF4-FFF2-40B4-BE49-F238E27FC236}">
                  <a16:creationId xmlns:a16="http://schemas.microsoft.com/office/drawing/2014/main" id="{B1F7BCAD-D28A-56CB-4F30-8E9DB3C02FCC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96" name="组合 395">
              <a:extLst>
                <a:ext uri="{FF2B5EF4-FFF2-40B4-BE49-F238E27FC236}">
                  <a16:creationId xmlns:a16="http://schemas.microsoft.com/office/drawing/2014/main" id="{2F073951-4A7E-F3D3-88D6-AF54BF9D899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397" name="矩形 396">
                <a:extLst>
                  <a:ext uri="{FF2B5EF4-FFF2-40B4-BE49-F238E27FC236}">
                    <a16:creationId xmlns:a16="http://schemas.microsoft.com/office/drawing/2014/main" id="{CA052AC2-D06A-CADA-7A88-1A20F2972E6D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98" name="矩形 397">
                <a:extLst>
                  <a:ext uri="{FF2B5EF4-FFF2-40B4-BE49-F238E27FC236}">
                    <a16:creationId xmlns:a16="http://schemas.microsoft.com/office/drawing/2014/main" id="{C8B1739E-C375-7DF9-CE38-C39ADD378C9D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99" name="组合 398">
            <a:extLst>
              <a:ext uri="{FF2B5EF4-FFF2-40B4-BE49-F238E27FC236}">
                <a16:creationId xmlns:a16="http://schemas.microsoft.com/office/drawing/2014/main" id="{0568B813-A184-3189-8F41-0C3F311ECD43}"/>
              </a:ext>
            </a:extLst>
          </p:cNvPr>
          <p:cNvGrpSpPr/>
          <p:nvPr/>
        </p:nvGrpSpPr>
        <p:grpSpPr>
          <a:xfrm>
            <a:off x="3199283" y="4898108"/>
            <a:ext cx="76479" cy="454041"/>
            <a:chOff x="6806464" y="2030697"/>
            <a:chExt cx="76479" cy="454041"/>
          </a:xfrm>
        </p:grpSpPr>
        <p:sp>
          <p:nvSpPr>
            <p:cNvPr id="400" name="矩形 399">
              <a:extLst>
                <a:ext uri="{FF2B5EF4-FFF2-40B4-BE49-F238E27FC236}">
                  <a16:creationId xmlns:a16="http://schemas.microsoft.com/office/drawing/2014/main" id="{D872477F-5F01-D5AA-6FE7-4D2D9FE6E412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01" name="组合 400">
              <a:extLst>
                <a:ext uri="{FF2B5EF4-FFF2-40B4-BE49-F238E27FC236}">
                  <a16:creationId xmlns:a16="http://schemas.microsoft.com/office/drawing/2014/main" id="{76F2491E-0C87-DEAB-29E5-6B4332B80FDA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402" name="矩形 401">
                <a:extLst>
                  <a:ext uri="{FF2B5EF4-FFF2-40B4-BE49-F238E27FC236}">
                    <a16:creationId xmlns:a16="http://schemas.microsoft.com/office/drawing/2014/main" id="{B2871185-B4C8-810E-20B2-5ACC8C67A027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03" name="组合 402">
                <a:extLst>
                  <a:ext uri="{FF2B5EF4-FFF2-40B4-BE49-F238E27FC236}">
                    <a16:creationId xmlns:a16="http://schemas.microsoft.com/office/drawing/2014/main" id="{633B7E07-F3F5-AF98-60B8-659D992A3FBB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404" name="矩形 403">
                  <a:extLst>
                    <a:ext uri="{FF2B5EF4-FFF2-40B4-BE49-F238E27FC236}">
                      <a16:creationId xmlns:a16="http://schemas.microsoft.com/office/drawing/2014/main" id="{6D45D682-CC72-5EC4-BA82-635A81592E50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05" name="矩形 404">
                  <a:extLst>
                    <a:ext uri="{FF2B5EF4-FFF2-40B4-BE49-F238E27FC236}">
                      <a16:creationId xmlns:a16="http://schemas.microsoft.com/office/drawing/2014/main" id="{31690933-08A1-36F0-FC57-C0890E05D371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406" name="组合 405">
            <a:extLst>
              <a:ext uri="{FF2B5EF4-FFF2-40B4-BE49-F238E27FC236}">
                <a16:creationId xmlns:a16="http://schemas.microsoft.com/office/drawing/2014/main" id="{A9B96DDA-8B65-8872-E0E8-59E4934870C4}"/>
              </a:ext>
            </a:extLst>
          </p:cNvPr>
          <p:cNvGrpSpPr/>
          <p:nvPr/>
        </p:nvGrpSpPr>
        <p:grpSpPr>
          <a:xfrm>
            <a:off x="2872710" y="3003694"/>
            <a:ext cx="77019" cy="433548"/>
            <a:chOff x="3790969" y="4956973"/>
            <a:chExt cx="77019" cy="433548"/>
          </a:xfrm>
        </p:grpSpPr>
        <p:sp>
          <p:nvSpPr>
            <p:cNvPr id="407" name="矩形 406">
              <a:extLst>
                <a:ext uri="{FF2B5EF4-FFF2-40B4-BE49-F238E27FC236}">
                  <a16:creationId xmlns:a16="http://schemas.microsoft.com/office/drawing/2014/main" id="{F23E7CED-F675-EBBC-8A9D-E236CF36ED43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8" name="矩形 407">
              <a:extLst>
                <a:ext uri="{FF2B5EF4-FFF2-40B4-BE49-F238E27FC236}">
                  <a16:creationId xmlns:a16="http://schemas.microsoft.com/office/drawing/2014/main" id="{211C54BF-141A-2FE3-9949-800F75C5DBD3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09" name="组合 408">
              <a:extLst>
                <a:ext uri="{FF2B5EF4-FFF2-40B4-BE49-F238E27FC236}">
                  <a16:creationId xmlns:a16="http://schemas.microsoft.com/office/drawing/2014/main" id="{270E5C9E-4228-F7C3-8F59-D7E631A15B1B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10" name="矩形 409">
                <a:extLst>
                  <a:ext uri="{FF2B5EF4-FFF2-40B4-BE49-F238E27FC236}">
                    <a16:creationId xmlns:a16="http://schemas.microsoft.com/office/drawing/2014/main" id="{657B80F8-FD3F-1E7F-4D64-DA8962FDC7F7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1" name="矩形 410">
                <a:extLst>
                  <a:ext uri="{FF2B5EF4-FFF2-40B4-BE49-F238E27FC236}">
                    <a16:creationId xmlns:a16="http://schemas.microsoft.com/office/drawing/2014/main" id="{0498A9C8-4FBB-DEDE-AD41-0F2DEC711BD4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12" name="组合 411">
            <a:extLst>
              <a:ext uri="{FF2B5EF4-FFF2-40B4-BE49-F238E27FC236}">
                <a16:creationId xmlns:a16="http://schemas.microsoft.com/office/drawing/2014/main" id="{79EAB815-6EF1-E160-BF72-4DC5748D1EDF}"/>
              </a:ext>
            </a:extLst>
          </p:cNvPr>
          <p:cNvGrpSpPr/>
          <p:nvPr/>
        </p:nvGrpSpPr>
        <p:grpSpPr>
          <a:xfrm>
            <a:off x="3065837" y="4056624"/>
            <a:ext cx="77957" cy="443335"/>
            <a:chOff x="6653438" y="4820100"/>
            <a:chExt cx="77957" cy="443335"/>
          </a:xfrm>
        </p:grpSpPr>
        <p:sp>
          <p:nvSpPr>
            <p:cNvPr id="413" name="矩形 412">
              <a:extLst>
                <a:ext uri="{FF2B5EF4-FFF2-40B4-BE49-F238E27FC236}">
                  <a16:creationId xmlns:a16="http://schemas.microsoft.com/office/drawing/2014/main" id="{1BF1CE2C-D000-888F-DFDD-FCD7FB4602EC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14" name="组合 413">
              <a:extLst>
                <a:ext uri="{FF2B5EF4-FFF2-40B4-BE49-F238E27FC236}">
                  <a16:creationId xmlns:a16="http://schemas.microsoft.com/office/drawing/2014/main" id="{24D5AB58-9348-55B5-62A1-7FC6100D4D66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15" name="矩形 414">
                <a:extLst>
                  <a:ext uri="{FF2B5EF4-FFF2-40B4-BE49-F238E27FC236}">
                    <a16:creationId xmlns:a16="http://schemas.microsoft.com/office/drawing/2014/main" id="{D21DCD9D-5578-3F47-C20F-73AD57A4702B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16" name="组合 415">
                <a:extLst>
                  <a:ext uri="{FF2B5EF4-FFF2-40B4-BE49-F238E27FC236}">
                    <a16:creationId xmlns:a16="http://schemas.microsoft.com/office/drawing/2014/main" id="{8D45F2D8-4337-ADA7-A5D9-D99057E2395D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17" name="矩形 416">
                  <a:extLst>
                    <a:ext uri="{FF2B5EF4-FFF2-40B4-BE49-F238E27FC236}">
                      <a16:creationId xmlns:a16="http://schemas.microsoft.com/office/drawing/2014/main" id="{D2C04909-4576-29A2-BEAF-DCF120FC5707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18" name="矩形 417">
                  <a:extLst>
                    <a:ext uri="{FF2B5EF4-FFF2-40B4-BE49-F238E27FC236}">
                      <a16:creationId xmlns:a16="http://schemas.microsoft.com/office/drawing/2014/main" id="{E86D95D8-1554-0150-6E76-53F12DC3327A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19" name="直线箭头连接符 418">
            <a:extLst>
              <a:ext uri="{FF2B5EF4-FFF2-40B4-BE49-F238E27FC236}">
                <a16:creationId xmlns:a16="http://schemas.microsoft.com/office/drawing/2014/main" id="{CA4F5BCC-0050-6DEF-968C-584287AF8CD1}"/>
              </a:ext>
            </a:extLst>
          </p:cNvPr>
          <p:cNvCxnSpPr>
            <a:cxnSpLocks/>
          </p:cNvCxnSpPr>
          <p:nvPr/>
        </p:nvCxnSpPr>
        <p:spPr>
          <a:xfrm flipV="1">
            <a:off x="3692602" y="239446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0" name="组合 419">
            <a:extLst>
              <a:ext uri="{FF2B5EF4-FFF2-40B4-BE49-F238E27FC236}">
                <a16:creationId xmlns:a16="http://schemas.microsoft.com/office/drawing/2014/main" id="{506D80DB-DF8C-D5CA-701A-2BA086EAECD1}"/>
              </a:ext>
            </a:extLst>
          </p:cNvPr>
          <p:cNvGrpSpPr/>
          <p:nvPr/>
        </p:nvGrpSpPr>
        <p:grpSpPr>
          <a:xfrm>
            <a:off x="3718176" y="2651224"/>
            <a:ext cx="77019" cy="433548"/>
            <a:chOff x="3790969" y="4956973"/>
            <a:chExt cx="77019" cy="433548"/>
          </a:xfrm>
        </p:grpSpPr>
        <p:sp>
          <p:nvSpPr>
            <p:cNvPr id="421" name="矩形 420">
              <a:extLst>
                <a:ext uri="{FF2B5EF4-FFF2-40B4-BE49-F238E27FC236}">
                  <a16:creationId xmlns:a16="http://schemas.microsoft.com/office/drawing/2014/main" id="{525DB0E5-7106-4574-1627-2D6C0F91A9F3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2" name="矩形 421">
              <a:extLst>
                <a:ext uri="{FF2B5EF4-FFF2-40B4-BE49-F238E27FC236}">
                  <a16:creationId xmlns:a16="http://schemas.microsoft.com/office/drawing/2014/main" id="{6B6B9744-DD0D-8EE1-414E-77EC5002C2FD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23" name="组合 422">
              <a:extLst>
                <a:ext uri="{FF2B5EF4-FFF2-40B4-BE49-F238E27FC236}">
                  <a16:creationId xmlns:a16="http://schemas.microsoft.com/office/drawing/2014/main" id="{569EAB58-23A6-F3D3-2DE8-2EB620511C03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24" name="矩形 423">
                <a:extLst>
                  <a:ext uri="{FF2B5EF4-FFF2-40B4-BE49-F238E27FC236}">
                    <a16:creationId xmlns:a16="http://schemas.microsoft.com/office/drawing/2014/main" id="{599AEBD3-1B02-3A1A-94A0-06E7494F5704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25" name="矩形 424">
                <a:extLst>
                  <a:ext uri="{FF2B5EF4-FFF2-40B4-BE49-F238E27FC236}">
                    <a16:creationId xmlns:a16="http://schemas.microsoft.com/office/drawing/2014/main" id="{42016936-57A0-6F0C-6984-6C69DEFD2D3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426" name="直线箭头连接符 425">
            <a:extLst>
              <a:ext uri="{FF2B5EF4-FFF2-40B4-BE49-F238E27FC236}">
                <a16:creationId xmlns:a16="http://schemas.microsoft.com/office/drawing/2014/main" id="{1627240E-FCFE-AACE-F272-5F6E83B490F2}"/>
              </a:ext>
            </a:extLst>
          </p:cNvPr>
          <p:cNvCxnSpPr>
            <a:cxnSpLocks/>
          </p:cNvCxnSpPr>
          <p:nvPr/>
        </p:nvCxnSpPr>
        <p:spPr>
          <a:xfrm flipV="1">
            <a:off x="3643157" y="3309474"/>
            <a:ext cx="236404" cy="9533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7" name="组合 426">
            <a:extLst>
              <a:ext uri="{FF2B5EF4-FFF2-40B4-BE49-F238E27FC236}">
                <a16:creationId xmlns:a16="http://schemas.microsoft.com/office/drawing/2014/main" id="{A031B2AC-D71B-A191-5E25-0D76CA646F6B}"/>
              </a:ext>
            </a:extLst>
          </p:cNvPr>
          <p:cNvGrpSpPr/>
          <p:nvPr/>
        </p:nvGrpSpPr>
        <p:grpSpPr>
          <a:xfrm>
            <a:off x="3712219" y="3609976"/>
            <a:ext cx="77957" cy="443335"/>
            <a:chOff x="6653438" y="4820100"/>
            <a:chExt cx="77957" cy="443335"/>
          </a:xfrm>
        </p:grpSpPr>
        <p:sp>
          <p:nvSpPr>
            <p:cNvPr id="428" name="矩形 427">
              <a:extLst>
                <a:ext uri="{FF2B5EF4-FFF2-40B4-BE49-F238E27FC236}">
                  <a16:creationId xmlns:a16="http://schemas.microsoft.com/office/drawing/2014/main" id="{01A31917-6650-5FC1-3AB4-64ED4CCAD1E1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29" name="组合 428">
              <a:extLst>
                <a:ext uri="{FF2B5EF4-FFF2-40B4-BE49-F238E27FC236}">
                  <a16:creationId xmlns:a16="http://schemas.microsoft.com/office/drawing/2014/main" id="{2D14570E-0A6A-1A47-2E98-60675B892277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30" name="矩形 429">
                <a:extLst>
                  <a:ext uri="{FF2B5EF4-FFF2-40B4-BE49-F238E27FC236}">
                    <a16:creationId xmlns:a16="http://schemas.microsoft.com/office/drawing/2014/main" id="{7B98BAEF-2D3C-2322-A981-746E43BFCED6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31" name="组合 430">
                <a:extLst>
                  <a:ext uri="{FF2B5EF4-FFF2-40B4-BE49-F238E27FC236}">
                    <a16:creationId xmlns:a16="http://schemas.microsoft.com/office/drawing/2014/main" id="{7D898890-E469-AC34-B568-692C14109CB9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32" name="矩形 431">
                  <a:extLst>
                    <a:ext uri="{FF2B5EF4-FFF2-40B4-BE49-F238E27FC236}">
                      <a16:creationId xmlns:a16="http://schemas.microsoft.com/office/drawing/2014/main" id="{657069B2-E509-B245-BDDF-4823A7188F0C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33" name="矩形 432">
                  <a:extLst>
                    <a:ext uri="{FF2B5EF4-FFF2-40B4-BE49-F238E27FC236}">
                      <a16:creationId xmlns:a16="http://schemas.microsoft.com/office/drawing/2014/main" id="{AF2C27F7-99DC-6D6A-6D90-0668BEA2C777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36" name="直线箭头连接符 435">
            <a:extLst>
              <a:ext uri="{FF2B5EF4-FFF2-40B4-BE49-F238E27FC236}">
                <a16:creationId xmlns:a16="http://schemas.microsoft.com/office/drawing/2014/main" id="{E4143FE1-FACF-BA98-31C7-E10A296EB1E2}"/>
              </a:ext>
            </a:extLst>
          </p:cNvPr>
          <p:cNvCxnSpPr>
            <a:cxnSpLocks/>
          </p:cNvCxnSpPr>
          <p:nvPr/>
        </p:nvCxnSpPr>
        <p:spPr>
          <a:xfrm flipV="1">
            <a:off x="3669452" y="4240224"/>
            <a:ext cx="236404" cy="9533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7" name="组合 436">
            <a:extLst>
              <a:ext uri="{FF2B5EF4-FFF2-40B4-BE49-F238E27FC236}">
                <a16:creationId xmlns:a16="http://schemas.microsoft.com/office/drawing/2014/main" id="{2E24D126-0D79-37BD-E874-1FC497F6B047}"/>
              </a:ext>
            </a:extLst>
          </p:cNvPr>
          <p:cNvGrpSpPr/>
          <p:nvPr/>
        </p:nvGrpSpPr>
        <p:grpSpPr>
          <a:xfrm>
            <a:off x="3730434" y="4523936"/>
            <a:ext cx="76479" cy="454041"/>
            <a:chOff x="6806464" y="2030697"/>
            <a:chExt cx="76479" cy="454041"/>
          </a:xfrm>
        </p:grpSpPr>
        <p:sp>
          <p:nvSpPr>
            <p:cNvPr id="438" name="矩形 437">
              <a:extLst>
                <a:ext uri="{FF2B5EF4-FFF2-40B4-BE49-F238E27FC236}">
                  <a16:creationId xmlns:a16="http://schemas.microsoft.com/office/drawing/2014/main" id="{28FF2163-DF10-FF9F-7AE6-BA2ACFD3BFF7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39" name="组合 438">
              <a:extLst>
                <a:ext uri="{FF2B5EF4-FFF2-40B4-BE49-F238E27FC236}">
                  <a16:creationId xmlns:a16="http://schemas.microsoft.com/office/drawing/2014/main" id="{2844005A-6240-505C-FEFD-5666DD06013F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440" name="矩形 439">
                <a:extLst>
                  <a:ext uri="{FF2B5EF4-FFF2-40B4-BE49-F238E27FC236}">
                    <a16:creationId xmlns:a16="http://schemas.microsoft.com/office/drawing/2014/main" id="{8116D0DC-2E09-C35C-45C3-192C02F8003E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41" name="组合 440">
                <a:extLst>
                  <a:ext uri="{FF2B5EF4-FFF2-40B4-BE49-F238E27FC236}">
                    <a16:creationId xmlns:a16="http://schemas.microsoft.com/office/drawing/2014/main" id="{C82B8C16-7BAA-7AC3-627D-1F8487D43A05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442" name="矩形 441">
                  <a:extLst>
                    <a:ext uri="{FF2B5EF4-FFF2-40B4-BE49-F238E27FC236}">
                      <a16:creationId xmlns:a16="http://schemas.microsoft.com/office/drawing/2014/main" id="{2C6F9B91-3579-88F2-C313-680D18544CE7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43" name="矩形 442">
                  <a:extLst>
                    <a:ext uri="{FF2B5EF4-FFF2-40B4-BE49-F238E27FC236}">
                      <a16:creationId xmlns:a16="http://schemas.microsoft.com/office/drawing/2014/main" id="{20B126C1-7B14-6CB7-BF8B-FCB50A4C9086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44" name="直线箭头连接符 443">
            <a:extLst>
              <a:ext uri="{FF2B5EF4-FFF2-40B4-BE49-F238E27FC236}">
                <a16:creationId xmlns:a16="http://schemas.microsoft.com/office/drawing/2014/main" id="{4E397DA5-6A85-90A3-A9A5-57186BB0DEDB}"/>
              </a:ext>
            </a:extLst>
          </p:cNvPr>
          <p:cNvCxnSpPr>
            <a:cxnSpLocks/>
          </p:cNvCxnSpPr>
          <p:nvPr/>
        </p:nvCxnSpPr>
        <p:spPr>
          <a:xfrm>
            <a:off x="4001802" y="2402433"/>
            <a:ext cx="255762" cy="27518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5" name="组合 444">
            <a:extLst>
              <a:ext uri="{FF2B5EF4-FFF2-40B4-BE49-F238E27FC236}">
                <a16:creationId xmlns:a16="http://schemas.microsoft.com/office/drawing/2014/main" id="{709521C8-2626-8FBA-014B-891761325907}"/>
              </a:ext>
            </a:extLst>
          </p:cNvPr>
          <p:cNvGrpSpPr/>
          <p:nvPr/>
        </p:nvGrpSpPr>
        <p:grpSpPr>
          <a:xfrm>
            <a:off x="4004261" y="2643746"/>
            <a:ext cx="75462" cy="435712"/>
            <a:chOff x="6178758" y="2957438"/>
            <a:chExt cx="75462" cy="435712"/>
          </a:xfrm>
        </p:grpSpPr>
        <p:sp>
          <p:nvSpPr>
            <p:cNvPr id="446" name="矩形 445">
              <a:extLst>
                <a:ext uri="{FF2B5EF4-FFF2-40B4-BE49-F238E27FC236}">
                  <a16:creationId xmlns:a16="http://schemas.microsoft.com/office/drawing/2014/main" id="{F6AFCB1C-73D5-FD62-4B44-B384D3F8C15D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7" name="矩形 446">
              <a:extLst>
                <a:ext uri="{FF2B5EF4-FFF2-40B4-BE49-F238E27FC236}">
                  <a16:creationId xmlns:a16="http://schemas.microsoft.com/office/drawing/2014/main" id="{9098951F-DC37-A4B4-E40B-CD67BF5AC168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48" name="组合 447">
              <a:extLst>
                <a:ext uri="{FF2B5EF4-FFF2-40B4-BE49-F238E27FC236}">
                  <a16:creationId xmlns:a16="http://schemas.microsoft.com/office/drawing/2014/main" id="{A6ECC2E0-58E0-A6F5-F684-A3127FF9439D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449" name="矩形 448">
                <a:extLst>
                  <a:ext uri="{FF2B5EF4-FFF2-40B4-BE49-F238E27FC236}">
                    <a16:creationId xmlns:a16="http://schemas.microsoft.com/office/drawing/2014/main" id="{A3680747-9F52-7746-9531-00C843E9A901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50" name="矩形 449">
                <a:extLst>
                  <a:ext uri="{FF2B5EF4-FFF2-40B4-BE49-F238E27FC236}">
                    <a16:creationId xmlns:a16="http://schemas.microsoft.com/office/drawing/2014/main" id="{520A72BC-6BB9-EE80-BD92-C775EB583472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451" name="矩形 450">
            <a:extLst>
              <a:ext uri="{FF2B5EF4-FFF2-40B4-BE49-F238E27FC236}">
                <a16:creationId xmlns:a16="http://schemas.microsoft.com/office/drawing/2014/main" id="{2DC38ADE-3B63-75CB-5E77-543CA8F4F261}"/>
              </a:ext>
            </a:extLst>
          </p:cNvPr>
          <p:cNvSpPr/>
          <p:nvPr/>
        </p:nvSpPr>
        <p:spPr>
          <a:xfrm>
            <a:off x="4448944" y="2170777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2" name="组合 451">
            <a:extLst>
              <a:ext uri="{FF2B5EF4-FFF2-40B4-BE49-F238E27FC236}">
                <a16:creationId xmlns:a16="http://schemas.microsoft.com/office/drawing/2014/main" id="{8D00E054-D541-9269-6A3F-AA8B9DF0F31C}"/>
              </a:ext>
            </a:extLst>
          </p:cNvPr>
          <p:cNvGrpSpPr/>
          <p:nvPr/>
        </p:nvGrpSpPr>
        <p:grpSpPr>
          <a:xfrm>
            <a:off x="4496849" y="2221653"/>
            <a:ext cx="541212" cy="3130364"/>
            <a:chOff x="1189374" y="2221417"/>
            <a:chExt cx="541212" cy="3130364"/>
          </a:xfrm>
        </p:grpSpPr>
        <p:grpSp>
          <p:nvGrpSpPr>
            <p:cNvPr id="453" name="组合 452">
              <a:extLst>
                <a:ext uri="{FF2B5EF4-FFF2-40B4-BE49-F238E27FC236}">
                  <a16:creationId xmlns:a16="http://schemas.microsoft.com/office/drawing/2014/main" id="{170D23B8-F921-2A8C-A289-4A9711A1E123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474" name="矩形 473">
                <a:extLst>
                  <a:ext uri="{FF2B5EF4-FFF2-40B4-BE49-F238E27FC236}">
                    <a16:creationId xmlns:a16="http://schemas.microsoft.com/office/drawing/2014/main" id="{A0952090-66CD-5A2D-464E-54286288507D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75" name="矩形 474">
                <a:extLst>
                  <a:ext uri="{FF2B5EF4-FFF2-40B4-BE49-F238E27FC236}">
                    <a16:creationId xmlns:a16="http://schemas.microsoft.com/office/drawing/2014/main" id="{5D099101-27ED-9873-ABEF-81704F9C8549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76" name="组合 475">
                <a:extLst>
                  <a:ext uri="{FF2B5EF4-FFF2-40B4-BE49-F238E27FC236}">
                    <a16:creationId xmlns:a16="http://schemas.microsoft.com/office/drawing/2014/main" id="{9F6A6FBC-E8F8-A57D-9AAD-E520BD73E893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477" name="矩形 476">
                  <a:extLst>
                    <a:ext uri="{FF2B5EF4-FFF2-40B4-BE49-F238E27FC236}">
                      <a16:creationId xmlns:a16="http://schemas.microsoft.com/office/drawing/2014/main" id="{2523D6BD-15A3-7A20-026F-0C62995C8B19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8" name="矩形 477">
                  <a:extLst>
                    <a:ext uri="{FF2B5EF4-FFF2-40B4-BE49-F238E27FC236}">
                      <a16:creationId xmlns:a16="http://schemas.microsoft.com/office/drawing/2014/main" id="{EF75F1EA-DAAB-EF70-7930-4CA0837388FA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454" name="组合 453">
              <a:extLst>
                <a:ext uri="{FF2B5EF4-FFF2-40B4-BE49-F238E27FC236}">
                  <a16:creationId xmlns:a16="http://schemas.microsoft.com/office/drawing/2014/main" id="{054C71F1-47F3-45BA-A29C-CF37624727EC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468" name="矩形 467">
                <a:extLst>
                  <a:ext uri="{FF2B5EF4-FFF2-40B4-BE49-F238E27FC236}">
                    <a16:creationId xmlns:a16="http://schemas.microsoft.com/office/drawing/2014/main" id="{87363A57-E8B7-150E-C847-A1E1EA05A400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69" name="组合 468">
                <a:extLst>
                  <a:ext uri="{FF2B5EF4-FFF2-40B4-BE49-F238E27FC236}">
                    <a16:creationId xmlns:a16="http://schemas.microsoft.com/office/drawing/2014/main" id="{FFB547EC-5AF1-D450-16AE-93844880D9C6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470" name="矩形 469">
                  <a:extLst>
                    <a:ext uri="{FF2B5EF4-FFF2-40B4-BE49-F238E27FC236}">
                      <a16:creationId xmlns:a16="http://schemas.microsoft.com/office/drawing/2014/main" id="{3591788D-DAD8-BAAD-A07F-23C3DE4809F7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471" name="组合 470">
                  <a:extLst>
                    <a:ext uri="{FF2B5EF4-FFF2-40B4-BE49-F238E27FC236}">
                      <a16:creationId xmlns:a16="http://schemas.microsoft.com/office/drawing/2014/main" id="{7AC268F8-DE75-6AE0-633F-11CBAA6477DF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472" name="矩形 471">
                    <a:extLst>
                      <a:ext uri="{FF2B5EF4-FFF2-40B4-BE49-F238E27FC236}">
                        <a16:creationId xmlns:a16="http://schemas.microsoft.com/office/drawing/2014/main" id="{443E74C1-8B15-6BCD-E5A0-C26173F7B9B8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73" name="矩形 472">
                    <a:extLst>
                      <a:ext uri="{FF2B5EF4-FFF2-40B4-BE49-F238E27FC236}">
                        <a16:creationId xmlns:a16="http://schemas.microsoft.com/office/drawing/2014/main" id="{2825F48A-B488-BEB2-BC9E-CFCAF85D018A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455" name="组合 454">
              <a:extLst>
                <a:ext uri="{FF2B5EF4-FFF2-40B4-BE49-F238E27FC236}">
                  <a16:creationId xmlns:a16="http://schemas.microsoft.com/office/drawing/2014/main" id="{8392EEE9-AD22-5CA5-3A72-1F9F00DC0332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463" name="矩形 462">
                <a:extLst>
                  <a:ext uri="{FF2B5EF4-FFF2-40B4-BE49-F238E27FC236}">
                    <a16:creationId xmlns:a16="http://schemas.microsoft.com/office/drawing/2014/main" id="{5AA5E308-F0DE-BB64-22EB-92BD92BCFDD4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64" name="矩形 463">
                <a:extLst>
                  <a:ext uri="{FF2B5EF4-FFF2-40B4-BE49-F238E27FC236}">
                    <a16:creationId xmlns:a16="http://schemas.microsoft.com/office/drawing/2014/main" id="{B65A03F8-5D8D-FB39-2E1D-32C0EE2BC8C2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65" name="组合 464">
                <a:extLst>
                  <a:ext uri="{FF2B5EF4-FFF2-40B4-BE49-F238E27FC236}">
                    <a16:creationId xmlns:a16="http://schemas.microsoft.com/office/drawing/2014/main" id="{D872ACA2-BA91-C78F-7502-2BCA4123D273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466" name="矩形 465">
                  <a:extLst>
                    <a:ext uri="{FF2B5EF4-FFF2-40B4-BE49-F238E27FC236}">
                      <a16:creationId xmlns:a16="http://schemas.microsoft.com/office/drawing/2014/main" id="{726CA7B8-1B5E-2D33-1A77-64073B8FB48C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67" name="矩形 466">
                  <a:extLst>
                    <a:ext uri="{FF2B5EF4-FFF2-40B4-BE49-F238E27FC236}">
                      <a16:creationId xmlns:a16="http://schemas.microsoft.com/office/drawing/2014/main" id="{CEF59357-F5CC-EF2E-BBFA-A7C5A25805B6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456" name="组合 455">
              <a:extLst>
                <a:ext uri="{FF2B5EF4-FFF2-40B4-BE49-F238E27FC236}">
                  <a16:creationId xmlns:a16="http://schemas.microsoft.com/office/drawing/2014/main" id="{E957C3AF-FB8A-FCE2-7F99-543EC52C0663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457" name="矩形 456">
                <a:extLst>
                  <a:ext uri="{FF2B5EF4-FFF2-40B4-BE49-F238E27FC236}">
                    <a16:creationId xmlns:a16="http://schemas.microsoft.com/office/drawing/2014/main" id="{2D189358-6D5A-F04C-80F4-79AF535984B6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58" name="组合 457">
                <a:extLst>
                  <a:ext uri="{FF2B5EF4-FFF2-40B4-BE49-F238E27FC236}">
                    <a16:creationId xmlns:a16="http://schemas.microsoft.com/office/drawing/2014/main" id="{C6AEDAB6-2B67-D56D-2863-EE5B7DBF4FB8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459" name="矩形 458">
                  <a:extLst>
                    <a:ext uri="{FF2B5EF4-FFF2-40B4-BE49-F238E27FC236}">
                      <a16:creationId xmlns:a16="http://schemas.microsoft.com/office/drawing/2014/main" id="{21AB36FB-398C-11FE-0695-D5365E82954F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460" name="组合 459">
                  <a:extLst>
                    <a:ext uri="{FF2B5EF4-FFF2-40B4-BE49-F238E27FC236}">
                      <a16:creationId xmlns:a16="http://schemas.microsoft.com/office/drawing/2014/main" id="{EC653202-98B5-A0A4-E368-C9257C082A43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461" name="矩形 460">
                    <a:extLst>
                      <a:ext uri="{FF2B5EF4-FFF2-40B4-BE49-F238E27FC236}">
                        <a16:creationId xmlns:a16="http://schemas.microsoft.com/office/drawing/2014/main" id="{449390CF-79AD-BF93-C9D6-15B1BCDE7E8F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62" name="矩形 461">
                    <a:extLst>
                      <a:ext uri="{FF2B5EF4-FFF2-40B4-BE49-F238E27FC236}">
                        <a16:creationId xmlns:a16="http://schemas.microsoft.com/office/drawing/2014/main" id="{970F0375-5960-3217-1F37-D5AE82EA0CA6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479" name="组合 478">
            <a:extLst>
              <a:ext uri="{FF2B5EF4-FFF2-40B4-BE49-F238E27FC236}">
                <a16:creationId xmlns:a16="http://schemas.microsoft.com/office/drawing/2014/main" id="{ECC36FE8-C0F8-4970-4746-6ADE32BEA67D}"/>
              </a:ext>
            </a:extLst>
          </p:cNvPr>
          <p:cNvGrpSpPr/>
          <p:nvPr/>
        </p:nvGrpSpPr>
        <p:grpSpPr>
          <a:xfrm>
            <a:off x="4848892" y="4052880"/>
            <a:ext cx="77957" cy="443335"/>
            <a:chOff x="6653438" y="4820100"/>
            <a:chExt cx="77957" cy="443335"/>
          </a:xfrm>
        </p:grpSpPr>
        <p:sp>
          <p:nvSpPr>
            <p:cNvPr id="480" name="矩形 479">
              <a:extLst>
                <a:ext uri="{FF2B5EF4-FFF2-40B4-BE49-F238E27FC236}">
                  <a16:creationId xmlns:a16="http://schemas.microsoft.com/office/drawing/2014/main" id="{BED2B1D3-FAA0-2741-9690-27FEC1510F1F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1" name="组合 480">
              <a:extLst>
                <a:ext uri="{FF2B5EF4-FFF2-40B4-BE49-F238E27FC236}">
                  <a16:creationId xmlns:a16="http://schemas.microsoft.com/office/drawing/2014/main" id="{77BE42AB-CCD9-A2C4-F560-5DFE58179A86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82" name="矩形 481">
                <a:extLst>
                  <a:ext uri="{FF2B5EF4-FFF2-40B4-BE49-F238E27FC236}">
                    <a16:creationId xmlns:a16="http://schemas.microsoft.com/office/drawing/2014/main" id="{07446F81-8B92-5219-53C1-710580E2CB30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83" name="组合 482">
                <a:extLst>
                  <a:ext uri="{FF2B5EF4-FFF2-40B4-BE49-F238E27FC236}">
                    <a16:creationId xmlns:a16="http://schemas.microsoft.com/office/drawing/2014/main" id="{BA561DD7-0843-0639-1565-F5E3191F96E3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84" name="矩形 483">
                  <a:extLst>
                    <a:ext uri="{FF2B5EF4-FFF2-40B4-BE49-F238E27FC236}">
                      <a16:creationId xmlns:a16="http://schemas.microsoft.com/office/drawing/2014/main" id="{4B3CEC97-ABFD-5931-0899-2AFE4520BF6D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5" name="矩形 484">
                  <a:extLst>
                    <a:ext uri="{FF2B5EF4-FFF2-40B4-BE49-F238E27FC236}">
                      <a16:creationId xmlns:a16="http://schemas.microsoft.com/office/drawing/2014/main" id="{92D0DC1D-3E0F-0EE7-976C-3B7EAE9A3D36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486" name="组合 485">
            <a:extLst>
              <a:ext uri="{FF2B5EF4-FFF2-40B4-BE49-F238E27FC236}">
                <a16:creationId xmlns:a16="http://schemas.microsoft.com/office/drawing/2014/main" id="{5906A14C-4B52-F52F-E151-E1C1E04166EF}"/>
              </a:ext>
            </a:extLst>
          </p:cNvPr>
          <p:cNvGrpSpPr/>
          <p:nvPr/>
        </p:nvGrpSpPr>
        <p:grpSpPr>
          <a:xfrm>
            <a:off x="4490097" y="2254620"/>
            <a:ext cx="75462" cy="435712"/>
            <a:chOff x="6178758" y="2957438"/>
            <a:chExt cx="75462" cy="435712"/>
          </a:xfrm>
        </p:grpSpPr>
        <p:sp>
          <p:nvSpPr>
            <p:cNvPr id="487" name="矩形 486">
              <a:extLst>
                <a:ext uri="{FF2B5EF4-FFF2-40B4-BE49-F238E27FC236}">
                  <a16:creationId xmlns:a16="http://schemas.microsoft.com/office/drawing/2014/main" id="{B5840D3C-5F7D-0D91-50AC-8842ED829316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8" name="矩形 487">
              <a:extLst>
                <a:ext uri="{FF2B5EF4-FFF2-40B4-BE49-F238E27FC236}">
                  <a16:creationId xmlns:a16="http://schemas.microsoft.com/office/drawing/2014/main" id="{CCEC80C5-7A5E-14C4-06F0-E36C9C0FE70E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9" name="组合 488">
              <a:extLst>
                <a:ext uri="{FF2B5EF4-FFF2-40B4-BE49-F238E27FC236}">
                  <a16:creationId xmlns:a16="http://schemas.microsoft.com/office/drawing/2014/main" id="{09A03BC7-0781-B020-EEDB-E0D607D7F0F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490" name="矩形 489">
                <a:extLst>
                  <a:ext uri="{FF2B5EF4-FFF2-40B4-BE49-F238E27FC236}">
                    <a16:creationId xmlns:a16="http://schemas.microsoft.com/office/drawing/2014/main" id="{977CEF6D-FD59-2C24-0D63-262ECF87AB65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91" name="矩形 490">
                <a:extLst>
                  <a:ext uri="{FF2B5EF4-FFF2-40B4-BE49-F238E27FC236}">
                    <a16:creationId xmlns:a16="http://schemas.microsoft.com/office/drawing/2014/main" id="{C6B4F4AE-5D41-AD7C-3069-4EDFB144C1B0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92" name="组合 491">
            <a:extLst>
              <a:ext uri="{FF2B5EF4-FFF2-40B4-BE49-F238E27FC236}">
                <a16:creationId xmlns:a16="http://schemas.microsoft.com/office/drawing/2014/main" id="{75DAA691-5DC7-7ACF-7CF1-B84590045111}"/>
              </a:ext>
            </a:extLst>
          </p:cNvPr>
          <p:cNvGrpSpPr/>
          <p:nvPr/>
        </p:nvGrpSpPr>
        <p:grpSpPr>
          <a:xfrm>
            <a:off x="4654536" y="2988192"/>
            <a:ext cx="77019" cy="433548"/>
            <a:chOff x="3790969" y="4956973"/>
            <a:chExt cx="77019" cy="433548"/>
          </a:xfrm>
        </p:grpSpPr>
        <p:sp>
          <p:nvSpPr>
            <p:cNvPr id="493" name="矩形 492">
              <a:extLst>
                <a:ext uri="{FF2B5EF4-FFF2-40B4-BE49-F238E27FC236}">
                  <a16:creationId xmlns:a16="http://schemas.microsoft.com/office/drawing/2014/main" id="{6FB6FA8C-9E57-DCAD-AEEA-50B345228C56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4" name="矩形 493">
              <a:extLst>
                <a:ext uri="{FF2B5EF4-FFF2-40B4-BE49-F238E27FC236}">
                  <a16:creationId xmlns:a16="http://schemas.microsoft.com/office/drawing/2014/main" id="{07EAF390-9B1B-293D-DEA1-022A3E134BE0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95" name="组合 494">
              <a:extLst>
                <a:ext uri="{FF2B5EF4-FFF2-40B4-BE49-F238E27FC236}">
                  <a16:creationId xmlns:a16="http://schemas.microsoft.com/office/drawing/2014/main" id="{F84D485C-25D3-82E9-11AD-B09931572483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96" name="矩形 495">
                <a:extLst>
                  <a:ext uri="{FF2B5EF4-FFF2-40B4-BE49-F238E27FC236}">
                    <a16:creationId xmlns:a16="http://schemas.microsoft.com/office/drawing/2014/main" id="{C1E4EC97-6BB6-740D-9ABC-82E064490372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97" name="矩形 496">
                <a:extLst>
                  <a:ext uri="{FF2B5EF4-FFF2-40B4-BE49-F238E27FC236}">
                    <a16:creationId xmlns:a16="http://schemas.microsoft.com/office/drawing/2014/main" id="{060B7EC9-55BA-ED97-24E1-6530688F3512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98" name="组合 497">
            <a:extLst>
              <a:ext uri="{FF2B5EF4-FFF2-40B4-BE49-F238E27FC236}">
                <a16:creationId xmlns:a16="http://schemas.microsoft.com/office/drawing/2014/main" id="{AD74BCD5-EC1B-41E4-5F10-B5549E75F0F3}"/>
              </a:ext>
            </a:extLst>
          </p:cNvPr>
          <p:cNvGrpSpPr/>
          <p:nvPr/>
        </p:nvGrpSpPr>
        <p:grpSpPr>
          <a:xfrm>
            <a:off x="4990176" y="4907440"/>
            <a:ext cx="76479" cy="454041"/>
            <a:chOff x="6806464" y="2030697"/>
            <a:chExt cx="76479" cy="454041"/>
          </a:xfrm>
        </p:grpSpPr>
        <p:sp>
          <p:nvSpPr>
            <p:cNvPr id="499" name="矩形 498">
              <a:extLst>
                <a:ext uri="{FF2B5EF4-FFF2-40B4-BE49-F238E27FC236}">
                  <a16:creationId xmlns:a16="http://schemas.microsoft.com/office/drawing/2014/main" id="{7B8BBC30-DC88-5FA5-3938-0DB35C8E7BC1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00" name="组合 499">
              <a:extLst>
                <a:ext uri="{FF2B5EF4-FFF2-40B4-BE49-F238E27FC236}">
                  <a16:creationId xmlns:a16="http://schemas.microsoft.com/office/drawing/2014/main" id="{06215FEB-B300-E119-3D3F-0E966EB3CF2D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01" name="矩形 500">
                <a:extLst>
                  <a:ext uri="{FF2B5EF4-FFF2-40B4-BE49-F238E27FC236}">
                    <a16:creationId xmlns:a16="http://schemas.microsoft.com/office/drawing/2014/main" id="{235AD02C-3B38-3944-E790-484492F0002D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02" name="组合 501">
                <a:extLst>
                  <a:ext uri="{FF2B5EF4-FFF2-40B4-BE49-F238E27FC236}">
                    <a16:creationId xmlns:a16="http://schemas.microsoft.com/office/drawing/2014/main" id="{A58756C2-A397-E992-1C0F-CED94C287AEA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03" name="矩形 502">
                  <a:extLst>
                    <a:ext uri="{FF2B5EF4-FFF2-40B4-BE49-F238E27FC236}">
                      <a16:creationId xmlns:a16="http://schemas.microsoft.com/office/drawing/2014/main" id="{A6263A6B-34D5-3B29-CACE-D16F78CFAD4A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04" name="矩形 503">
                  <a:extLst>
                    <a:ext uri="{FF2B5EF4-FFF2-40B4-BE49-F238E27FC236}">
                      <a16:creationId xmlns:a16="http://schemas.microsoft.com/office/drawing/2014/main" id="{3322373F-63BB-0DB1-3EF0-13B7B60EB428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05" name="组合 504">
            <a:extLst>
              <a:ext uri="{FF2B5EF4-FFF2-40B4-BE49-F238E27FC236}">
                <a16:creationId xmlns:a16="http://schemas.microsoft.com/office/drawing/2014/main" id="{5D457DB7-8746-ECE0-AF41-CA10FB56CFE9}"/>
              </a:ext>
            </a:extLst>
          </p:cNvPr>
          <p:cNvGrpSpPr/>
          <p:nvPr/>
        </p:nvGrpSpPr>
        <p:grpSpPr>
          <a:xfrm>
            <a:off x="4647030" y="2267236"/>
            <a:ext cx="77019" cy="433548"/>
            <a:chOff x="3790969" y="4956973"/>
            <a:chExt cx="77019" cy="433548"/>
          </a:xfrm>
        </p:grpSpPr>
        <p:sp>
          <p:nvSpPr>
            <p:cNvPr id="506" name="矩形 505">
              <a:extLst>
                <a:ext uri="{FF2B5EF4-FFF2-40B4-BE49-F238E27FC236}">
                  <a16:creationId xmlns:a16="http://schemas.microsoft.com/office/drawing/2014/main" id="{E817B6AA-69FA-48A8-89D4-C68165FC9F0F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7" name="矩形 506">
              <a:extLst>
                <a:ext uri="{FF2B5EF4-FFF2-40B4-BE49-F238E27FC236}">
                  <a16:creationId xmlns:a16="http://schemas.microsoft.com/office/drawing/2014/main" id="{B7613273-F37F-C099-5493-BBD34D996883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08" name="组合 507">
              <a:extLst>
                <a:ext uri="{FF2B5EF4-FFF2-40B4-BE49-F238E27FC236}">
                  <a16:creationId xmlns:a16="http://schemas.microsoft.com/office/drawing/2014/main" id="{ECC6E0DA-8304-8E13-14C1-FA54B0D6E016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509" name="矩形 508">
                <a:extLst>
                  <a:ext uri="{FF2B5EF4-FFF2-40B4-BE49-F238E27FC236}">
                    <a16:creationId xmlns:a16="http://schemas.microsoft.com/office/drawing/2014/main" id="{51B30808-98C4-F6EE-B5A3-D7243CBBA731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10" name="矩形 509">
                <a:extLst>
                  <a:ext uri="{FF2B5EF4-FFF2-40B4-BE49-F238E27FC236}">
                    <a16:creationId xmlns:a16="http://schemas.microsoft.com/office/drawing/2014/main" id="{50FC5F2C-8EC4-A88E-3DAC-8D6E526613E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11" name="组合 510">
            <a:extLst>
              <a:ext uri="{FF2B5EF4-FFF2-40B4-BE49-F238E27FC236}">
                <a16:creationId xmlns:a16="http://schemas.microsoft.com/office/drawing/2014/main" id="{948C121E-4556-A042-0C39-807CF14AE855}"/>
              </a:ext>
            </a:extLst>
          </p:cNvPr>
          <p:cNvGrpSpPr/>
          <p:nvPr/>
        </p:nvGrpSpPr>
        <p:grpSpPr>
          <a:xfrm>
            <a:off x="4831309" y="2984722"/>
            <a:ext cx="77957" cy="443335"/>
            <a:chOff x="6653438" y="4820100"/>
            <a:chExt cx="77957" cy="443335"/>
          </a:xfrm>
        </p:grpSpPr>
        <p:sp>
          <p:nvSpPr>
            <p:cNvPr id="512" name="矩形 511">
              <a:extLst>
                <a:ext uri="{FF2B5EF4-FFF2-40B4-BE49-F238E27FC236}">
                  <a16:creationId xmlns:a16="http://schemas.microsoft.com/office/drawing/2014/main" id="{724770F2-DB53-370D-647C-5CD69DD388B4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13" name="组合 512">
              <a:extLst>
                <a:ext uri="{FF2B5EF4-FFF2-40B4-BE49-F238E27FC236}">
                  <a16:creationId xmlns:a16="http://schemas.microsoft.com/office/drawing/2014/main" id="{D4756586-48DD-0FEA-CBA4-3081755B086A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514" name="矩形 513">
                <a:extLst>
                  <a:ext uri="{FF2B5EF4-FFF2-40B4-BE49-F238E27FC236}">
                    <a16:creationId xmlns:a16="http://schemas.microsoft.com/office/drawing/2014/main" id="{857EA71B-CD0C-DD86-6E0E-BEF4E0926806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15" name="组合 514">
                <a:extLst>
                  <a:ext uri="{FF2B5EF4-FFF2-40B4-BE49-F238E27FC236}">
                    <a16:creationId xmlns:a16="http://schemas.microsoft.com/office/drawing/2014/main" id="{AE6425A9-5FCF-CFFB-04C8-53CCFDAC70B9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516" name="矩形 515">
                  <a:extLst>
                    <a:ext uri="{FF2B5EF4-FFF2-40B4-BE49-F238E27FC236}">
                      <a16:creationId xmlns:a16="http://schemas.microsoft.com/office/drawing/2014/main" id="{B0121B5C-DADD-EF63-E2D5-E51B72E2C643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17" name="矩形 516">
                  <a:extLst>
                    <a:ext uri="{FF2B5EF4-FFF2-40B4-BE49-F238E27FC236}">
                      <a16:creationId xmlns:a16="http://schemas.microsoft.com/office/drawing/2014/main" id="{50208E44-4C95-EA8B-300F-80DA964A3610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18" name="组合 517">
            <a:extLst>
              <a:ext uri="{FF2B5EF4-FFF2-40B4-BE49-F238E27FC236}">
                <a16:creationId xmlns:a16="http://schemas.microsoft.com/office/drawing/2014/main" id="{8FA62E49-001D-5406-2B56-245907088902}"/>
              </a:ext>
            </a:extLst>
          </p:cNvPr>
          <p:cNvGrpSpPr/>
          <p:nvPr/>
        </p:nvGrpSpPr>
        <p:grpSpPr>
          <a:xfrm>
            <a:off x="4997582" y="4045341"/>
            <a:ext cx="76479" cy="454041"/>
            <a:chOff x="6806464" y="2030697"/>
            <a:chExt cx="76479" cy="454041"/>
          </a:xfrm>
        </p:grpSpPr>
        <p:sp>
          <p:nvSpPr>
            <p:cNvPr id="519" name="矩形 518">
              <a:extLst>
                <a:ext uri="{FF2B5EF4-FFF2-40B4-BE49-F238E27FC236}">
                  <a16:creationId xmlns:a16="http://schemas.microsoft.com/office/drawing/2014/main" id="{BEFAD0DB-5966-0DC0-37FC-CD59315DB41C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20" name="组合 519">
              <a:extLst>
                <a:ext uri="{FF2B5EF4-FFF2-40B4-BE49-F238E27FC236}">
                  <a16:creationId xmlns:a16="http://schemas.microsoft.com/office/drawing/2014/main" id="{3A2C4E32-6802-BB20-6F3D-5BB9B062D610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21" name="矩形 520">
                <a:extLst>
                  <a:ext uri="{FF2B5EF4-FFF2-40B4-BE49-F238E27FC236}">
                    <a16:creationId xmlns:a16="http://schemas.microsoft.com/office/drawing/2014/main" id="{195599F9-8005-1F62-6CA0-B8A061E2AABF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22" name="组合 521">
                <a:extLst>
                  <a:ext uri="{FF2B5EF4-FFF2-40B4-BE49-F238E27FC236}">
                    <a16:creationId xmlns:a16="http://schemas.microsoft.com/office/drawing/2014/main" id="{9864B3F7-9049-60E5-FEB7-D2FAF923F939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23" name="矩形 522">
                  <a:extLst>
                    <a:ext uri="{FF2B5EF4-FFF2-40B4-BE49-F238E27FC236}">
                      <a16:creationId xmlns:a16="http://schemas.microsoft.com/office/drawing/2014/main" id="{0F34A1CD-496D-2E28-E08D-F92444B5CA61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4" name="矩形 523">
                  <a:extLst>
                    <a:ext uri="{FF2B5EF4-FFF2-40B4-BE49-F238E27FC236}">
                      <a16:creationId xmlns:a16="http://schemas.microsoft.com/office/drawing/2014/main" id="{08982BAA-D742-96AB-DD33-F4E75058F68C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25" name="组合 524">
            <a:extLst>
              <a:ext uri="{FF2B5EF4-FFF2-40B4-BE49-F238E27FC236}">
                <a16:creationId xmlns:a16="http://schemas.microsoft.com/office/drawing/2014/main" id="{0BC1E0E8-1748-8F50-3C9D-D27D010D1823}"/>
              </a:ext>
            </a:extLst>
          </p:cNvPr>
          <p:cNvGrpSpPr/>
          <p:nvPr/>
        </p:nvGrpSpPr>
        <p:grpSpPr>
          <a:xfrm>
            <a:off x="4493387" y="4907440"/>
            <a:ext cx="75462" cy="435712"/>
            <a:chOff x="6178758" y="2957438"/>
            <a:chExt cx="75462" cy="435712"/>
          </a:xfrm>
        </p:grpSpPr>
        <p:sp>
          <p:nvSpPr>
            <p:cNvPr id="526" name="矩形 525">
              <a:extLst>
                <a:ext uri="{FF2B5EF4-FFF2-40B4-BE49-F238E27FC236}">
                  <a16:creationId xmlns:a16="http://schemas.microsoft.com/office/drawing/2014/main" id="{49CFCA67-5D0F-7ED1-DEF7-17DB0D5D93F2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7" name="矩形 526">
              <a:extLst>
                <a:ext uri="{FF2B5EF4-FFF2-40B4-BE49-F238E27FC236}">
                  <a16:creationId xmlns:a16="http://schemas.microsoft.com/office/drawing/2014/main" id="{06B934CB-EF30-C078-2742-2C2752A1A37B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28" name="组合 527">
              <a:extLst>
                <a:ext uri="{FF2B5EF4-FFF2-40B4-BE49-F238E27FC236}">
                  <a16:creationId xmlns:a16="http://schemas.microsoft.com/office/drawing/2014/main" id="{7FE745BE-E244-FDA7-555A-9F9CB0898EDC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529" name="矩形 528">
                <a:extLst>
                  <a:ext uri="{FF2B5EF4-FFF2-40B4-BE49-F238E27FC236}">
                    <a16:creationId xmlns:a16="http://schemas.microsoft.com/office/drawing/2014/main" id="{B7875678-A4B3-0FDF-DB13-FBCB1EE56D76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30" name="矩形 529">
                <a:extLst>
                  <a:ext uri="{FF2B5EF4-FFF2-40B4-BE49-F238E27FC236}">
                    <a16:creationId xmlns:a16="http://schemas.microsoft.com/office/drawing/2014/main" id="{F85B74E9-B6C2-4177-9B92-9C0285EAB3BF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531" name="直线箭头连接符 530">
            <a:extLst>
              <a:ext uri="{FF2B5EF4-FFF2-40B4-BE49-F238E27FC236}">
                <a16:creationId xmlns:a16="http://schemas.microsoft.com/office/drawing/2014/main" id="{B5DF8386-744B-FEA5-4A17-0A9A78452543}"/>
              </a:ext>
            </a:extLst>
          </p:cNvPr>
          <p:cNvCxnSpPr>
            <a:cxnSpLocks/>
          </p:cNvCxnSpPr>
          <p:nvPr/>
        </p:nvCxnSpPr>
        <p:spPr>
          <a:xfrm flipV="1">
            <a:off x="5600327" y="239322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8" name="直线箭头连接符 537">
            <a:extLst>
              <a:ext uri="{FF2B5EF4-FFF2-40B4-BE49-F238E27FC236}">
                <a16:creationId xmlns:a16="http://schemas.microsoft.com/office/drawing/2014/main" id="{34010BE3-B81C-B690-AC32-F9A04CB3652B}"/>
              </a:ext>
            </a:extLst>
          </p:cNvPr>
          <p:cNvCxnSpPr>
            <a:cxnSpLocks/>
          </p:cNvCxnSpPr>
          <p:nvPr/>
        </p:nvCxnSpPr>
        <p:spPr>
          <a:xfrm flipV="1">
            <a:off x="5615642" y="332379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直线箭头连接符 538">
            <a:extLst>
              <a:ext uri="{FF2B5EF4-FFF2-40B4-BE49-F238E27FC236}">
                <a16:creationId xmlns:a16="http://schemas.microsoft.com/office/drawing/2014/main" id="{D75C4442-1990-CD8E-7420-5D498C0B432B}"/>
              </a:ext>
            </a:extLst>
          </p:cNvPr>
          <p:cNvCxnSpPr>
            <a:cxnSpLocks/>
          </p:cNvCxnSpPr>
          <p:nvPr/>
        </p:nvCxnSpPr>
        <p:spPr>
          <a:xfrm flipV="1">
            <a:off x="5660715" y="424853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0" name="直线箭头连接符 539">
            <a:extLst>
              <a:ext uri="{FF2B5EF4-FFF2-40B4-BE49-F238E27FC236}">
                <a16:creationId xmlns:a16="http://schemas.microsoft.com/office/drawing/2014/main" id="{02EDC7CE-0D48-547D-3A7A-3B1142ADC764}"/>
              </a:ext>
            </a:extLst>
          </p:cNvPr>
          <p:cNvCxnSpPr>
            <a:cxnSpLocks/>
          </p:cNvCxnSpPr>
          <p:nvPr/>
        </p:nvCxnSpPr>
        <p:spPr>
          <a:xfrm>
            <a:off x="5856838" y="2429668"/>
            <a:ext cx="260455" cy="27026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2" name="组合 531">
            <a:extLst>
              <a:ext uri="{FF2B5EF4-FFF2-40B4-BE49-F238E27FC236}">
                <a16:creationId xmlns:a16="http://schemas.microsoft.com/office/drawing/2014/main" id="{A79A4D22-4617-DD45-8E4A-AF5801F2BF82}"/>
              </a:ext>
            </a:extLst>
          </p:cNvPr>
          <p:cNvGrpSpPr/>
          <p:nvPr/>
        </p:nvGrpSpPr>
        <p:grpSpPr>
          <a:xfrm>
            <a:off x="5868363" y="2660825"/>
            <a:ext cx="77019" cy="433548"/>
            <a:chOff x="3790969" y="4956973"/>
            <a:chExt cx="77019" cy="433548"/>
          </a:xfrm>
        </p:grpSpPr>
        <p:sp>
          <p:nvSpPr>
            <p:cNvPr id="533" name="矩形 532">
              <a:extLst>
                <a:ext uri="{FF2B5EF4-FFF2-40B4-BE49-F238E27FC236}">
                  <a16:creationId xmlns:a16="http://schemas.microsoft.com/office/drawing/2014/main" id="{61E5DE28-C4BD-CED4-04F3-E9FB41CAD808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4" name="矩形 533">
              <a:extLst>
                <a:ext uri="{FF2B5EF4-FFF2-40B4-BE49-F238E27FC236}">
                  <a16:creationId xmlns:a16="http://schemas.microsoft.com/office/drawing/2014/main" id="{3A6705B1-CBD3-1560-5998-8F06A00A616C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35" name="组合 534">
              <a:extLst>
                <a:ext uri="{FF2B5EF4-FFF2-40B4-BE49-F238E27FC236}">
                  <a16:creationId xmlns:a16="http://schemas.microsoft.com/office/drawing/2014/main" id="{F3FDF2C5-6422-6FA1-DB5C-1DE9515D0786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536" name="矩形 535">
                <a:extLst>
                  <a:ext uri="{FF2B5EF4-FFF2-40B4-BE49-F238E27FC236}">
                    <a16:creationId xmlns:a16="http://schemas.microsoft.com/office/drawing/2014/main" id="{949400F2-7BC4-69BC-D81F-DE288DFBC666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37" name="矩形 536">
                <a:extLst>
                  <a:ext uri="{FF2B5EF4-FFF2-40B4-BE49-F238E27FC236}">
                    <a16:creationId xmlns:a16="http://schemas.microsoft.com/office/drawing/2014/main" id="{C8FC4925-F409-1E30-8796-309391A93BF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43" name="组合 542">
            <a:extLst>
              <a:ext uri="{FF2B5EF4-FFF2-40B4-BE49-F238E27FC236}">
                <a16:creationId xmlns:a16="http://schemas.microsoft.com/office/drawing/2014/main" id="{7B10A9E3-E826-3BC0-4F60-67EACBCA9FD5}"/>
              </a:ext>
            </a:extLst>
          </p:cNvPr>
          <p:cNvGrpSpPr/>
          <p:nvPr/>
        </p:nvGrpSpPr>
        <p:grpSpPr>
          <a:xfrm>
            <a:off x="5633554" y="2653258"/>
            <a:ext cx="77957" cy="443335"/>
            <a:chOff x="6653438" y="4820100"/>
            <a:chExt cx="77957" cy="443335"/>
          </a:xfrm>
        </p:grpSpPr>
        <p:sp>
          <p:nvSpPr>
            <p:cNvPr id="544" name="矩形 543">
              <a:extLst>
                <a:ext uri="{FF2B5EF4-FFF2-40B4-BE49-F238E27FC236}">
                  <a16:creationId xmlns:a16="http://schemas.microsoft.com/office/drawing/2014/main" id="{F24E93F4-962B-07E2-019A-36AB4905A021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45" name="组合 544">
              <a:extLst>
                <a:ext uri="{FF2B5EF4-FFF2-40B4-BE49-F238E27FC236}">
                  <a16:creationId xmlns:a16="http://schemas.microsoft.com/office/drawing/2014/main" id="{29AB4EA3-8218-D907-6500-DA77D08CF3E2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546" name="矩形 545">
                <a:extLst>
                  <a:ext uri="{FF2B5EF4-FFF2-40B4-BE49-F238E27FC236}">
                    <a16:creationId xmlns:a16="http://schemas.microsoft.com/office/drawing/2014/main" id="{A46F46B9-7698-438C-39E1-3D0E0908B73C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47" name="组合 546">
                <a:extLst>
                  <a:ext uri="{FF2B5EF4-FFF2-40B4-BE49-F238E27FC236}">
                    <a16:creationId xmlns:a16="http://schemas.microsoft.com/office/drawing/2014/main" id="{A5CAC8E8-BD33-317F-D949-D76DA8007B98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548" name="矩形 547">
                  <a:extLst>
                    <a:ext uri="{FF2B5EF4-FFF2-40B4-BE49-F238E27FC236}">
                      <a16:creationId xmlns:a16="http://schemas.microsoft.com/office/drawing/2014/main" id="{C367EB48-56F3-84F1-A339-4847E69962D8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49" name="矩形 548">
                  <a:extLst>
                    <a:ext uri="{FF2B5EF4-FFF2-40B4-BE49-F238E27FC236}">
                      <a16:creationId xmlns:a16="http://schemas.microsoft.com/office/drawing/2014/main" id="{DE9D2AF3-45DC-DB34-B25D-EE606CD050EC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50" name="组合 549">
            <a:extLst>
              <a:ext uri="{FF2B5EF4-FFF2-40B4-BE49-F238E27FC236}">
                <a16:creationId xmlns:a16="http://schemas.microsoft.com/office/drawing/2014/main" id="{CE187DAF-9A87-5759-043A-3C3F03015DEB}"/>
              </a:ext>
            </a:extLst>
          </p:cNvPr>
          <p:cNvGrpSpPr/>
          <p:nvPr/>
        </p:nvGrpSpPr>
        <p:grpSpPr>
          <a:xfrm>
            <a:off x="5640104" y="3556595"/>
            <a:ext cx="76479" cy="454041"/>
            <a:chOff x="6806464" y="2030697"/>
            <a:chExt cx="76479" cy="454041"/>
          </a:xfrm>
        </p:grpSpPr>
        <p:sp>
          <p:nvSpPr>
            <p:cNvPr id="551" name="矩形 550">
              <a:extLst>
                <a:ext uri="{FF2B5EF4-FFF2-40B4-BE49-F238E27FC236}">
                  <a16:creationId xmlns:a16="http://schemas.microsoft.com/office/drawing/2014/main" id="{399865A5-06CD-2CE4-B18C-A43564B72FE9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52" name="组合 551">
              <a:extLst>
                <a:ext uri="{FF2B5EF4-FFF2-40B4-BE49-F238E27FC236}">
                  <a16:creationId xmlns:a16="http://schemas.microsoft.com/office/drawing/2014/main" id="{9635CBE4-CEEC-43D3-39B2-B6AEAAE5819C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53" name="矩形 552">
                <a:extLst>
                  <a:ext uri="{FF2B5EF4-FFF2-40B4-BE49-F238E27FC236}">
                    <a16:creationId xmlns:a16="http://schemas.microsoft.com/office/drawing/2014/main" id="{D3C8258C-9B3B-14F4-C85C-8CF343740F22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54" name="组合 553">
                <a:extLst>
                  <a:ext uri="{FF2B5EF4-FFF2-40B4-BE49-F238E27FC236}">
                    <a16:creationId xmlns:a16="http://schemas.microsoft.com/office/drawing/2014/main" id="{7D4B7F4E-4AFE-1C76-A511-4D11C35F33FB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55" name="矩形 554">
                  <a:extLst>
                    <a:ext uri="{FF2B5EF4-FFF2-40B4-BE49-F238E27FC236}">
                      <a16:creationId xmlns:a16="http://schemas.microsoft.com/office/drawing/2014/main" id="{1F583825-CC5D-3968-85BE-6199DFBB4D61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56" name="矩形 555">
                  <a:extLst>
                    <a:ext uri="{FF2B5EF4-FFF2-40B4-BE49-F238E27FC236}">
                      <a16:creationId xmlns:a16="http://schemas.microsoft.com/office/drawing/2014/main" id="{654B1F62-B912-0BCA-DA9B-FD756E8AE1B3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57" name="组合 556">
            <a:extLst>
              <a:ext uri="{FF2B5EF4-FFF2-40B4-BE49-F238E27FC236}">
                <a16:creationId xmlns:a16="http://schemas.microsoft.com/office/drawing/2014/main" id="{C82417EB-93A4-81B3-82E8-207AFD2E26D5}"/>
              </a:ext>
            </a:extLst>
          </p:cNvPr>
          <p:cNvGrpSpPr/>
          <p:nvPr/>
        </p:nvGrpSpPr>
        <p:grpSpPr>
          <a:xfrm>
            <a:off x="5667823" y="4554980"/>
            <a:ext cx="75462" cy="435712"/>
            <a:chOff x="6178758" y="2957438"/>
            <a:chExt cx="75462" cy="435712"/>
          </a:xfrm>
        </p:grpSpPr>
        <p:sp>
          <p:nvSpPr>
            <p:cNvPr id="558" name="矩形 557">
              <a:extLst>
                <a:ext uri="{FF2B5EF4-FFF2-40B4-BE49-F238E27FC236}">
                  <a16:creationId xmlns:a16="http://schemas.microsoft.com/office/drawing/2014/main" id="{DC8CFBB5-F7E2-899A-B40E-2E08785FFEFE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9" name="矩形 558">
              <a:extLst>
                <a:ext uri="{FF2B5EF4-FFF2-40B4-BE49-F238E27FC236}">
                  <a16:creationId xmlns:a16="http://schemas.microsoft.com/office/drawing/2014/main" id="{F19EDF2D-AF71-F7F5-FB75-89CF3717FF33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60" name="组合 559">
              <a:extLst>
                <a:ext uri="{FF2B5EF4-FFF2-40B4-BE49-F238E27FC236}">
                  <a16:creationId xmlns:a16="http://schemas.microsoft.com/office/drawing/2014/main" id="{34F02FA5-20B0-6908-DDC6-AE02FBCD6613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561" name="矩形 560">
                <a:extLst>
                  <a:ext uri="{FF2B5EF4-FFF2-40B4-BE49-F238E27FC236}">
                    <a16:creationId xmlns:a16="http://schemas.microsoft.com/office/drawing/2014/main" id="{D666BE48-A214-D399-F077-8B4D6B1C3ED3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62" name="矩形 561">
                <a:extLst>
                  <a:ext uri="{FF2B5EF4-FFF2-40B4-BE49-F238E27FC236}">
                    <a16:creationId xmlns:a16="http://schemas.microsoft.com/office/drawing/2014/main" id="{67863546-460C-3A2E-0DD4-5019CEEB34D3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563" name="矩形 562">
            <a:extLst>
              <a:ext uri="{FF2B5EF4-FFF2-40B4-BE49-F238E27FC236}">
                <a16:creationId xmlns:a16="http://schemas.microsoft.com/office/drawing/2014/main" id="{D00FDF5C-FEE3-D427-E527-F6CAF5CC502E}"/>
              </a:ext>
            </a:extLst>
          </p:cNvPr>
          <p:cNvSpPr/>
          <p:nvPr/>
        </p:nvSpPr>
        <p:spPr>
          <a:xfrm>
            <a:off x="6429498" y="2166650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90" name="组合 589">
            <a:extLst>
              <a:ext uri="{FF2B5EF4-FFF2-40B4-BE49-F238E27FC236}">
                <a16:creationId xmlns:a16="http://schemas.microsoft.com/office/drawing/2014/main" id="{33FAB3D5-FF6F-27E9-A24C-6C6D57CEFFE9}"/>
              </a:ext>
            </a:extLst>
          </p:cNvPr>
          <p:cNvGrpSpPr/>
          <p:nvPr/>
        </p:nvGrpSpPr>
        <p:grpSpPr>
          <a:xfrm>
            <a:off x="6471069" y="2231445"/>
            <a:ext cx="579377" cy="461668"/>
            <a:chOff x="6471069" y="2231445"/>
            <a:chExt cx="579377" cy="461668"/>
          </a:xfrm>
        </p:grpSpPr>
        <p:grpSp>
          <p:nvGrpSpPr>
            <p:cNvPr id="564" name="组合 563">
              <a:extLst>
                <a:ext uri="{FF2B5EF4-FFF2-40B4-BE49-F238E27FC236}">
                  <a16:creationId xmlns:a16="http://schemas.microsoft.com/office/drawing/2014/main" id="{F1E675A1-38FF-1329-A03B-037F892E64D9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565" name="矩形 564">
                <a:extLst>
                  <a:ext uri="{FF2B5EF4-FFF2-40B4-BE49-F238E27FC236}">
                    <a16:creationId xmlns:a16="http://schemas.microsoft.com/office/drawing/2014/main" id="{B9A8E021-2EF7-53FF-81ED-7F553AF93534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66" name="矩形 565">
                <a:extLst>
                  <a:ext uri="{FF2B5EF4-FFF2-40B4-BE49-F238E27FC236}">
                    <a16:creationId xmlns:a16="http://schemas.microsoft.com/office/drawing/2014/main" id="{DEFBEC6B-DF20-D710-4244-EEC8FF1A63F4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67" name="组合 566">
                <a:extLst>
                  <a:ext uri="{FF2B5EF4-FFF2-40B4-BE49-F238E27FC236}">
                    <a16:creationId xmlns:a16="http://schemas.microsoft.com/office/drawing/2014/main" id="{AAC97802-3A86-13D1-0A26-75787430B58C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568" name="矩形 567">
                  <a:extLst>
                    <a:ext uri="{FF2B5EF4-FFF2-40B4-BE49-F238E27FC236}">
                      <a16:creationId xmlns:a16="http://schemas.microsoft.com/office/drawing/2014/main" id="{3D73A3BB-EE2F-E9F0-AC98-531A26680C7C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9" name="矩形 568">
                  <a:extLst>
                    <a:ext uri="{FF2B5EF4-FFF2-40B4-BE49-F238E27FC236}">
                      <a16:creationId xmlns:a16="http://schemas.microsoft.com/office/drawing/2014/main" id="{9CE2DA45-D49B-04F6-3ACE-656550DE3BA5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70" name="组合 569">
              <a:extLst>
                <a:ext uri="{FF2B5EF4-FFF2-40B4-BE49-F238E27FC236}">
                  <a16:creationId xmlns:a16="http://schemas.microsoft.com/office/drawing/2014/main" id="{8588CD08-3383-BE55-99CE-980C459EAA2C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571" name="矩形 570">
                <a:extLst>
                  <a:ext uri="{FF2B5EF4-FFF2-40B4-BE49-F238E27FC236}">
                    <a16:creationId xmlns:a16="http://schemas.microsoft.com/office/drawing/2014/main" id="{6BDAE111-FBE7-BE00-0D58-FA28E0954342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72" name="矩形 571">
                <a:extLst>
                  <a:ext uri="{FF2B5EF4-FFF2-40B4-BE49-F238E27FC236}">
                    <a16:creationId xmlns:a16="http://schemas.microsoft.com/office/drawing/2014/main" id="{F4500F63-CE3B-04C2-14A1-CBBF39F64EFD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73" name="组合 572">
                <a:extLst>
                  <a:ext uri="{FF2B5EF4-FFF2-40B4-BE49-F238E27FC236}">
                    <a16:creationId xmlns:a16="http://schemas.microsoft.com/office/drawing/2014/main" id="{71E7F0AE-99E1-0368-98B2-FED3110ED719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574" name="矩形 573">
                  <a:extLst>
                    <a:ext uri="{FF2B5EF4-FFF2-40B4-BE49-F238E27FC236}">
                      <a16:creationId xmlns:a16="http://schemas.microsoft.com/office/drawing/2014/main" id="{07AE8277-6EF0-AC7E-749C-5F8791B733FC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75" name="矩形 574">
                  <a:extLst>
                    <a:ext uri="{FF2B5EF4-FFF2-40B4-BE49-F238E27FC236}">
                      <a16:creationId xmlns:a16="http://schemas.microsoft.com/office/drawing/2014/main" id="{36373170-876D-AC5B-6422-04E5D47C2661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76" name="组合 575">
              <a:extLst>
                <a:ext uri="{FF2B5EF4-FFF2-40B4-BE49-F238E27FC236}">
                  <a16:creationId xmlns:a16="http://schemas.microsoft.com/office/drawing/2014/main" id="{4776EC1A-7D80-4EFA-34DA-F3F65DF66AA4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577" name="矩形 576">
                <a:extLst>
                  <a:ext uri="{FF2B5EF4-FFF2-40B4-BE49-F238E27FC236}">
                    <a16:creationId xmlns:a16="http://schemas.microsoft.com/office/drawing/2014/main" id="{077BD50D-9D4E-B6E0-F5A4-13CDE47631D4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78" name="组合 577">
                <a:extLst>
                  <a:ext uri="{FF2B5EF4-FFF2-40B4-BE49-F238E27FC236}">
                    <a16:creationId xmlns:a16="http://schemas.microsoft.com/office/drawing/2014/main" id="{A4DE0574-9F40-B374-E902-5273CF9E8FF1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579" name="矩形 578">
                  <a:extLst>
                    <a:ext uri="{FF2B5EF4-FFF2-40B4-BE49-F238E27FC236}">
                      <a16:creationId xmlns:a16="http://schemas.microsoft.com/office/drawing/2014/main" id="{D35B9089-613A-25CB-4291-0EC3C7AB652F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80" name="组合 579">
                  <a:extLst>
                    <a:ext uri="{FF2B5EF4-FFF2-40B4-BE49-F238E27FC236}">
                      <a16:creationId xmlns:a16="http://schemas.microsoft.com/office/drawing/2014/main" id="{1F8A5300-8DDA-C71D-4A9F-308368199B86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581" name="矩形 580">
                    <a:extLst>
                      <a:ext uri="{FF2B5EF4-FFF2-40B4-BE49-F238E27FC236}">
                        <a16:creationId xmlns:a16="http://schemas.microsoft.com/office/drawing/2014/main" id="{98F28525-7CB1-9584-8D07-510E291916FD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82" name="矩形 581">
                    <a:extLst>
                      <a:ext uri="{FF2B5EF4-FFF2-40B4-BE49-F238E27FC236}">
                        <a16:creationId xmlns:a16="http://schemas.microsoft.com/office/drawing/2014/main" id="{48C31E85-2AFF-7B4B-EA76-E39A21E39EC8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583" name="组合 582">
              <a:extLst>
                <a:ext uri="{FF2B5EF4-FFF2-40B4-BE49-F238E27FC236}">
                  <a16:creationId xmlns:a16="http://schemas.microsoft.com/office/drawing/2014/main" id="{3F7B39A4-D058-E0CC-50B4-397E6E9AFAD3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584" name="矩形 583">
                <a:extLst>
                  <a:ext uri="{FF2B5EF4-FFF2-40B4-BE49-F238E27FC236}">
                    <a16:creationId xmlns:a16="http://schemas.microsoft.com/office/drawing/2014/main" id="{3377C78B-14A7-ABE4-7622-D329D69A0568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85" name="组合 584">
                <a:extLst>
                  <a:ext uri="{FF2B5EF4-FFF2-40B4-BE49-F238E27FC236}">
                    <a16:creationId xmlns:a16="http://schemas.microsoft.com/office/drawing/2014/main" id="{41A93AE6-F1E5-3E2F-296A-2A4BB57C9098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586" name="矩形 585">
                  <a:extLst>
                    <a:ext uri="{FF2B5EF4-FFF2-40B4-BE49-F238E27FC236}">
                      <a16:creationId xmlns:a16="http://schemas.microsoft.com/office/drawing/2014/main" id="{33F0CE68-40F1-BA67-4D91-0D8E9688B24D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87" name="组合 586">
                  <a:extLst>
                    <a:ext uri="{FF2B5EF4-FFF2-40B4-BE49-F238E27FC236}">
                      <a16:creationId xmlns:a16="http://schemas.microsoft.com/office/drawing/2014/main" id="{FFFE82B8-E2F7-83D9-862A-0E6183D90284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588" name="矩形 587">
                    <a:extLst>
                      <a:ext uri="{FF2B5EF4-FFF2-40B4-BE49-F238E27FC236}">
                        <a16:creationId xmlns:a16="http://schemas.microsoft.com/office/drawing/2014/main" id="{644A8E35-3C9D-F38C-1D7B-FA2275BA6046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89" name="矩形 588">
                    <a:extLst>
                      <a:ext uri="{FF2B5EF4-FFF2-40B4-BE49-F238E27FC236}">
                        <a16:creationId xmlns:a16="http://schemas.microsoft.com/office/drawing/2014/main" id="{168EEF3A-6AE6-F85F-40F8-57C6BA81551C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591" name="组合 590">
            <a:extLst>
              <a:ext uri="{FF2B5EF4-FFF2-40B4-BE49-F238E27FC236}">
                <a16:creationId xmlns:a16="http://schemas.microsoft.com/office/drawing/2014/main" id="{68A8DD25-1E24-61D9-9430-486783337925}"/>
              </a:ext>
            </a:extLst>
          </p:cNvPr>
          <p:cNvGrpSpPr/>
          <p:nvPr/>
        </p:nvGrpSpPr>
        <p:grpSpPr>
          <a:xfrm>
            <a:off x="6458242" y="2975856"/>
            <a:ext cx="579377" cy="461668"/>
            <a:chOff x="6471069" y="2231445"/>
            <a:chExt cx="579377" cy="461668"/>
          </a:xfrm>
        </p:grpSpPr>
        <p:grpSp>
          <p:nvGrpSpPr>
            <p:cNvPr id="592" name="组合 591">
              <a:extLst>
                <a:ext uri="{FF2B5EF4-FFF2-40B4-BE49-F238E27FC236}">
                  <a16:creationId xmlns:a16="http://schemas.microsoft.com/office/drawing/2014/main" id="{622BC2C2-0760-2779-AE19-104F428C2F56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13" name="矩形 612">
                <a:extLst>
                  <a:ext uri="{FF2B5EF4-FFF2-40B4-BE49-F238E27FC236}">
                    <a16:creationId xmlns:a16="http://schemas.microsoft.com/office/drawing/2014/main" id="{280DBA00-8921-E869-0905-12234FF77452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14" name="矩形 613">
                <a:extLst>
                  <a:ext uri="{FF2B5EF4-FFF2-40B4-BE49-F238E27FC236}">
                    <a16:creationId xmlns:a16="http://schemas.microsoft.com/office/drawing/2014/main" id="{1A36CD61-CA2E-35B4-671D-0DDB7F9CE832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15" name="组合 614">
                <a:extLst>
                  <a:ext uri="{FF2B5EF4-FFF2-40B4-BE49-F238E27FC236}">
                    <a16:creationId xmlns:a16="http://schemas.microsoft.com/office/drawing/2014/main" id="{E78EE93E-3733-87AA-E8BD-3D732C6F521F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16" name="矩形 615">
                  <a:extLst>
                    <a:ext uri="{FF2B5EF4-FFF2-40B4-BE49-F238E27FC236}">
                      <a16:creationId xmlns:a16="http://schemas.microsoft.com/office/drawing/2014/main" id="{59E7AAE5-2265-B019-167A-D2F5212CFBD8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17" name="矩形 616">
                  <a:extLst>
                    <a:ext uri="{FF2B5EF4-FFF2-40B4-BE49-F238E27FC236}">
                      <a16:creationId xmlns:a16="http://schemas.microsoft.com/office/drawing/2014/main" id="{A2A43D28-E055-8A42-4658-13847EDC8841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3" name="组合 592">
              <a:extLst>
                <a:ext uri="{FF2B5EF4-FFF2-40B4-BE49-F238E27FC236}">
                  <a16:creationId xmlns:a16="http://schemas.microsoft.com/office/drawing/2014/main" id="{4754FE31-5C0D-EC39-178C-137070D502BD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08" name="矩形 607">
                <a:extLst>
                  <a:ext uri="{FF2B5EF4-FFF2-40B4-BE49-F238E27FC236}">
                    <a16:creationId xmlns:a16="http://schemas.microsoft.com/office/drawing/2014/main" id="{92FF7947-1C20-CA1E-E800-20A27B06CE5F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09" name="矩形 608">
                <a:extLst>
                  <a:ext uri="{FF2B5EF4-FFF2-40B4-BE49-F238E27FC236}">
                    <a16:creationId xmlns:a16="http://schemas.microsoft.com/office/drawing/2014/main" id="{416607B7-1F8C-A929-5D4B-94A2672E3A5C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10" name="组合 609">
                <a:extLst>
                  <a:ext uri="{FF2B5EF4-FFF2-40B4-BE49-F238E27FC236}">
                    <a16:creationId xmlns:a16="http://schemas.microsoft.com/office/drawing/2014/main" id="{1F93D394-3AF3-49A1-4918-D890FA013A3D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11" name="矩形 610">
                  <a:extLst>
                    <a:ext uri="{FF2B5EF4-FFF2-40B4-BE49-F238E27FC236}">
                      <a16:creationId xmlns:a16="http://schemas.microsoft.com/office/drawing/2014/main" id="{F59AEAA8-49F3-3E5D-D56D-CA988D0839A0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12" name="矩形 611">
                  <a:extLst>
                    <a:ext uri="{FF2B5EF4-FFF2-40B4-BE49-F238E27FC236}">
                      <a16:creationId xmlns:a16="http://schemas.microsoft.com/office/drawing/2014/main" id="{12EF0F63-772A-D258-0810-C95A2FA33A08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4" name="组合 593">
              <a:extLst>
                <a:ext uri="{FF2B5EF4-FFF2-40B4-BE49-F238E27FC236}">
                  <a16:creationId xmlns:a16="http://schemas.microsoft.com/office/drawing/2014/main" id="{775FA106-5C61-92F3-DB94-44A128A35759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02" name="矩形 601">
                <a:extLst>
                  <a:ext uri="{FF2B5EF4-FFF2-40B4-BE49-F238E27FC236}">
                    <a16:creationId xmlns:a16="http://schemas.microsoft.com/office/drawing/2014/main" id="{32D6075E-49CC-3222-4C8E-20F032CB32F5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03" name="组合 602">
                <a:extLst>
                  <a:ext uri="{FF2B5EF4-FFF2-40B4-BE49-F238E27FC236}">
                    <a16:creationId xmlns:a16="http://schemas.microsoft.com/office/drawing/2014/main" id="{424EFCD4-DE94-1B9D-7E5E-BD176EB2FD02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04" name="矩形 603">
                  <a:extLst>
                    <a:ext uri="{FF2B5EF4-FFF2-40B4-BE49-F238E27FC236}">
                      <a16:creationId xmlns:a16="http://schemas.microsoft.com/office/drawing/2014/main" id="{97530094-89E9-698B-8692-572E9A25C488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05" name="组合 604">
                  <a:extLst>
                    <a:ext uri="{FF2B5EF4-FFF2-40B4-BE49-F238E27FC236}">
                      <a16:creationId xmlns:a16="http://schemas.microsoft.com/office/drawing/2014/main" id="{4A8DDE1F-2670-79C4-4E2B-58EE7614D52F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06" name="矩形 605">
                    <a:extLst>
                      <a:ext uri="{FF2B5EF4-FFF2-40B4-BE49-F238E27FC236}">
                        <a16:creationId xmlns:a16="http://schemas.microsoft.com/office/drawing/2014/main" id="{96F764D3-BA9B-6093-FE52-09446D892E64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07" name="矩形 606">
                    <a:extLst>
                      <a:ext uri="{FF2B5EF4-FFF2-40B4-BE49-F238E27FC236}">
                        <a16:creationId xmlns:a16="http://schemas.microsoft.com/office/drawing/2014/main" id="{A2EFF4F8-B16F-9C15-1FCD-10211FE45A10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595" name="组合 594">
              <a:extLst>
                <a:ext uri="{FF2B5EF4-FFF2-40B4-BE49-F238E27FC236}">
                  <a16:creationId xmlns:a16="http://schemas.microsoft.com/office/drawing/2014/main" id="{FF2C8E6A-9204-BDCB-919D-8BE504D2D21F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596" name="矩形 595">
                <a:extLst>
                  <a:ext uri="{FF2B5EF4-FFF2-40B4-BE49-F238E27FC236}">
                    <a16:creationId xmlns:a16="http://schemas.microsoft.com/office/drawing/2014/main" id="{9D568F8A-BCB5-8812-25AF-07B01C1B5DED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97" name="组合 596">
                <a:extLst>
                  <a:ext uri="{FF2B5EF4-FFF2-40B4-BE49-F238E27FC236}">
                    <a16:creationId xmlns:a16="http://schemas.microsoft.com/office/drawing/2014/main" id="{34618DA1-4C6F-5D31-4C09-AF258318B167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598" name="矩形 597">
                  <a:extLst>
                    <a:ext uri="{FF2B5EF4-FFF2-40B4-BE49-F238E27FC236}">
                      <a16:creationId xmlns:a16="http://schemas.microsoft.com/office/drawing/2014/main" id="{4E116288-1802-B737-0DB2-49550556A006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99" name="组合 598">
                  <a:extLst>
                    <a:ext uri="{FF2B5EF4-FFF2-40B4-BE49-F238E27FC236}">
                      <a16:creationId xmlns:a16="http://schemas.microsoft.com/office/drawing/2014/main" id="{4939B8A5-A7E6-B6ED-2208-A431D97D4210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00" name="矩形 599">
                    <a:extLst>
                      <a:ext uri="{FF2B5EF4-FFF2-40B4-BE49-F238E27FC236}">
                        <a16:creationId xmlns:a16="http://schemas.microsoft.com/office/drawing/2014/main" id="{250189AC-FC19-545E-1B1D-ACD3A7EF1B1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01" name="矩形 600">
                    <a:extLst>
                      <a:ext uri="{FF2B5EF4-FFF2-40B4-BE49-F238E27FC236}">
                        <a16:creationId xmlns:a16="http://schemas.microsoft.com/office/drawing/2014/main" id="{579982C6-691A-E7F0-E1E8-81772F982F73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618" name="组合 617">
            <a:extLst>
              <a:ext uri="{FF2B5EF4-FFF2-40B4-BE49-F238E27FC236}">
                <a16:creationId xmlns:a16="http://schemas.microsoft.com/office/drawing/2014/main" id="{A61DB532-2061-CF7A-CD81-D553E426ED0A}"/>
              </a:ext>
            </a:extLst>
          </p:cNvPr>
          <p:cNvGrpSpPr/>
          <p:nvPr/>
        </p:nvGrpSpPr>
        <p:grpSpPr>
          <a:xfrm>
            <a:off x="6461854" y="4052091"/>
            <a:ext cx="579377" cy="461668"/>
            <a:chOff x="6471069" y="2231445"/>
            <a:chExt cx="579377" cy="461668"/>
          </a:xfrm>
        </p:grpSpPr>
        <p:grpSp>
          <p:nvGrpSpPr>
            <p:cNvPr id="619" name="组合 618">
              <a:extLst>
                <a:ext uri="{FF2B5EF4-FFF2-40B4-BE49-F238E27FC236}">
                  <a16:creationId xmlns:a16="http://schemas.microsoft.com/office/drawing/2014/main" id="{385352CD-4D59-1703-AA31-B4FE73424B64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40" name="矩形 639">
                <a:extLst>
                  <a:ext uri="{FF2B5EF4-FFF2-40B4-BE49-F238E27FC236}">
                    <a16:creationId xmlns:a16="http://schemas.microsoft.com/office/drawing/2014/main" id="{947A8E41-08CB-9D39-B801-29E818E0A1FB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41" name="矩形 640">
                <a:extLst>
                  <a:ext uri="{FF2B5EF4-FFF2-40B4-BE49-F238E27FC236}">
                    <a16:creationId xmlns:a16="http://schemas.microsoft.com/office/drawing/2014/main" id="{8A8015C6-D40C-AED8-D7C9-CAD2511946F6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42" name="组合 641">
                <a:extLst>
                  <a:ext uri="{FF2B5EF4-FFF2-40B4-BE49-F238E27FC236}">
                    <a16:creationId xmlns:a16="http://schemas.microsoft.com/office/drawing/2014/main" id="{00AD5D76-3EB7-4191-A3FE-F59745ACB138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43" name="矩形 642">
                  <a:extLst>
                    <a:ext uri="{FF2B5EF4-FFF2-40B4-BE49-F238E27FC236}">
                      <a16:creationId xmlns:a16="http://schemas.microsoft.com/office/drawing/2014/main" id="{E9BF2CEC-D790-AB2C-94C4-DDBAC8053763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44" name="矩形 643">
                  <a:extLst>
                    <a:ext uri="{FF2B5EF4-FFF2-40B4-BE49-F238E27FC236}">
                      <a16:creationId xmlns:a16="http://schemas.microsoft.com/office/drawing/2014/main" id="{4B527179-7B40-612C-6DDC-EA9F60348D8C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20" name="组合 619">
              <a:extLst>
                <a:ext uri="{FF2B5EF4-FFF2-40B4-BE49-F238E27FC236}">
                  <a16:creationId xmlns:a16="http://schemas.microsoft.com/office/drawing/2014/main" id="{060A460E-C188-5F10-2986-3DD2249436BF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35" name="矩形 634">
                <a:extLst>
                  <a:ext uri="{FF2B5EF4-FFF2-40B4-BE49-F238E27FC236}">
                    <a16:creationId xmlns:a16="http://schemas.microsoft.com/office/drawing/2014/main" id="{DAA3486E-B981-22C2-CB86-B27BCDB8C849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36" name="矩形 635">
                <a:extLst>
                  <a:ext uri="{FF2B5EF4-FFF2-40B4-BE49-F238E27FC236}">
                    <a16:creationId xmlns:a16="http://schemas.microsoft.com/office/drawing/2014/main" id="{C8CF5DF7-E570-6C16-7A8F-77EA01E065CA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37" name="组合 636">
                <a:extLst>
                  <a:ext uri="{FF2B5EF4-FFF2-40B4-BE49-F238E27FC236}">
                    <a16:creationId xmlns:a16="http://schemas.microsoft.com/office/drawing/2014/main" id="{E64D6A1E-867B-B833-DD3B-1C6DB5F2C844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38" name="矩形 637">
                  <a:extLst>
                    <a:ext uri="{FF2B5EF4-FFF2-40B4-BE49-F238E27FC236}">
                      <a16:creationId xmlns:a16="http://schemas.microsoft.com/office/drawing/2014/main" id="{87AFB548-950F-2C31-985B-636415DBD86F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39" name="矩形 638">
                  <a:extLst>
                    <a:ext uri="{FF2B5EF4-FFF2-40B4-BE49-F238E27FC236}">
                      <a16:creationId xmlns:a16="http://schemas.microsoft.com/office/drawing/2014/main" id="{6DB35CAF-4D90-E3DD-B828-73C9E63CC13F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21" name="组合 620">
              <a:extLst>
                <a:ext uri="{FF2B5EF4-FFF2-40B4-BE49-F238E27FC236}">
                  <a16:creationId xmlns:a16="http://schemas.microsoft.com/office/drawing/2014/main" id="{287AB5D7-1292-4949-296E-7FB0328FB9A0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29" name="矩形 628">
                <a:extLst>
                  <a:ext uri="{FF2B5EF4-FFF2-40B4-BE49-F238E27FC236}">
                    <a16:creationId xmlns:a16="http://schemas.microsoft.com/office/drawing/2014/main" id="{8A23EC6B-DD2B-27FD-F1D2-12823F70F6AD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30" name="组合 629">
                <a:extLst>
                  <a:ext uri="{FF2B5EF4-FFF2-40B4-BE49-F238E27FC236}">
                    <a16:creationId xmlns:a16="http://schemas.microsoft.com/office/drawing/2014/main" id="{C9A9BCC0-41A0-D9D3-E99C-85FA74A0B550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31" name="矩形 630">
                  <a:extLst>
                    <a:ext uri="{FF2B5EF4-FFF2-40B4-BE49-F238E27FC236}">
                      <a16:creationId xmlns:a16="http://schemas.microsoft.com/office/drawing/2014/main" id="{FE3E62A5-458E-630F-FDDB-FEB84918D163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32" name="组合 631">
                  <a:extLst>
                    <a:ext uri="{FF2B5EF4-FFF2-40B4-BE49-F238E27FC236}">
                      <a16:creationId xmlns:a16="http://schemas.microsoft.com/office/drawing/2014/main" id="{C15DA9DC-505B-F3ED-6276-D8178CF618E8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33" name="矩形 632">
                    <a:extLst>
                      <a:ext uri="{FF2B5EF4-FFF2-40B4-BE49-F238E27FC236}">
                        <a16:creationId xmlns:a16="http://schemas.microsoft.com/office/drawing/2014/main" id="{4AE1FAE0-6102-CA08-8C87-66A9F126E51A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34" name="矩形 633">
                    <a:extLst>
                      <a:ext uri="{FF2B5EF4-FFF2-40B4-BE49-F238E27FC236}">
                        <a16:creationId xmlns:a16="http://schemas.microsoft.com/office/drawing/2014/main" id="{47F2AF95-D45F-248E-18E1-EB872A37F031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622" name="组合 621">
              <a:extLst>
                <a:ext uri="{FF2B5EF4-FFF2-40B4-BE49-F238E27FC236}">
                  <a16:creationId xmlns:a16="http://schemas.microsoft.com/office/drawing/2014/main" id="{D1B0593D-3FEF-59C5-5919-69F1AC459131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623" name="矩形 622">
                <a:extLst>
                  <a:ext uri="{FF2B5EF4-FFF2-40B4-BE49-F238E27FC236}">
                    <a16:creationId xmlns:a16="http://schemas.microsoft.com/office/drawing/2014/main" id="{A7E5C913-3CBC-5884-4E34-ECAA7934E75C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24" name="组合 623">
                <a:extLst>
                  <a:ext uri="{FF2B5EF4-FFF2-40B4-BE49-F238E27FC236}">
                    <a16:creationId xmlns:a16="http://schemas.microsoft.com/office/drawing/2014/main" id="{B4E383C5-5E4A-7D9F-3808-FBEFC7F471F2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625" name="矩形 624">
                  <a:extLst>
                    <a:ext uri="{FF2B5EF4-FFF2-40B4-BE49-F238E27FC236}">
                      <a16:creationId xmlns:a16="http://schemas.microsoft.com/office/drawing/2014/main" id="{D23F5198-2CD6-78B5-F4DA-EA8237287C06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26" name="组合 625">
                  <a:extLst>
                    <a:ext uri="{FF2B5EF4-FFF2-40B4-BE49-F238E27FC236}">
                      <a16:creationId xmlns:a16="http://schemas.microsoft.com/office/drawing/2014/main" id="{345C6F07-3524-A5E8-AEED-B9C524DC8DFB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27" name="矩形 626">
                    <a:extLst>
                      <a:ext uri="{FF2B5EF4-FFF2-40B4-BE49-F238E27FC236}">
                        <a16:creationId xmlns:a16="http://schemas.microsoft.com/office/drawing/2014/main" id="{E852013F-593D-26E9-8DD6-5F582674E041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28" name="矩形 627">
                    <a:extLst>
                      <a:ext uri="{FF2B5EF4-FFF2-40B4-BE49-F238E27FC236}">
                        <a16:creationId xmlns:a16="http://schemas.microsoft.com/office/drawing/2014/main" id="{EF7AC9B7-5D05-F838-4E57-6AB515E06550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645" name="组合 644">
            <a:extLst>
              <a:ext uri="{FF2B5EF4-FFF2-40B4-BE49-F238E27FC236}">
                <a16:creationId xmlns:a16="http://schemas.microsoft.com/office/drawing/2014/main" id="{08A32414-4C0D-B9F5-1C85-D99056518AF8}"/>
              </a:ext>
            </a:extLst>
          </p:cNvPr>
          <p:cNvGrpSpPr/>
          <p:nvPr/>
        </p:nvGrpSpPr>
        <p:grpSpPr>
          <a:xfrm>
            <a:off x="6453763" y="4898892"/>
            <a:ext cx="579377" cy="461668"/>
            <a:chOff x="6471069" y="2231445"/>
            <a:chExt cx="579377" cy="461668"/>
          </a:xfrm>
        </p:grpSpPr>
        <p:grpSp>
          <p:nvGrpSpPr>
            <p:cNvPr id="646" name="组合 645">
              <a:extLst>
                <a:ext uri="{FF2B5EF4-FFF2-40B4-BE49-F238E27FC236}">
                  <a16:creationId xmlns:a16="http://schemas.microsoft.com/office/drawing/2014/main" id="{165F89C1-3025-1C5D-3F5A-68E2B905FA11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67" name="矩形 666">
                <a:extLst>
                  <a:ext uri="{FF2B5EF4-FFF2-40B4-BE49-F238E27FC236}">
                    <a16:creationId xmlns:a16="http://schemas.microsoft.com/office/drawing/2014/main" id="{671E71FB-640C-A944-1AF2-3629041CC1CE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68" name="矩形 667">
                <a:extLst>
                  <a:ext uri="{FF2B5EF4-FFF2-40B4-BE49-F238E27FC236}">
                    <a16:creationId xmlns:a16="http://schemas.microsoft.com/office/drawing/2014/main" id="{0E04123C-CAF3-8EA2-8813-BB0EACE4C014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69" name="组合 668">
                <a:extLst>
                  <a:ext uri="{FF2B5EF4-FFF2-40B4-BE49-F238E27FC236}">
                    <a16:creationId xmlns:a16="http://schemas.microsoft.com/office/drawing/2014/main" id="{73BA3DEE-152B-4D41-B8A7-0D3321C06FDF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70" name="矩形 669">
                  <a:extLst>
                    <a:ext uri="{FF2B5EF4-FFF2-40B4-BE49-F238E27FC236}">
                      <a16:creationId xmlns:a16="http://schemas.microsoft.com/office/drawing/2014/main" id="{5A79BFFC-3E72-EFDB-201D-A4CC6842D85B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71" name="矩形 670">
                  <a:extLst>
                    <a:ext uri="{FF2B5EF4-FFF2-40B4-BE49-F238E27FC236}">
                      <a16:creationId xmlns:a16="http://schemas.microsoft.com/office/drawing/2014/main" id="{82E6E43C-8FF1-8AE4-2813-91FFB69D7442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47" name="组合 646">
              <a:extLst>
                <a:ext uri="{FF2B5EF4-FFF2-40B4-BE49-F238E27FC236}">
                  <a16:creationId xmlns:a16="http://schemas.microsoft.com/office/drawing/2014/main" id="{63085DFC-9FDC-742D-91E8-B018AC7DDA79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62" name="矩形 661">
                <a:extLst>
                  <a:ext uri="{FF2B5EF4-FFF2-40B4-BE49-F238E27FC236}">
                    <a16:creationId xmlns:a16="http://schemas.microsoft.com/office/drawing/2014/main" id="{D8E4B8FA-BD46-1EDA-2999-3E89E7D6D598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63" name="矩形 662">
                <a:extLst>
                  <a:ext uri="{FF2B5EF4-FFF2-40B4-BE49-F238E27FC236}">
                    <a16:creationId xmlns:a16="http://schemas.microsoft.com/office/drawing/2014/main" id="{D48D4C5B-304A-1909-67C5-35437CD52B6C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64" name="组合 663">
                <a:extLst>
                  <a:ext uri="{FF2B5EF4-FFF2-40B4-BE49-F238E27FC236}">
                    <a16:creationId xmlns:a16="http://schemas.microsoft.com/office/drawing/2014/main" id="{EBB253C6-A4E9-66FF-BF1A-FBB08A69498E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65" name="矩形 664">
                  <a:extLst>
                    <a:ext uri="{FF2B5EF4-FFF2-40B4-BE49-F238E27FC236}">
                      <a16:creationId xmlns:a16="http://schemas.microsoft.com/office/drawing/2014/main" id="{20DC940B-7C4D-9624-07CC-E8501B0E81A5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66" name="矩形 665">
                  <a:extLst>
                    <a:ext uri="{FF2B5EF4-FFF2-40B4-BE49-F238E27FC236}">
                      <a16:creationId xmlns:a16="http://schemas.microsoft.com/office/drawing/2014/main" id="{17207D64-FE5E-8EAF-B013-7141C9533D70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48" name="组合 647">
              <a:extLst>
                <a:ext uri="{FF2B5EF4-FFF2-40B4-BE49-F238E27FC236}">
                  <a16:creationId xmlns:a16="http://schemas.microsoft.com/office/drawing/2014/main" id="{B6A0FAD8-606F-54FD-1750-2996CE521E13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56" name="矩形 655">
                <a:extLst>
                  <a:ext uri="{FF2B5EF4-FFF2-40B4-BE49-F238E27FC236}">
                    <a16:creationId xmlns:a16="http://schemas.microsoft.com/office/drawing/2014/main" id="{FA3E94C3-7DDF-A483-AC47-28BE60C3BED7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57" name="组合 656">
                <a:extLst>
                  <a:ext uri="{FF2B5EF4-FFF2-40B4-BE49-F238E27FC236}">
                    <a16:creationId xmlns:a16="http://schemas.microsoft.com/office/drawing/2014/main" id="{9E530D92-46C2-8323-465C-3F3330D5B180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58" name="矩形 657">
                  <a:extLst>
                    <a:ext uri="{FF2B5EF4-FFF2-40B4-BE49-F238E27FC236}">
                      <a16:creationId xmlns:a16="http://schemas.microsoft.com/office/drawing/2014/main" id="{77E1DFBA-DBE3-5EA4-E22E-A2D1F8141974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59" name="组合 658">
                  <a:extLst>
                    <a:ext uri="{FF2B5EF4-FFF2-40B4-BE49-F238E27FC236}">
                      <a16:creationId xmlns:a16="http://schemas.microsoft.com/office/drawing/2014/main" id="{CDB3572E-5333-EE6F-86E8-CA69E2757B0A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60" name="矩形 659">
                    <a:extLst>
                      <a:ext uri="{FF2B5EF4-FFF2-40B4-BE49-F238E27FC236}">
                        <a16:creationId xmlns:a16="http://schemas.microsoft.com/office/drawing/2014/main" id="{C59ACA7F-E6A4-AAFF-6DA4-B7A117FE4F30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61" name="矩形 660">
                    <a:extLst>
                      <a:ext uri="{FF2B5EF4-FFF2-40B4-BE49-F238E27FC236}">
                        <a16:creationId xmlns:a16="http://schemas.microsoft.com/office/drawing/2014/main" id="{5E595BC4-54CF-75BD-1740-72C2CB2B0A1E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649" name="组合 648">
              <a:extLst>
                <a:ext uri="{FF2B5EF4-FFF2-40B4-BE49-F238E27FC236}">
                  <a16:creationId xmlns:a16="http://schemas.microsoft.com/office/drawing/2014/main" id="{15C4CDAB-568F-CA2C-8B5C-0EE68C1A9FEC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650" name="矩形 649">
                <a:extLst>
                  <a:ext uri="{FF2B5EF4-FFF2-40B4-BE49-F238E27FC236}">
                    <a16:creationId xmlns:a16="http://schemas.microsoft.com/office/drawing/2014/main" id="{63C36989-8AFA-601A-C0B9-64157207C147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51" name="组合 650">
                <a:extLst>
                  <a:ext uri="{FF2B5EF4-FFF2-40B4-BE49-F238E27FC236}">
                    <a16:creationId xmlns:a16="http://schemas.microsoft.com/office/drawing/2014/main" id="{A9E5F503-33CD-BB65-EB33-A3B5651B6803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652" name="矩形 651">
                  <a:extLst>
                    <a:ext uri="{FF2B5EF4-FFF2-40B4-BE49-F238E27FC236}">
                      <a16:creationId xmlns:a16="http://schemas.microsoft.com/office/drawing/2014/main" id="{9575DC05-B30C-75E2-C147-CE751C8FDDFD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53" name="组合 652">
                  <a:extLst>
                    <a:ext uri="{FF2B5EF4-FFF2-40B4-BE49-F238E27FC236}">
                      <a16:creationId xmlns:a16="http://schemas.microsoft.com/office/drawing/2014/main" id="{084091C1-E05C-8284-6F82-666DF97F481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54" name="矩形 653">
                    <a:extLst>
                      <a:ext uri="{FF2B5EF4-FFF2-40B4-BE49-F238E27FC236}">
                        <a16:creationId xmlns:a16="http://schemas.microsoft.com/office/drawing/2014/main" id="{FC6C91C0-CA76-3F66-E1D7-FF260B758A2D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55" name="矩形 654">
                    <a:extLst>
                      <a:ext uri="{FF2B5EF4-FFF2-40B4-BE49-F238E27FC236}">
                        <a16:creationId xmlns:a16="http://schemas.microsoft.com/office/drawing/2014/main" id="{F9C361CF-03A1-B51C-5D51-E929AA9F744A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sp>
        <p:nvSpPr>
          <p:cNvPr id="672" name="椭圆 671">
            <a:extLst>
              <a:ext uri="{FF2B5EF4-FFF2-40B4-BE49-F238E27FC236}">
                <a16:creationId xmlns:a16="http://schemas.microsoft.com/office/drawing/2014/main" id="{C6885503-9060-431F-8FC1-A9A1C4DF1472}"/>
              </a:ext>
            </a:extLst>
          </p:cNvPr>
          <p:cNvSpPr/>
          <p:nvPr/>
        </p:nvSpPr>
        <p:spPr>
          <a:xfrm>
            <a:off x="6228184" y="2221418"/>
            <a:ext cx="972074" cy="506160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3" name="圆角矩形标注 672">
            <a:extLst>
              <a:ext uri="{FF2B5EF4-FFF2-40B4-BE49-F238E27FC236}">
                <a16:creationId xmlns:a16="http://schemas.microsoft.com/office/drawing/2014/main" id="{16DE1765-9732-F1EA-661B-A219490AA350}"/>
              </a:ext>
            </a:extLst>
          </p:cNvPr>
          <p:cNvSpPr/>
          <p:nvPr/>
        </p:nvSpPr>
        <p:spPr>
          <a:xfrm>
            <a:off x="7359752" y="1676820"/>
            <a:ext cx="1701455" cy="1941605"/>
          </a:xfrm>
          <a:prstGeom prst="wedgeRoundRectCallout">
            <a:avLst>
              <a:gd name="adj1" fmla="val -65245"/>
              <a:gd name="adj2" fmla="val -16074"/>
              <a:gd name="adj3" fmla="val 16667"/>
            </a:avLst>
          </a:prstGeom>
          <a:solidFill>
            <a:schemeClr val="bg1"/>
          </a:solidFill>
          <a:ln w="635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5" name="文本框 674">
            <a:extLst>
              <a:ext uri="{FF2B5EF4-FFF2-40B4-BE49-F238E27FC236}">
                <a16:creationId xmlns:a16="http://schemas.microsoft.com/office/drawing/2014/main" id="{C51D2B82-F590-E680-841C-CE8A49A1D807}"/>
              </a:ext>
            </a:extLst>
          </p:cNvPr>
          <p:cNvSpPr txBox="1"/>
          <p:nvPr/>
        </p:nvSpPr>
        <p:spPr>
          <a:xfrm>
            <a:off x="7407136" y="1763192"/>
            <a:ext cx="16092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/>
              <a:t>Question</a:t>
            </a:r>
            <a:r>
              <a:rPr kumimoji="1" lang="en-US" altLang="zh-CN"/>
              <a:t>: different partition has a different reduce order, does it ok? 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40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" grpId="0" animBg="1"/>
      <p:bldP spid="673" grpId="0" animBg="1"/>
      <p:bldP spid="675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BBCDE8-1ECE-47E9-0FCB-F3C0A1D9E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ring </a:t>
            </a:r>
            <a:r>
              <a:rPr kumimoji="1" lang="en-US" altLang="zh-CN" err="1"/>
              <a:t>allreduce</a:t>
            </a:r>
            <a:r>
              <a:rPr kumimoji="1" lang="en-US" altLang="zh-CN"/>
              <a:t> can work?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84A4ED-763C-5D87-F63D-646BABC6B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2562"/>
          </a:xfrm>
        </p:spPr>
        <p:txBody>
          <a:bodyPr>
            <a:normAutofit/>
          </a:bodyPr>
          <a:lstStyle/>
          <a:p>
            <a:r>
              <a:rPr kumimoji="1" lang="en-US" altLang="zh-CN"/>
              <a:t>Assumption: reduce op is associative &amp; communicative</a:t>
            </a:r>
          </a:p>
          <a:p>
            <a:pPr lvl="1"/>
            <a:r>
              <a:rPr kumimoji="1" lang="en-US" altLang="zh-CN"/>
              <a:t>So we can reorder them to reduce sudden loads at a node  </a:t>
            </a:r>
          </a:p>
          <a:p>
            <a:pPr lvl="1"/>
            <a:r>
              <a:rPr kumimoji="1" lang="en-US" altLang="zh-CN"/>
              <a:t>E.g., we don’t need to collect all the data to do the reduce </a:t>
            </a:r>
          </a:p>
          <a:p>
            <a:r>
              <a:rPr kumimoji="1" lang="en-US" altLang="zh-CN"/>
              <a:t>Otherwise, we cannot reorder the computation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8476F9-06F1-1278-BF57-A331B273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5656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Analysis of the communication cost of ring </a:t>
            </a:r>
            <a:r>
              <a:rPr kumimoji="1" lang="en-US" altLang="zh-CN" err="1"/>
              <a:t>allreduce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6933456" cy="4356826"/>
          </a:xfrm>
        </p:spPr>
        <p:txBody>
          <a:bodyPr/>
          <a:lstStyle/>
          <a:p>
            <a:r>
              <a:rPr kumimoji="1" lang="en-US" altLang="zh-CN"/>
              <a:t>N: total parameters, P: # processors</a:t>
            </a:r>
          </a:p>
          <a:p>
            <a:r>
              <a:rPr kumimoji="1" lang="en-US" altLang="zh-CN"/>
              <a:t>Total communication per-machine </a:t>
            </a:r>
          </a:p>
          <a:p>
            <a:pPr lvl="1"/>
            <a:r>
              <a:rPr kumimoji="1" lang="en-US" altLang="zh-CN"/>
              <a:t>2 * (P-1) * N / P: the same as partitioned </a:t>
            </a:r>
          </a:p>
          <a:p>
            <a:pPr lvl="1"/>
            <a:r>
              <a:rPr kumimoji="1" lang="en-US" altLang="zh-CN"/>
              <a:t>O(1) fan-in </a:t>
            </a:r>
          </a:p>
          <a:p>
            <a:r>
              <a:rPr kumimoji="1" lang="en-US" altLang="zh-CN"/>
              <a:t>Total communication rounds: O(P) </a:t>
            </a:r>
          </a:p>
          <a:p>
            <a:pPr lvl="1"/>
            <a:r>
              <a:rPr kumimoji="1" lang="en-US" altLang="zh-CN"/>
              <a:t>Much higher than the parameter server approach (O(1)) </a:t>
            </a:r>
          </a:p>
          <a:p>
            <a:pPr lvl="1"/>
            <a:r>
              <a:rPr kumimoji="1" lang="en-US" altLang="zh-CN"/>
              <a:t>A trade-off for reducing network contention due to high fan-in</a:t>
            </a:r>
          </a:p>
          <a:p>
            <a:r>
              <a:rPr kumimoji="1" lang="en-US" altLang="zh-CN"/>
              <a:t>What are the drawback? </a:t>
            </a:r>
          </a:p>
          <a:p>
            <a:pPr lvl="1"/>
            <a:r>
              <a:rPr kumimoji="1" lang="en-US" altLang="zh-CN"/>
              <a:t>High latency due to extra round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0234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D42FF1-F493-947D-63F9-596D389B7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: put it all together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56AB31-EA30-135A-E541-3CE373093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Trade-off between rounds vs. fan-in performance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E0F4BD-54A4-2094-8891-60780C74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85</a:t>
            </a:fld>
            <a:endParaRPr lang="zh-CN" altLang="en-US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855CAD8B-CAF0-96D4-42A8-CD82301DFF6C}"/>
              </a:ext>
            </a:extLst>
          </p:cNvPr>
          <p:cNvGraphicFramePr>
            <a:graphicFrameLocks noGrp="1"/>
          </p:cNvGraphicFramePr>
          <p:nvPr/>
        </p:nvGraphicFramePr>
        <p:xfrm>
          <a:off x="210003" y="1988109"/>
          <a:ext cx="8657152" cy="2039188"/>
        </p:xfrm>
        <a:graphic>
          <a:graphicData uri="http://schemas.openxmlformats.org/drawingml/2006/table">
            <a:tbl>
              <a:tblPr firstRow="1" bandRow="1">
                <a:effectLst>
                  <a:outerShdw blurRad="190500" dist="101600" dir="5400000" sx="101000" sy="101000" algn="ctr" rotWithShape="0">
                    <a:srgbClr val="000000">
                      <a:alpha val="80000"/>
                    </a:srgbClr>
                  </a:outerShdw>
                </a:effectLst>
                <a:tableStyleId>{2D5ABB26-0587-4C30-8999-92F81FD0307C}</a:tableStyleId>
              </a:tblPr>
              <a:tblGrid>
                <a:gridCol w="3246210">
                  <a:extLst>
                    <a:ext uri="{9D8B030D-6E8A-4147-A177-3AD203B41FA5}">
                      <a16:colId xmlns:a16="http://schemas.microsoft.com/office/drawing/2014/main" val="3787013270"/>
                    </a:ext>
                  </a:extLst>
                </a:gridCol>
                <a:gridCol w="1043779">
                  <a:extLst>
                    <a:ext uri="{9D8B030D-6E8A-4147-A177-3AD203B41FA5}">
                      <a16:colId xmlns:a16="http://schemas.microsoft.com/office/drawing/2014/main" val="1915222947"/>
                    </a:ext>
                  </a:extLst>
                </a:gridCol>
                <a:gridCol w="2222057">
                  <a:extLst>
                    <a:ext uri="{9D8B030D-6E8A-4147-A177-3AD203B41FA5}">
                      <a16:colId xmlns:a16="http://schemas.microsoft.com/office/drawing/2014/main" val="3683160664"/>
                    </a:ext>
                  </a:extLst>
                </a:gridCol>
                <a:gridCol w="2145106">
                  <a:extLst>
                    <a:ext uri="{9D8B030D-6E8A-4147-A177-3AD203B41FA5}">
                      <a16:colId xmlns:a16="http://schemas.microsoft.com/office/drawing/2014/main" val="3344955544"/>
                    </a:ext>
                  </a:extLst>
                </a:gridCol>
              </a:tblGrid>
              <a:tr h="384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                                                                       </a:t>
                      </a:r>
                      <a:endParaRPr lang="en" sz="1800">
                        <a:solidFill>
                          <a:schemeClr val="bg1"/>
                        </a:solidFill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Round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Peak node bandwidth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Per-node</a:t>
                      </a:r>
                    </a:p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fan-in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074788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Parameter server (PS)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O(1)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O(P)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95956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Decentralized </a:t>
                      </a:r>
                      <a:r>
                        <a:rPr lang="en" sz="1800" b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0765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04389"/>
                  </a:ext>
                </a:extLst>
              </a:tr>
              <a:tr h="577380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Ring </a:t>
                      </a:r>
                      <a:r>
                        <a:rPr lang="en" sz="1800" b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O(2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O(N/P)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69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524472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ECB9F-86B9-BA2E-EF0F-C8865730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More reduce methods exist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961E97-D30D-DF5A-6C2C-41AC71F30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Key design goals</a:t>
            </a:r>
          </a:p>
          <a:p>
            <a:pPr lvl="1"/>
            <a:r>
              <a:rPr kumimoji="1" lang="en-US" altLang="zh-CN"/>
              <a:t>Reduce payload sent per-node</a:t>
            </a:r>
          </a:p>
          <a:p>
            <a:pPr lvl="1"/>
            <a:r>
              <a:rPr kumimoji="1" lang="en-US" altLang="zh-CN"/>
              <a:t>Reduce fan-in to avoid contention on network resource </a:t>
            </a:r>
          </a:p>
          <a:p>
            <a:pPr lvl="1"/>
            <a:r>
              <a:rPr kumimoji="1" lang="en-US" altLang="zh-CN"/>
              <a:t>(new) Reduce rounds (grow linearly w/ the number of processors) </a:t>
            </a:r>
          </a:p>
          <a:p>
            <a:pPr lvl="1"/>
            <a:r>
              <a:rPr kumimoji="1" lang="en-US" altLang="zh-CN"/>
              <a:t>(new) Better suits the underlying hardware (Cloud &amp; HPC)</a:t>
            </a:r>
          </a:p>
          <a:p>
            <a:r>
              <a:rPr kumimoji="1" lang="en-US" altLang="zh-CN"/>
              <a:t>Still an active research field </a:t>
            </a:r>
          </a:p>
          <a:p>
            <a:pPr lvl="1"/>
            <a:r>
              <a:rPr kumimoji="1" lang="en-US" altLang="zh-CN"/>
              <a:t>E.g., what if the hardware speed between different machines diff? </a:t>
            </a:r>
          </a:p>
          <a:p>
            <a:pPr lvl="1"/>
            <a:r>
              <a:rPr kumimoji="1" lang="en-US" altLang="zh-CN"/>
              <a:t>What if the link speed changes overtime?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82B6C8-0166-D73C-5057-899B1920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1357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C66DF2-1C3D-6D50-5B8F-5034C540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</a:t>
            </a:r>
            <a:r>
              <a:rPr kumimoji="1" lang="en-US" altLang="zh-CN" err="1"/>
              <a:t>NVLink</a:t>
            </a:r>
            <a:r>
              <a:rPr kumimoji="1" lang="en-US" altLang="zh-CN"/>
              <a:t> + RDMA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7F043E-3B49-04E1-363F-3CDFBE1D5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Setup</a:t>
            </a:r>
          </a:p>
          <a:p>
            <a:pPr lvl="1"/>
            <a:r>
              <a:rPr kumimoji="1" lang="en-US" altLang="zh-CN"/>
              <a:t>Each machine has multiple GPUs for computation</a:t>
            </a:r>
          </a:p>
          <a:p>
            <a:pPr lvl="1"/>
            <a:r>
              <a:rPr kumimoji="1" lang="en-US" altLang="zh-CN"/>
              <a:t>These GPUs essentially form a distributed (processing) system</a:t>
            </a:r>
          </a:p>
          <a:p>
            <a:r>
              <a:rPr kumimoji="1" lang="en-US" altLang="zh-CN" err="1"/>
              <a:t>NVLink</a:t>
            </a:r>
            <a:endParaRPr kumimoji="1" lang="en-US" altLang="zh-CN"/>
          </a:p>
          <a:p>
            <a:pPr lvl="1"/>
            <a:r>
              <a:rPr kumimoji="1" lang="en-US" altLang="zh-CN"/>
              <a:t>Fast interconnects that connect different GPUs </a:t>
            </a:r>
          </a:p>
          <a:p>
            <a:r>
              <a:rPr kumimoji="1" lang="en-US" altLang="zh-CN"/>
              <a:t>RDMA</a:t>
            </a:r>
          </a:p>
          <a:p>
            <a:pPr lvl="1"/>
            <a:r>
              <a:rPr kumimoji="1" lang="en-US" altLang="zh-CN"/>
              <a:t>Fast networking feature that connects different machines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C2FD0E-9DBA-BFB2-4482-4350BF093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0251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7611B0-FCF9-EDC4-E6EB-389E0EA2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What does </a:t>
            </a:r>
            <a:r>
              <a:rPr kumimoji="1" lang="en-US" altLang="zh-CN" err="1"/>
              <a:t>NVLink</a:t>
            </a:r>
            <a:r>
              <a:rPr kumimoji="1" lang="en-US" altLang="zh-CN"/>
              <a:t> Look Like?</a:t>
            </a:r>
            <a:endParaRPr kumimoji="1" lang="zh-CN" altLang="en-US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C4CD1D97-1791-193C-0370-955688776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8-GPU on single board 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37244AB-CA09-C240-45AD-FB1CE1597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678872"/>
            <a:ext cx="6264696" cy="352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7844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VIDIA InfiniBand Adapters | NVIDIA">
            <a:extLst>
              <a:ext uri="{FF2B5EF4-FFF2-40B4-BE49-F238E27FC236}">
                <a16:creationId xmlns:a16="http://schemas.microsoft.com/office/drawing/2014/main" id="{6D11B552-9304-F692-C9A7-827A65322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77" y="2982487"/>
            <a:ext cx="2533025" cy="143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012DCA4-5EC8-F21C-7170-982B51DC2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is </a:t>
            </a:r>
            <a:r>
              <a:rPr kumimoji="1" lang="en-US" altLang="zh-CN" err="1"/>
              <a:t>NVLink</a:t>
            </a:r>
            <a:r>
              <a:rPr kumimoji="1" lang="en-US" altLang="zh-CN"/>
              <a:t> Fast?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8EBC44-00B3-9D3C-48CB-98B790963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Massive</a:t>
            </a:r>
            <a:r>
              <a:rPr kumimoji="1" lang="zh-CN" altLang="en-US"/>
              <a:t> </a:t>
            </a:r>
            <a:r>
              <a:rPr kumimoji="1" lang="en-US" altLang="zh-CN"/>
              <a:t>Parallelism (thanks to the close placement of hardware)</a:t>
            </a:r>
          </a:p>
          <a:p>
            <a:pPr lvl="1"/>
            <a:r>
              <a:rPr kumimoji="1" lang="en-US" altLang="zh-CN"/>
              <a:t>GPUs are connected w/ </a:t>
            </a:r>
            <a:r>
              <a:rPr kumimoji="1" lang="en-US" altLang="zh-CN" i="1">
                <a:solidFill>
                  <a:schemeClr val="accent1"/>
                </a:solidFill>
              </a:rPr>
              <a:t>multiple lanes, w/ high frequencies</a:t>
            </a:r>
          </a:p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02EA024-55E3-6E2C-C2F9-439372828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2441653"/>
            <a:ext cx="5829300" cy="265153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9CF22E6-68AB-825F-8BE4-BD77A7717E6E}"/>
              </a:ext>
            </a:extLst>
          </p:cNvPr>
          <p:cNvSpPr txBox="1"/>
          <p:nvPr/>
        </p:nvSpPr>
        <p:spPr>
          <a:xfrm>
            <a:off x="2008772" y="4147971"/>
            <a:ext cx="93487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50"/>
              <a:t>4x16 lane</a:t>
            </a:r>
            <a:endParaRPr kumimoji="1" lang="zh-CN" altLang="en-US" sz="135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6307C8E-0505-4EB5-B711-08247325CE7F}"/>
              </a:ext>
            </a:extLst>
          </p:cNvPr>
          <p:cNvSpPr txBox="1"/>
          <p:nvPr/>
        </p:nvSpPr>
        <p:spPr>
          <a:xfrm>
            <a:off x="2852833" y="3761109"/>
            <a:ext cx="13388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50"/>
              <a:t>6x16 lane (2.0)</a:t>
            </a:r>
            <a:endParaRPr kumimoji="1" lang="zh-CN" altLang="en-US" sz="135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37C00F8-5E95-D1D0-E64C-95717E83E9D1}"/>
              </a:ext>
            </a:extLst>
          </p:cNvPr>
          <p:cNvSpPr txBox="1"/>
          <p:nvPr/>
        </p:nvSpPr>
        <p:spPr>
          <a:xfrm>
            <a:off x="3608971" y="2952217"/>
            <a:ext cx="13388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50"/>
              <a:t>12x8 lane (3.0)</a:t>
            </a:r>
            <a:endParaRPr kumimoji="1" lang="zh-CN" altLang="en-US" sz="135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22B420C-0BB8-EC1A-C8F0-EF9033041DF0}"/>
              </a:ext>
            </a:extLst>
          </p:cNvPr>
          <p:cNvSpPr txBox="1"/>
          <p:nvPr/>
        </p:nvSpPr>
        <p:spPr>
          <a:xfrm>
            <a:off x="4404327" y="2281436"/>
            <a:ext cx="133882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350"/>
              <a:t>18x8 lane (4.0)</a:t>
            </a:r>
            <a:endParaRPr kumimoji="1" lang="zh-CN" altLang="en-US" sz="135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1A53FCE-22FF-6E17-EA9E-6D14B7629D7A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89906" y="4570001"/>
            <a:ext cx="4385712" cy="4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59C6FFD3-BCA8-318B-F562-E1E973587E14}"/>
              </a:ext>
            </a:extLst>
          </p:cNvPr>
          <p:cNvSpPr txBox="1"/>
          <p:nvPr/>
        </p:nvSpPr>
        <p:spPr>
          <a:xfrm>
            <a:off x="5175618" y="4385335"/>
            <a:ext cx="2331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i="1">
                <a:solidFill>
                  <a:schemeClr val="accent1"/>
                </a:solidFill>
              </a:rPr>
              <a:t>RDMA (2X400Gbps)</a:t>
            </a:r>
            <a:endParaRPr lang="zh-CN" altLang="en-US"/>
          </a:p>
        </p:txBody>
      </p:sp>
      <p:pic>
        <p:nvPicPr>
          <p:cNvPr id="14" name="Picture 2" descr="NVIDIA InfiniBand Adapters | NVIDIA">
            <a:extLst>
              <a:ext uri="{FF2B5EF4-FFF2-40B4-BE49-F238E27FC236}">
                <a16:creationId xmlns:a16="http://schemas.microsoft.com/office/drawing/2014/main" id="{0E32C15B-40C8-3D38-D6E9-F1DEF5A79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77" y="1641280"/>
            <a:ext cx="2533025" cy="143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6310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8270BC-A54F-B964-BF22-8E8F7704C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Communication heterogeneity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FA73F1-954F-A3AD-B04E-4E95BF999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356827"/>
          </a:xfrm>
        </p:spPr>
        <p:txBody>
          <a:bodyPr/>
          <a:lstStyle/>
          <a:p>
            <a:r>
              <a:rPr kumimoji="1" lang="en-US" altLang="zh-CN"/>
              <a:t>Different nodes’ link capacity differs</a:t>
            </a:r>
          </a:p>
          <a:p>
            <a:pPr lvl="1"/>
            <a:r>
              <a:rPr kumimoji="1" lang="en-US" altLang="zh-CN"/>
              <a:t>Internode: high bandwidth (e.g., 450GBps)</a:t>
            </a:r>
          </a:p>
          <a:p>
            <a:pPr lvl="1"/>
            <a:r>
              <a:rPr kumimoji="1" lang="en-US" altLang="zh-CN"/>
              <a:t>Intranode: relative slow bandwidth  (e.g., 100GBps)</a:t>
            </a:r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pPr lvl="1"/>
            <a:endParaRPr kumimoji="1" lang="en-US" altLang="zh-CN"/>
          </a:p>
          <a:p>
            <a:r>
              <a:rPr kumimoji="1" lang="en-US" altLang="zh-CN"/>
              <a:t>Optimization opportunities</a:t>
            </a:r>
          </a:p>
          <a:p>
            <a:pPr lvl="1"/>
            <a:r>
              <a:rPr kumimoji="1" lang="en-US" altLang="zh-CN"/>
              <a:t>We can do a parameter server within a server, and do rings across servers</a:t>
            </a:r>
          </a:p>
          <a:p>
            <a:endParaRPr kumimoji="1"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8F2DBA-6F07-544B-D3FA-C949C23DA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FB05749-B130-18B0-7510-902A8FABC6B5}"/>
              </a:ext>
            </a:extLst>
          </p:cNvPr>
          <p:cNvGrpSpPr/>
          <p:nvPr/>
        </p:nvGrpSpPr>
        <p:grpSpPr>
          <a:xfrm>
            <a:off x="758608" y="2425452"/>
            <a:ext cx="1296144" cy="612068"/>
            <a:chOff x="1475656" y="2605472"/>
            <a:chExt cx="1296144" cy="61206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FF28A21-4FD1-52C6-7157-F88D1040176A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29FFBCC-6AA5-2531-63C2-8BDB5AEE7BC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A4FF1BA-8855-39A9-C1EB-CB10468948E4}"/>
              </a:ext>
            </a:extLst>
          </p:cNvPr>
          <p:cNvGrpSpPr/>
          <p:nvPr/>
        </p:nvGrpSpPr>
        <p:grpSpPr>
          <a:xfrm>
            <a:off x="758608" y="3469569"/>
            <a:ext cx="1296144" cy="612068"/>
            <a:chOff x="1475656" y="2605472"/>
            <a:chExt cx="1296144" cy="6120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6D2D5BD-AE0C-BAFB-A5EA-73A6B274D9E3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137BF7A-5B86-91D4-E633-28C1509F553D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3175AC8-55B4-14B8-25BE-FD6E989C04F5}"/>
              </a:ext>
            </a:extLst>
          </p:cNvPr>
          <p:cNvGrpSpPr/>
          <p:nvPr/>
        </p:nvGrpSpPr>
        <p:grpSpPr>
          <a:xfrm>
            <a:off x="2414792" y="2425452"/>
            <a:ext cx="1296144" cy="612068"/>
            <a:chOff x="1475656" y="2605472"/>
            <a:chExt cx="1296144" cy="61206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47FCB94-8D1F-44C6-08A4-C8B966B1BA2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C47E4BF-3CB7-B366-5555-1D8944F4D4B3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DB051CB-02B0-750D-8CDA-B2E65714CC0F}"/>
              </a:ext>
            </a:extLst>
          </p:cNvPr>
          <p:cNvGrpSpPr/>
          <p:nvPr/>
        </p:nvGrpSpPr>
        <p:grpSpPr>
          <a:xfrm>
            <a:off x="2414792" y="3469569"/>
            <a:ext cx="1296144" cy="612068"/>
            <a:chOff x="1475656" y="2605472"/>
            <a:chExt cx="1296144" cy="6120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0B9B6AD-E410-87CE-7E87-9D9D19138B5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FC448F7-8D54-8E98-A209-B46E50952676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F285A79-30C7-4639-56D3-280736019A28}"/>
              </a:ext>
            </a:extLst>
          </p:cNvPr>
          <p:cNvGrpSpPr/>
          <p:nvPr/>
        </p:nvGrpSpPr>
        <p:grpSpPr>
          <a:xfrm>
            <a:off x="5079088" y="2425452"/>
            <a:ext cx="1296144" cy="612068"/>
            <a:chOff x="1475656" y="2605472"/>
            <a:chExt cx="1296144" cy="61206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B79F269-E188-8C65-476E-8B4214D973E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9D8ABFF-504B-D03A-FCD7-50307CEF009B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B8CC8F9-296E-077C-F29D-F6CBD38108FD}"/>
              </a:ext>
            </a:extLst>
          </p:cNvPr>
          <p:cNvGrpSpPr/>
          <p:nvPr/>
        </p:nvGrpSpPr>
        <p:grpSpPr>
          <a:xfrm>
            <a:off x="5079088" y="3469569"/>
            <a:ext cx="1296144" cy="612068"/>
            <a:chOff x="1475656" y="2605472"/>
            <a:chExt cx="1296144" cy="61206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9E8AC80-72AC-1B5B-0EA2-424CBFEA0938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AE014A4-1B40-ECDB-C99A-8090A7157486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A9DE327-9D18-4A02-10B9-1C927B5631F8}"/>
              </a:ext>
            </a:extLst>
          </p:cNvPr>
          <p:cNvGrpSpPr/>
          <p:nvPr/>
        </p:nvGrpSpPr>
        <p:grpSpPr>
          <a:xfrm>
            <a:off x="6735272" y="2425452"/>
            <a:ext cx="1296144" cy="612068"/>
            <a:chOff x="1475656" y="2605472"/>
            <a:chExt cx="1296144" cy="61206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6D7C9DD-ADE5-12A7-BA39-0DBE00EBBA07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D9F94B2-5E43-1067-1194-3EA740DC436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AE5D98E6-0A02-6227-BD5A-FF6C12012B49}"/>
              </a:ext>
            </a:extLst>
          </p:cNvPr>
          <p:cNvGrpSpPr/>
          <p:nvPr/>
        </p:nvGrpSpPr>
        <p:grpSpPr>
          <a:xfrm>
            <a:off x="6735272" y="3469569"/>
            <a:ext cx="1296144" cy="612068"/>
            <a:chOff x="1475656" y="2605472"/>
            <a:chExt cx="1296144" cy="61206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899F30D-0C91-1698-4136-DA4A2AF5AC4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9EAAF9D-1DB3-E498-7811-6B737FA2EA9F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5789040E-9AA3-5C3C-D537-4A54F078E936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ED4D7B8B-AD80-B761-0E58-76034067BD8C}"/>
              </a:ext>
            </a:extLst>
          </p:cNvPr>
          <p:cNvCxnSpPr>
            <a:cxnSpLocks/>
          </p:cNvCxnSpPr>
          <p:nvPr/>
        </p:nvCxnSpPr>
        <p:spPr>
          <a:xfrm flipV="1"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201122C6-7DCA-4C37-2402-B19813FBB99D}"/>
              </a:ext>
            </a:extLst>
          </p:cNvPr>
          <p:cNvCxnSpPr>
            <a:cxnSpLocks/>
          </p:cNvCxnSpPr>
          <p:nvPr/>
        </p:nvCxnSpPr>
        <p:spPr>
          <a:xfrm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DC44FB9D-0B77-DFCA-F939-4E05DC1DEDE5}"/>
              </a:ext>
            </a:extLst>
          </p:cNvPr>
          <p:cNvCxnSpPr>
            <a:cxnSpLocks/>
          </p:cNvCxnSpPr>
          <p:nvPr/>
        </p:nvCxnSpPr>
        <p:spPr>
          <a:xfrm flipV="1"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D59CEA64-0DDB-F836-E5B4-B3C82C8363DE}"/>
              </a:ext>
            </a:extLst>
          </p:cNvPr>
          <p:cNvCxnSpPr>
            <a:cxnSpLocks/>
          </p:cNvCxnSpPr>
          <p:nvPr/>
        </p:nvCxnSpPr>
        <p:spPr>
          <a:xfrm>
            <a:off x="2166258" y="3248285"/>
            <a:ext cx="43529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A18590-EB7D-4F91-A238-63EF976461BB}"/>
              </a:ext>
            </a:extLst>
          </p:cNvPr>
          <p:cNvSpPr txBox="1"/>
          <p:nvPr/>
        </p:nvSpPr>
        <p:spPr>
          <a:xfrm>
            <a:off x="7672460" y="306008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2334812-E204-772C-B7C4-3FA712C2D835}"/>
              </a:ext>
            </a:extLst>
          </p:cNvPr>
          <p:cNvSpPr txBox="1"/>
          <p:nvPr/>
        </p:nvSpPr>
        <p:spPr>
          <a:xfrm>
            <a:off x="318488" y="3061250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1C0873E-8102-A45F-850A-6B996A27EF24}"/>
              </a:ext>
            </a:extLst>
          </p:cNvPr>
          <p:cNvSpPr txBox="1"/>
          <p:nvPr/>
        </p:nvSpPr>
        <p:spPr>
          <a:xfrm>
            <a:off x="3998968" y="3041039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RDMA</a:t>
            </a: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CC80C2D-A192-19AB-BD5A-E4A861F6EEB3}"/>
              </a:ext>
            </a:extLst>
          </p:cNvPr>
          <p:cNvSpPr/>
          <p:nvPr/>
        </p:nvSpPr>
        <p:spPr>
          <a:xfrm>
            <a:off x="148480" y="2281436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365C8B3-7EEA-E14E-2A4D-62C13544F08B}"/>
              </a:ext>
            </a:extLst>
          </p:cNvPr>
          <p:cNvSpPr/>
          <p:nvPr/>
        </p:nvSpPr>
        <p:spPr>
          <a:xfrm>
            <a:off x="4942904" y="2284258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989FEA8-A350-56F4-9BE4-0ABBCB6735C2}"/>
              </a:ext>
            </a:extLst>
          </p:cNvPr>
          <p:cNvSpPr txBox="1"/>
          <p:nvPr/>
        </p:nvSpPr>
        <p:spPr>
          <a:xfrm>
            <a:off x="7812360" y="1870152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Server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292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41703</TotalTime>
  <Words>4262</Words>
  <Application>Microsoft Macintosh PowerPoint</Application>
  <PresentationFormat>全屏显示(16:10)</PresentationFormat>
  <Paragraphs>1103</Paragraphs>
  <Slides>90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90</vt:i4>
      </vt:variant>
    </vt:vector>
  </HeadingPairs>
  <TitlesOfParts>
    <vt:vector size="100" baseType="lpstr">
      <vt:lpstr>DengXian</vt:lpstr>
      <vt:lpstr>微软雅黑</vt:lpstr>
      <vt:lpstr>Arial</vt:lpstr>
      <vt:lpstr>Calibri</vt:lpstr>
      <vt:lpstr>Candara</vt:lpstr>
      <vt:lpstr>Consolas</vt:lpstr>
      <vt:lpstr>Eras Medium ITC</vt:lpstr>
      <vt:lpstr>Gill Sans Light</vt:lpstr>
      <vt:lpstr>Verdana</vt:lpstr>
      <vt:lpstr>1_Office 主题​​</vt:lpstr>
      <vt:lpstr>Distributed Computing frameworks From MapReduce to computation graph to distributed training </vt:lpstr>
      <vt:lpstr>Review: simple command-line solution doesn’t scale</vt:lpstr>
      <vt:lpstr>Review: process to distributed computing </vt:lpstr>
      <vt:lpstr>Recall, common challenges of  Distributed Computing</vt:lpstr>
      <vt:lpstr>Review: we build a framework to hide the above tasks </vt:lpstr>
      <vt:lpstr>MapReduce: a distributed batch processing system</vt:lpstr>
      <vt:lpstr>Map &amp; Reduce is slightly different in MapReduce</vt:lpstr>
      <vt:lpstr>Review: The Complete Picture of MapReduce</vt:lpstr>
      <vt:lpstr>Recall, common challenges of  Distributed Computing</vt:lpstr>
      <vt:lpstr>Fault tolerance of MapReduce</vt:lpstr>
      <vt:lpstr>Fault tolerance of MapReduce</vt:lpstr>
      <vt:lpstr>Fault tolerance of MapReduce</vt:lpstr>
      <vt:lpstr>Fault tolerance of MapReduce</vt:lpstr>
      <vt:lpstr>Optimization for Locality</vt:lpstr>
      <vt:lpstr>Optimization for Locality</vt:lpstr>
      <vt:lpstr>Refinement: redundant execution</vt:lpstr>
      <vt:lpstr>Summary of MapReduce </vt:lpstr>
      <vt:lpstr>Summary of MapReduce </vt:lpstr>
      <vt:lpstr>Summary of MapReduce  </vt:lpstr>
      <vt:lpstr>Question: is a scale system (like MapReduce) always better than a traditional system? </vt:lpstr>
      <vt:lpstr>PowerPoint 演示文稿</vt:lpstr>
      <vt:lpstr>PowerPoint 演示文稿</vt:lpstr>
      <vt:lpstr>Question: which system is better? </vt:lpstr>
      <vt:lpstr>Question: which system is better? </vt:lpstr>
      <vt:lpstr>Workload: graph processing </vt:lpstr>
      <vt:lpstr>Workload: graph processing </vt:lpstr>
      <vt:lpstr>What can go wrong? </vt:lpstr>
      <vt:lpstr>PowerPoint 演示文稿</vt:lpstr>
      <vt:lpstr>MapReduce cannot address all the issues </vt:lpstr>
      <vt:lpstr>MapReduce cannot address all the issues </vt:lpstr>
      <vt:lpstr>MapReduce cannot address all the issues </vt:lpstr>
      <vt:lpstr>Restrictiveness of MapReduce Programming Model</vt:lpstr>
      <vt:lpstr>Restrictiveness of MapReduce Programming Model</vt:lpstr>
      <vt:lpstr>Performance issues of multiple-sages execution</vt:lpstr>
      <vt:lpstr>From MapReduce to DAG (Computation graph) </vt:lpstr>
      <vt:lpstr>The computation graph abstraction </vt:lpstr>
      <vt:lpstr>Dataflow graph can support a wide-range of jobs</vt:lpstr>
      <vt:lpstr>A typical DAG runtime</vt:lpstr>
      <vt:lpstr>A typical DAG runtime</vt:lpstr>
      <vt:lpstr>A typical DAG runtime</vt:lpstr>
      <vt:lpstr>Scheduling in job manager</vt:lpstr>
      <vt:lpstr>Dryad proposes the DAG as distributed computing abstraction</vt:lpstr>
      <vt:lpstr>DryadLINQ: Dryad + LINQ (SQL like)</vt:lpstr>
      <vt:lpstr>Summary</vt:lpstr>
      <vt:lpstr>How to express AI program to distributed framework?  Dataflow graph!</vt:lpstr>
      <vt:lpstr>The Language of AI: Computation Graph</vt:lpstr>
      <vt:lpstr>Computational Graph Construction by Step</vt:lpstr>
      <vt:lpstr>Computational Graph Construction by Step</vt:lpstr>
      <vt:lpstr>Benefit of computation graph: Automatic Differentiation</vt:lpstr>
      <vt:lpstr>Benefit of computation graph: Automatic Differentiation</vt:lpstr>
      <vt:lpstr>Benefit of computation graph: Automatic Differentiation</vt:lpstr>
      <vt:lpstr>Another benefit: tame heterogeneous hardware</vt:lpstr>
      <vt:lpstr>One thing to note: graph fusion </vt:lpstr>
      <vt:lpstr>Distributed training</vt:lpstr>
      <vt:lpstr>Why we need distributed training? Scaling low </vt:lpstr>
      <vt:lpstr>Ideal Metric of Success for Efficient Training</vt:lpstr>
      <vt:lpstr>Review: Stochastic Gradient Descent</vt:lpstr>
      <vt:lpstr>Stochastic Gradient Descent into computation graph</vt:lpstr>
      <vt:lpstr>Pseudocode for Stochastic Gradient Descent </vt:lpstr>
      <vt:lpstr>Overview of Stochastic Gradient Descent in action</vt:lpstr>
      <vt:lpstr>Parallelization Opportunities</vt:lpstr>
      <vt:lpstr>(Sync) data parallel</vt:lpstr>
      <vt:lpstr>Synchronous Data Parallelism</vt:lpstr>
      <vt:lpstr>Synchronous Data Parallelism</vt:lpstr>
      <vt:lpstr>Pseudocode for (iterative) data parallel in action </vt:lpstr>
      <vt:lpstr>Synchronous Data Parallelism w/ BSP</vt:lpstr>
      <vt:lpstr>How to parallelize the partitioned graphs? BSP</vt:lpstr>
      <vt:lpstr>Key operator: allreduce </vt:lpstr>
      <vt:lpstr>Communication primitives in distributed computing</vt:lpstr>
      <vt:lpstr>Communication primitives in distributed computing</vt:lpstr>
      <vt:lpstr>System requirements for AllReduce</vt:lpstr>
      <vt:lpstr>Try #1: parameter server </vt:lpstr>
      <vt:lpstr>Allreduce with a single parameter server (PS)</vt:lpstr>
      <vt:lpstr>Allreduce with a single parameter server (PS)</vt:lpstr>
      <vt:lpstr>Try #2: De-centralized approach for allreduce </vt:lpstr>
      <vt:lpstr>Analysis of the naïve decentralized reduce</vt:lpstr>
      <vt:lpstr>Try#2: De-centralized approach for allreduce </vt:lpstr>
      <vt:lpstr>De-centralized approach for allreduce </vt:lpstr>
      <vt:lpstr>Analysis of the naïve decentralized reduce</vt:lpstr>
      <vt:lpstr>Idea: partition the data to reduce traffic</vt:lpstr>
      <vt:lpstr>Try #3: Ring allreduce </vt:lpstr>
      <vt:lpstr>Ring allreduce </vt:lpstr>
      <vt:lpstr>Why ring allreduce can work? </vt:lpstr>
      <vt:lpstr>Analysis of the communication cost of ring allreduce</vt:lpstr>
      <vt:lpstr>Allreduce: put it all together</vt:lpstr>
      <vt:lpstr>More reduce methods exist </vt:lpstr>
      <vt:lpstr>Case study: NVLink + RDMA </vt:lpstr>
      <vt:lpstr>What does NVLink Look Like?</vt:lpstr>
      <vt:lpstr>Why is NVLink Fast?</vt:lpstr>
      <vt:lpstr>Communication heterogeneity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2143</cp:revision>
  <cp:lastPrinted>2020-03-02T13:38:09Z</cp:lastPrinted>
  <dcterms:created xsi:type="dcterms:W3CDTF">2017-11-24T09:35:45Z</dcterms:created>
  <dcterms:modified xsi:type="dcterms:W3CDTF">2023-12-07T05:44:53Z</dcterms:modified>
</cp:coreProperties>
</file>